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</p:sldIdLst>
  <p:sldSz cx="18288000" cy="10287000"/>
  <p:notesSz cx="18288000" cy="10287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7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32392" y="3598887"/>
            <a:ext cx="15423215" cy="2548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350" b="0" i="0">
                <a:solidFill>
                  <a:srgbClr val="13110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67012" y="6561011"/>
            <a:ext cx="15153975" cy="1149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3110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0" i="0">
                <a:solidFill>
                  <a:srgbClr val="1311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0" i="0">
                <a:solidFill>
                  <a:srgbClr val="1311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0" i="0">
                <a:solidFill>
                  <a:srgbClr val="1311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9154" y="603287"/>
            <a:ext cx="13449690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0" i="0">
                <a:solidFill>
                  <a:srgbClr val="1311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41996" y="2636182"/>
            <a:ext cx="15204007" cy="5770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-304800" y="1302444"/>
            <a:ext cx="13487400" cy="200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1785" marR="5080" algn="ctr">
              <a:lnSpc>
                <a:spcPct val="115199"/>
              </a:lnSpc>
              <a:spcBef>
                <a:spcPts val="100"/>
              </a:spcBef>
            </a:pPr>
            <a:r>
              <a:rPr sz="4000" b="1" spc="45" dirty="0"/>
              <a:t>Врожденные </a:t>
            </a:r>
            <a:r>
              <a:rPr sz="4000" b="1" spc="5" dirty="0"/>
              <a:t>нарушения </a:t>
            </a:r>
            <a:r>
              <a:rPr sz="4000" b="1" spc="45" dirty="0" err="1"/>
              <a:t>синтеза</a:t>
            </a:r>
            <a:r>
              <a:rPr sz="4000" b="1" spc="45" dirty="0"/>
              <a:t> </a:t>
            </a:r>
            <a:r>
              <a:rPr sz="4000" b="1" spc="75" dirty="0" err="1"/>
              <a:t>желчных</a:t>
            </a:r>
            <a:r>
              <a:rPr sz="4000" b="1" spc="-105" dirty="0"/>
              <a:t> </a:t>
            </a:r>
            <a:r>
              <a:rPr sz="4000" b="1" spc="60" dirty="0" err="1"/>
              <a:t>кисло</a:t>
            </a:r>
            <a:r>
              <a:rPr lang="ru-RU" sz="4000" b="1" spc="60" dirty="0"/>
              <a:t>т</a:t>
            </a:r>
            <a:endParaRPr lang="ru-RU" sz="4000" b="1" spc="25" dirty="0"/>
          </a:p>
          <a:p>
            <a:pPr marL="5391785" marR="5080">
              <a:lnSpc>
                <a:spcPct val="115199"/>
              </a:lnSpc>
              <a:spcBef>
                <a:spcPts val="100"/>
              </a:spcBef>
            </a:pPr>
            <a:endParaRPr spc="25" dirty="0"/>
          </a:p>
        </p:txBody>
      </p:sp>
      <p:grpSp>
        <p:nvGrpSpPr>
          <p:cNvPr id="4" name="object 4"/>
          <p:cNvGrpSpPr/>
          <p:nvPr/>
        </p:nvGrpSpPr>
        <p:grpSpPr>
          <a:xfrm>
            <a:off x="9411" y="8479428"/>
            <a:ext cx="18278475" cy="1810043"/>
            <a:chOff x="9411" y="8479428"/>
            <a:chExt cx="18278475" cy="1810043"/>
          </a:xfrm>
        </p:grpSpPr>
        <p:sp>
          <p:nvSpPr>
            <p:cNvPr id="6" name="object 6"/>
            <p:cNvSpPr/>
            <p:nvPr/>
          </p:nvSpPr>
          <p:spPr>
            <a:xfrm>
              <a:off x="9411" y="8870246"/>
              <a:ext cx="18278475" cy="1419225"/>
            </a:xfrm>
            <a:custGeom>
              <a:avLst/>
              <a:gdLst/>
              <a:ahLst/>
              <a:cxnLst/>
              <a:rect l="l" t="t" r="r" b="b"/>
              <a:pathLst>
                <a:path w="18278475" h="1419225">
                  <a:moveTo>
                    <a:pt x="18278475" y="1419225"/>
                  </a:moveTo>
                  <a:lnTo>
                    <a:pt x="0" y="1419225"/>
                  </a:lnTo>
                  <a:lnTo>
                    <a:pt x="0" y="0"/>
                  </a:lnTo>
                  <a:lnTo>
                    <a:pt x="18278475" y="0"/>
                  </a:lnTo>
                  <a:lnTo>
                    <a:pt x="18278475" y="1419225"/>
                  </a:lnTo>
                  <a:close/>
                </a:path>
              </a:pathLst>
            </a:custGeom>
            <a:solidFill>
              <a:srgbClr val="FF2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930750" y="8479428"/>
              <a:ext cx="1316990" cy="786765"/>
            </a:xfrm>
            <a:custGeom>
              <a:avLst/>
              <a:gdLst/>
              <a:ahLst/>
              <a:cxnLst/>
              <a:rect l="l" t="t" r="r" b="b"/>
              <a:pathLst>
                <a:path w="1316990" h="786765">
                  <a:moveTo>
                    <a:pt x="926455" y="786170"/>
                  </a:moveTo>
                  <a:lnTo>
                    <a:pt x="390255" y="786170"/>
                  </a:lnTo>
                  <a:lnTo>
                    <a:pt x="341266" y="783110"/>
                  </a:lnTo>
                  <a:lnTo>
                    <a:pt x="294102" y="774176"/>
                  </a:lnTo>
                  <a:lnTo>
                    <a:pt x="249129" y="759733"/>
                  </a:lnTo>
                  <a:lnTo>
                    <a:pt x="206711" y="740149"/>
                  </a:lnTo>
                  <a:lnTo>
                    <a:pt x="167212" y="715791"/>
                  </a:lnTo>
                  <a:lnTo>
                    <a:pt x="130996" y="687025"/>
                  </a:lnTo>
                  <a:lnTo>
                    <a:pt x="98427" y="654219"/>
                  </a:lnTo>
                  <a:lnTo>
                    <a:pt x="69869" y="617739"/>
                  </a:lnTo>
                  <a:lnTo>
                    <a:pt x="45687" y="577952"/>
                  </a:lnTo>
                  <a:lnTo>
                    <a:pt x="26245" y="535225"/>
                  </a:lnTo>
                  <a:lnTo>
                    <a:pt x="11907" y="489926"/>
                  </a:lnTo>
                  <a:lnTo>
                    <a:pt x="3037" y="442420"/>
                  </a:lnTo>
                  <a:lnTo>
                    <a:pt x="0" y="393075"/>
                  </a:lnTo>
                  <a:lnTo>
                    <a:pt x="3037" y="343734"/>
                  </a:lnTo>
                  <a:lnTo>
                    <a:pt x="11907" y="296232"/>
                  </a:lnTo>
                  <a:lnTo>
                    <a:pt x="26245" y="250935"/>
                  </a:lnTo>
                  <a:lnTo>
                    <a:pt x="45687" y="208211"/>
                  </a:lnTo>
                  <a:lnTo>
                    <a:pt x="69869" y="168426"/>
                  </a:lnTo>
                  <a:lnTo>
                    <a:pt x="98427" y="131948"/>
                  </a:lnTo>
                  <a:lnTo>
                    <a:pt x="130996" y="99143"/>
                  </a:lnTo>
                  <a:lnTo>
                    <a:pt x="167212" y="70378"/>
                  </a:lnTo>
                  <a:lnTo>
                    <a:pt x="206711" y="46020"/>
                  </a:lnTo>
                  <a:lnTo>
                    <a:pt x="249129" y="26436"/>
                  </a:lnTo>
                  <a:lnTo>
                    <a:pt x="294102" y="11994"/>
                  </a:lnTo>
                  <a:lnTo>
                    <a:pt x="341266" y="3059"/>
                  </a:lnTo>
                  <a:lnTo>
                    <a:pt x="390255" y="0"/>
                  </a:lnTo>
                  <a:lnTo>
                    <a:pt x="926455" y="0"/>
                  </a:lnTo>
                  <a:lnTo>
                    <a:pt x="975444" y="3059"/>
                  </a:lnTo>
                  <a:lnTo>
                    <a:pt x="1022608" y="11994"/>
                  </a:lnTo>
                  <a:lnTo>
                    <a:pt x="1067581" y="26436"/>
                  </a:lnTo>
                  <a:lnTo>
                    <a:pt x="1109999" y="46020"/>
                  </a:lnTo>
                  <a:lnTo>
                    <a:pt x="1149498" y="70378"/>
                  </a:lnTo>
                  <a:lnTo>
                    <a:pt x="1185714" y="99143"/>
                  </a:lnTo>
                  <a:lnTo>
                    <a:pt x="1218283" y="131948"/>
                  </a:lnTo>
                  <a:lnTo>
                    <a:pt x="1246841" y="168426"/>
                  </a:lnTo>
                  <a:lnTo>
                    <a:pt x="1271023" y="208211"/>
                  </a:lnTo>
                  <a:lnTo>
                    <a:pt x="1290465" y="250935"/>
                  </a:lnTo>
                  <a:lnTo>
                    <a:pt x="1304803" y="296232"/>
                  </a:lnTo>
                  <a:lnTo>
                    <a:pt x="1313673" y="343734"/>
                  </a:lnTo>
                  <a:lnTo>
                    <a:pt x="1316710" y="393075"/>
                  </a:lnTo>
                  <a:lnTo>
                    <a:pt x="1313673" y="442420"/>
                  </a:lnTo>
                  <a:lnTo>
                    <a:pt x="1304803" y="489926"/>
                  </a:lnTo>
                  <a:lnTo>
                    <a:pt x="1290465" y="535225"/>
                  </a:lnTo>
                  <a:lnTo>
                    <a:pt x="1271023" y="577952"/>
                  </a:lnTo>
                  <a:lnTo>
                    <a:pt x="1246841" y="617739"/>
                  </a:lnTo>
                  <a:lnTo>
                    <a:pt x="1218283" y="654219"/>
                  </a:lnTo>
                  <a:lnTo>
                    <a:pt x="1185714" y="687025"/>
                  </a:lnTo>
                  <a:lnTo>
                    <a:pt x="1149498" y="715791"/>
                  </a:lnTo>
                  <a:lnTo>
                    <a:pt x="1109999" y="740149"/>
                  </a:lnTo>
                  <a:lnTo>
                    <a:pt x="1067581" y="759733"/>
                  </a:lnTo>
                  <a:lnTo>
                    <a:pt x="1022608" y="774176"/>
                  </a:lnTo>
                  <a:lnTo>
                    <a:pt x="975444" y="783110"/>
                  </a:lnTo>
                  <a:lnTo>
                    <a:pt x="926455" y="786170"/>
                  </a:lnTo>
                  <a:close/>
                </a:path>
              </a:pathLst>
            </a:custGeom>
            <a:solidFill>
              <a:srgbClr val="1311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215870" y="8769950"/>
              <a:ext cx="748665" cy="236220"/>
            </a:xfrm>
            <a:custGeom>
              <a:avLst/>
              <a:gdLst/>
              <a:ahLst/>
              <a:cxnLst/>
              <a:rect l="l" t="t" r="r" b="b"/>
              <a:pathLst>
                <a:path w="748665" h="236220">
                  <a:moveTo>
                    <a:pt x="586771" y="235781"/>
                  </a:moveTo>
                  <a:lnTo>
                    <a:pt x="575586" y="235781"/>
                  </a:lnTo>
                  <a:lnTo>
                    <a:pt x="569295" y="232988"/>
                  </a:lnTo>
                  <a:lnTo>
                    <a:pt x="565100" y="226702"/>
                  </a:lnTo>
                  <a:lnTo>
                    <a:pt x="561944" y="218879"/>
                  </a:lnTo>
                  <a:lnTo>
                    <a:pt x="561867" y="210728"/>
                  </a:lnTo>
                  <a:lnTo>
                    <a:pt x="564805" y="203231"/>
                  </a:lnTo>
                  <a:lnTo>
                    <a:pt x="570693" y="197372"/>
                  </a:lnTo>
                  <a:lnTo>
                    <a:pt x="658076" y="138710"/>
                  </a:lnTo>
                  <a:lnTo>
                    <a:pt x="0" y="138710"/>
                  </a:lnTo>
                  <a:lnTo>
                    <a:pt x="0" y="96809"/>
                  </a:lnTo>
                  <a:lnTo>
                    <a:pt x="658076" y="96809"/>
                  </a:lnTo>
                  <a:lnTo>
                    <a:pt x="570693" y="38147"/>
                  </a:lnTo>
                  <a:lnTo>
                    <a:pt x="564805" y="31993"/>
                  </a:lnTo>
                  <a:lnTo>
                    <a:pt x="561867" y="24529"/>
                  </a:lnTo>
                  <a:lnTo>
                    <a:pt x="561944" y="16542"/>
                  </a:lnTo>
                  <a:lnTo>
                    <a:pt x="565100" y="8816"/>
                  </a:lnTo>
                  <a:lnTo>
                    <a:pt x="571261" y="2935"/>
                  </a:lnTo>
                  <a:lnTo>
                    <a:pt x="578732" y="0"/>
                  </a:lnTo>
                  <a:lnTo>
                    <a:pt x="586728" y="76"/>
                  </a:lnTo>
                  <a:lnTo>
                    <a:pt x="594461" y="3229"/>
                  </a:lnTo>
                  <a:lnTo>
                    <a:pt x="738468" y="100300"/>
                  </a:lnTo>
                  <a:lnTo>
                    <a:pt x="744759" y="104491"/>
                  </a:lnTo>
                  <a:lnTo>
                    <a:pt x="748255" y="110776"/>
                  </a:lnTo>
                  <a:lnTo>
                    <a:pt x="748255" y="124743"/>
                  </a:lnTo>
                  <a:lnTo>
                    <a:pt x="744759" y="131028"/>
                  </a:lnTo>
                  <a:lnTo>
                    <a:pt x="739167" y="135218"/>
                  </a:lnTo>
                  <a:lnTo>
                    <a:pt x="594461" y="232289"/>
                  </a:lnTo>
                  <a:lnTo>
                    <a:pt x="590966" y="234384"/>
                  </a:lnTo>
                  <a:lnTo>
                    <a:pt x="586771" y="2357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931540" y="4339148"/>
            <a:ext cx="1485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Куцев Сергей Иванович</a:t>
            </a:r>
            <a:r>
              <a:rPr lang="ru-RU" sz="2800" dirty="0"/>
              <a:t>, д.м.н., чл.-корр. РАН, директор ФГБНУ "</a:t>
            </a:r>
            <a:r>
              <a:rPr lang="ru-RU" sz="2800" dirty="0" smtClean="0"/>
              <a:t>Медико-генетический научный центр имени академика </a:t>
            </a:r>
            <a:r>
              <a:rPr lang="ru-RU" sz="2800" dirty="0" err="1" smtClean="0"/>
              <a:t>Н.П.Бочкова</a:t>
            </a:r>
            <a:r>
              <a:rPr lang="ru-RU" sz="2800" dirty="0" smtClean="0"/>
              <a:t>, </a:t>
            </a:r>
            <a:r>
              <a:rPr lang="ru-RU" sz="2800" dirty="0"/>
              <a:t>главный внештатный специалист по медицинской генетике Минздрава </a:t>
            </a:r>
            <a:r>
              <a:rPr lang="ru-RU" sz="2800" dirty="0" smtClean="0"/>
              <a:t>России</a:t>
            </a:r>
          </a:p>
          <a:p>
            <a:endParaRPr lang="ru-RU" sz="2800" dirty="0"/>
          </a:p>
          <a:p>
            <a:r>
              <a:rPr lang="ru-RU" sz="2800" b="1" dirty="0" smtClean="0"/>
              <a:t>Дегтярева Анна Владимировна</a:t>
            </a:r>
            <a:r>
              <a:rPr lang="ru-RU" sz="2800" dirty="0"/>
              <a:t>, д.м.н., </a:t>
            </a:r>
            <a:r>
              <a:rPr lang="ru-RU" sz="2800" dirty="0" smtClean="0"/>
              <a:t>проф., заведующая </a:t>
            </a:r>
            <a:r>
              <a:rPr lang="ru-RU" sz="2800" dirty="0"/>
              <a:t>отделом </a:t>
            </a:r>
            <a:r>
              <a:rPr lang="ru-RU" sz="2800" dirty="0" smtClean="0"/>
              <a:t>педиатрии ФГБУ </a:t>
            </a:r>
            <a:r>
              <a:rPr lang="en-US" sz="2800" dirty="0" smtClean="0"/>
              <a:t>“</a:t>
            </a:r>
            <a:r>
              <a:rPr lang="ru-RU" sz="2800" dirty="0" smtClean="0"/>
              <a:t>НМИЦ акушерства, гинекологии и </a:t>
            </a:r>
            <a:r>
              <a:rPr lang="ru-RU" sz="2800" dirty="0" err="1" smtClean="0"/>
              <a:t>перинатологии</a:t>
            </a:r>
            <a:r>
              <a:rPr lang="ru-RU" sz="2800" dirty="0" smtClean="0"/>
              <a:t> им. академика </a:t>
            </a:r>
            <a:r>
              <a:rPr lang="ru-RU" sz="2800" dirty="0" err="1" smtClean="0"/>
              <a:t>В.И.Кулакова</a:t>
            </a:r>
            <a:r>
              <a:rPr lang="en-US" sz="2800" dirty="0" smtClean="0"/>
              <a:t>”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b="1" dirty="0" smtClean="0"/>
              <a:t>Строкова Татьяна Викторовна</a:t>
            </a:r>
            <a:r>
              <a:rPr lang="ru-RU" sz="2800" dirty="0"/>
              <a:t>, д.м.н., </a:t>
            </a:r>
            <a:r>
              <a:rPr lang="ru-RU" sz="2800" dirty="0" smtClean="0"/>
              <a:t>проф. РАН, заведующая отделением </a:t>
            </a:r>
            <a:r>
              <a:rPr lang="ru-RU" sz="2800" dirty="0"/>
              <a:t>педиатрической гастроэнтерологии, </a:t>
            </a:r>
            <a:r>
              <a:rPr lang="ru-RU" sz="2800" dirty="0" err="1"/>
              <a:t>гепатологии</a:t>
            </a:r>
            <a:r>
              <a:rPr lang="ru-RU" sz="2800" dirty="0"/>
              <a:t> и </a:t>
            </a:r>
            <a:r>
              <a:rPr lang="ru-RU" sz="2800" dirty="0" smtClean="0"/>
              <a:t>диетологии ФГБУН </a:t>
            </a:r>
            <a:r>
              <a:rPr lang="en-US" sz="2800" dirty="0" smtClean="0"/>
              <a:t>“</a:t>
            </a:r>
            <a:r>
              <a:rPr lang="ru-RU" sz="2800" dirty="0" smtClean="0"/>
              <a:t>ФИЦ питания и биотехнологии</a:t>
            </a:r>
            <a:r>
              <a:rPr lang="en-US" sz="2800" dirty="0" smtClean="0"/>
              <a:t>”</a:t>
            </a:r>
            <a:endParaRPr lang="ru-RU" sz="2800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47800" y="1919604"/>
            <a:ext cx="16002000" cy="8253095"/>
          </a:xfrm>
          <a:custGeom>
            <a:avLst/>
            <a:gdLst/>
            <a:ahLst/>
            <a:cxnLst/>
            <a:rect l="l" t="t" r="r" b="b"/>
            <a:pathLst>
              <a:path w="11400790" h="6447790">
                <a:moveTo>
                  <a:pt x="11158924" y="6447672"/>
                </a:moveTo>
                <a:lnTo>
                  <a:pt x="241558" y="6447672"/>
                </a:lnTo>
                <a:lnTo>
                  <a:pt x="192963" y="6442735"/>
                </a:lnTo>
                <a:lnTo>
                  <a:pt x="147661" y="6428580"/>
                </a:lnTo>
                <a:lnTo>
                  <a:pt x="106634" y="6406193"/>
                </a:lnTo>
                <a:lnTo>
                  <a:pt x="70865" y="6376560"/>
                </a:lnTo>
                <a:lnTo>
                  <a:pt x="41334" y="6340666"/>
                </a:lnTo>
                <a:lnTo>
                  <a:pt x="19025" y="6299496"/>
                </a:lnTo>
                <a:lnTo>
                  <a:pt x="4920" y="6254037"/>
                </a:lnTo>
                <a:lnTo>
                  <a:pt x="0" y="6205273"/>
                </a:lnTo>
                <a:lnTo>
                  <a:pt x="0" y="242398"/>
                </a:lnTo>
                <a:lnTo>
                  <a:pt x="4920" y="193635"/>
                </a:lnTo>
                <a:lnTo>
                  <a:pt x="19025" y="148175"/>
                </a:lnTo>
                <a:lnTo>
                  <a:pt x="41334" y="107006"/>
                </a:lnTo>
                <a:lnTo>
                  <a:pt x="70865" y="71111"/>
                </a:lnTo>
                <a:lnTo>
                  <a:pt x="106634" y="41478"/>
                </a:lnTo>
                <a:lnTo>
                  <a:pt x="147661" y="19092"/>
                </a:lnTo>
                <a:lnTo>
                  <a:pt x="192963" y="4937"/>
                </a:lnTo>
                <a:lnTo>
                  <a:pt x="241558" y="0"/>
                </a:lnTo>
                <a:lnTo>
                  <a:pt x="11158924" y="0"/>
                </a:lnTo>
                <a:lnTo>
                  <a:pt x="11207519" y="4937"/>
                </a:lnTo>
                <a:lnTo>
                  <a:pt x="11252821" y="19092"/>
                </a:lnTo>
                <a:lnTo>
                  <a:pt x="11293847" y="41478"/>
                </a:lnTo>
                <a:lnTo>
                  <a:pt x="11329617" y="71111"/>
                </a:lnTo>
                <a:lnTo>
                  <a:pt x="11359148" y="107006"/>
                </a:lnTo>
                <a:lnTo>
                  <a:pt x="11381457" y="148175"/>
                </a:lnTo>
                <a:lnTo>
                  <a:pt x="11395562" y="193635"/>
                </a:lnTo>
                <a:lnTo>
                  <a:pt x="11400482" y="242398"/>
                </a:lnTo>
                <a:lnTo>
                  <a:pt x="11400482" y="6205273"/>
                </a:lnTo>
                <a:lnTo>
                  <a:pt x="11395562" y="6254037"/>
                </a:lnTo>
                <a:lnTo>
                  <a:pt x="11381457" y="6299496"/>
                </a:lnTo>
                <a:lnTo>
                  <a:pt x="11359148" y="6340666"/>
                </a:lnTo>
                <a:lnTo>
                  <a:pt x="11329617" y="6376560"/>
                </a:lnTo>
                <a:lnTo>
                  <a:pt x="11293847" y="6406193"/>
                </a:lnTo>
                <a:lnTo>
                  <a:pt x="11252821" y="6428580"/>
                </a:lnTo>
                <a:lnTo>
                  <a:pt x="11207519" y="6442735"/>
                </a:lnTo>
                <a:lnTo>
                  <a:pt x="11158924" y="64476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19154" y="603287"/>
            <a:ext cx="10915846" cy="766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200" dirty="0"/>
              <a:t>Когорта детей и критерии назначения</a:t>
            </a:r>
            <a:endParaRPr spc="-90" dirty="0"/>
          </a:p>
        </p:txBody>
      </p:sp>
      <p:sp>
        <p:nvSpPr>
          <p:cNvPr id="9" name="object 9"/>
          <p:cNvSpPr txBox="1"/>
          <p:nvPr/>
        </p:nvSpPr>
        <p:spPr>
          <a:xfrm>
            <a:off x="1676401" y="2552700"/>
            <a:ext cx="12649200" cy="4632678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ru-RU" sz="3200" spc="-40" dirty="0">
                <a:solidFill>
                  <a:srgbClr val="13110E"/>
                </a:solidFill>
                <a:latin typeface="Arial"/>
                <a:cs typeface="Arial"/>
              </a:rPr>
              <a:t>Когорта детей</a:t>
            </a:r>
            <a:r>
              <a:rPr lang="en-US" sz="3200" spc="-40" dirty="0">
                <a:solidFill>
                  <a:srgbClr val="13110E"/>
                </a:solidFill>
                <a:latin typeface="Arial"/>
                <a:cs typeface="Arial"/>
              </a:rPr>
              <a:t>: </a:t>
            </a:r>
            <a:endParaRPr lang="ru-RU" sz="3200" spc="-40" dirty="0">
              <a:solidFill>
                <a:srgbClr val="13110E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ru-RU" sz="3200" spc="-40" dirty="0">
                <a:solidFill>
                  <a:srgbClr val="13110E"/>
                </a:solidFill>
                <a:latin typeface="Arial"/>
                <a:cs typeface="Arial"/>
              </a:rPr>
              <a:t>Дети </a:t>
            </a:r>
            <a:r>
              <a:rPr lang="ru-RU" sz="3200" dirty="0" smtClean="0">
                <a:latin typeface="Arial"/>
                <a:cs typeface="Arial"/>
              </a:rPr>
              <a:t>с клиническими проявлениями синдрома </a:t>
            </a:r>
            <a:r>
              <a:rPr lang="ru-RU" sz="3200" dirty="0" err="1" smtClean="0">
                <a:latin typeface="Arial"/>
                <a:cs typeface="Arial"/>
              </a:rPr>
              <a:t>холестаза</a:t>
            </a:r>
            <a:r>
              <a:rPr lang="ru-RU" sz="3200" dirty="0" smtClean="0">
                <a:latin typeface="Arial"/>
                <a:cs typeface="Arial"/>
              </a:rPr>
              <a:t> и молекулярно-генетическим подтверждением врожденного нарушения синтеза желчных кислот</a:t>
            </a:r>
            <a:endParaRPr lang="en-US" sz="3200" spc="25" dirty="0">
              <a:solidFill>
                <a:srgbClr val="13110E"/>
              </a:solidFill>
              <a:latin typeface="Arial"/>
              <a:cs typeface="Arial"/>
            </a:endParaRPr>
          </a:p>
          <a:p>
            <a:pPr marL="12700" marR="550545">
              <a:lnSpc>
                <a:spcPct val="125000"/>
              </a:lnSpc>
            </a:pPr>
            <a:endParaRPr lang="ru-RU" sz="3200" spc="25" dirty="0" smtClean="0">
              <a:solidFill>
                <a:srgbClr val="13110E"/>
              </a:solidFill>
              <a:latin typeface="Arial"/>
              <a:cs typeface="Arial"/>
            </a:endParaRPr>
          </a:p>
          <a:p>
            <a:pPr marL="12700" marR="550545">
              <a:lnSpc>
                <a:spcPct val="125000"/>
              </a:lnSpc>
            </a:pPr>
            <a:r>
              <a:rPr lang="ru-RU" sz="3200" spc="25" dirty="0" smtClean="0">
                <a:solidFill>
                  <a:srgbClr val="13110E"/>
                </a:solidFill>
                <a:latin typeface="Arial"/>
                <a:cs typeface="Arial"/>
              </a:rPr>
              <a:t>Критерии </a:t>
            </a:r>
            <a:r>
              <a:rPr lang="ru-RU" sz="3200" spc="25" dirty="0">
                <a:solidFill>
                  <a:srgbClr val="13110E"/>
                </a:solidFill>
                <a:latin typeface="Arial"/>
                <a:cs typeface="Arial"/>
              </a:rPr>
              <a:t>назначения</a:t>
            </a:r>
            <a:r>
              <a:rPr lang="en-US" sz="3200" spc="25" dirty="0">
                <a:solidFill>
                  <a:srgbClr val="13110E"/>
                </a:solidFill>
                <a:latin typeface="Arial"/>
                <a:cs typeface="Arial"/>
              </a:rPr>
              <a:t>:</a:t>
            </a:r>
          </a:p>
          <a:p>
            <a:pPr marL="355600" marR="550545" indent="-342900">
              <a:lnSpc>
                <a:spcPct val="125000"/>
              </a:lnSpc>
              <a:buFontTx/>
              <a:buChar char="-"/>
            </a:pPr>
            <a:r>
              <a:rPr lang="ru-RU" sz="3200" spc="25" dirty="0">
                <a:solidFill>
                  <a:srgbClr val="13110E"/>
                </a:solidFill>
                <a:latin typeface="Arial"/>
                <a:cs typeface="Arial"/>
              </a:rPr>
              <a:t>Клинические признаки синдрома </a:t>
            </a:r>
            <a:r>
              <a:rPr lang="ru-RU" sz="3200" spc="25" dirty="0" err="1" smtClean="0">
                <a:solidFill>
                  <a:srgbClr val="13110E"/>
                </a:solidFill>
                <a:latin typeface="Arial"/>
                <a:cs typeface="Arial"/>
              </a:rPr>
              <a:t>холестаза</a:t>
            </a:r>
            <a:endParaRPr lang="ru-RU" sz="3200" spc="25" dirty="0" smtClean="0">
              <a:solidFill>
                <a:srgbClr val="13110E"/>
              </a:solidFill>
              <a:latin typeface="Arial"/>
              <a:cs typeface="Arial"/>
            </a:endParaRPr>
          </a:p>
          <a:p>
            <a:pPr marL="355600" marR="550545" indent="-342900">
              <a:lnSpc>
                <a:spcPct val="125000"/>
              </a:lnSpc>
              <a:buFontTx/>
              <a:buChar char="-"/>
            </a:pPr>
            <a:r>
              <a:rPr lang="ru-RU" sz="3200" spc="25" dirty="0" err="1" smtClean="0">
                <a:solidFill>
                  <a:srgbClr val="13110E"/>
                </a:solidFill>
                <a:latin typeface="Arial"/>
                <a:cs typeface="Arial"/>
              </a:rPr>
              <a:t>наиличие</a:t>
            </a:r>
            <a:r>
              <a:rPr lang="ru-RU" sz="3200" spc="25" dirty="0" smtClean="0">
                <a:solidFill>
                  <a:srgbClr val="13110E"/>
                </a:solidFill>
                <a:latin typeface="Arial"/>
                <a:cs typeface="Arial"/>
              </a:rPr>
              <a:t> мутаций </a:t>
            </a:r>
            <a:r>
              <a:rPr lang="ru-RU" sz="3200" spc="25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lang="ru-RU" sz="3200" spc="25" dirty="0" smtClean="0">
                <a:solidFill>
                  <a:srgbClr val="13110E"/>
                </a:solidFill>
                <a:latin typeface="Arial"/>
                <a:cs typeface="Arial"/>
              </a:rPr>
              <a:t>генах </a:t>
            </a:r>
            <a:r>
              <a:rPr lang="en-US" sz="3200" i="1" spc="25" dirty="0" smtClean="0">
                <a:solidFill>
                  <a:srgbClr val="13110E"/>
                </a:solidFill>
                <a:latin typeface="Arial"/>
                <a:cs typeface="Arial"/>
              </a:rPr>
              <a:t>HSD3B7</a:t>
            </a:r>
            <a:r>
              <a:rPr lang="ru-RU" sz="3200" spc="25" dirty="0" smtClean="0">
                <a:solidFill>
                  <a:srgbClr val="13110E"/>
                </a:solidFill>
                <a:latin typeface="Arial"/>
                <a:cs typeface="Arial"/>
              </a:rPr>
              <a:t> или </a:t>
            </a:r>
            <a:r>
              <a:rPr lang="en-US" sz="3200" i="1" spc="25" dirty="0" smtClean="0">
                <a:solidFill>
                  <a:srgbClr val="13110E"/>
                </a:solidFill>
                <a:latin typeface="Arial"/>
                <a:cs typeface="Arial"/>
              </a:rPr>
              <a:t>AKR1D1</a:t>
            </a:r>
            <a:endParaRPr lang="en-US" sz="3200" i="1" spc="25" dirty="0">
              <a:solidFill>
                <a:srgbClr val="13110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411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2270" y="1925725"/>
            <a:ext cx="11636375" cy="3224530"/>
          </a:xfrm>
          <a:custGeom>
            <a:avLst/>
            <a:gdLst/>
            <a:ahLst/>
            <a:cxnLst/>
            <a:rect l="l" t="t" r="r" b="b"/>
            <a:pathLst>
              <a:path w="11636375" h="3224529">
                <a:moveTo>
                  <a:pt x="11292715" y="3224182"/>
                </a:moveTo>
                <a:lnTo>
                  <a:pt x="343471" y="3224182"/>
                </a:lnTo>
                <a:lnTo>
                  <a:pt x="296955" y="3221034"/>
                </a:lnTo>
                <a:lnTo>
                  <a:pt x="252313" y="3211866"/>
                </a:lnTo>
                <a:lnTo>
                  <a:pt x="209959" y="3197093"/>
                </a:lnTo>
                <a:lnTo>
                  <a:pt x="170307" y="3177129"/>
                </a:lnTo>
                <a:lnTo>
                  <a:pt x="133770" y="3152388"/>
                </a:lnTo>
                <a:lnTo>
                  <a:pt x="100763" y="3123285"/>
                </a:lnTo>
                <a:lnTo>
                  <a:pt x="71698" y="3090234"/>
                </a:lnTo>
                <a:lnTo>
                  <a:pt x="46990" y="3053648"/>
                </a:lnTo>
                <a:lnTo>
                  <a:pt x="27052" y="3013943"/>
                </a:lnTo>
                <a:lnTo>
                  <a:pt x="12299" y="2971533"/>
                </a:lnTo>
                <a:lnTo>
                  <a:pt x="3143" y="2926833"/>
                </a:lnTo>
                <a:lnTo>
                  <a:pt x="0" y="2880255"/>
                </a:lnTo>
                <a:lnTo>
                  <a:pt x="0" y="343927"/>
                </a:lnTo>
                <a:lnTo>
                  <a:pt x="3143" y="297349"/>
                </a:lnTo>
                <a:lnTo>
                  <a:pt x="12299" y="252648"/>
                </a:lnTo>
                <a:lnTo>
                  <a:pt x="27052" y="210238"/>
                </a:lnTo>
                <a:lnTo>
                  <a:pt x="46990" y="170533"/>
                </a:lnTo>
                <a:lnTo>
                  <a:pt x="71698" y="133948"/>
                </a:lnTo>
                <a:lnTo>
                  <a:pt x="100763" y="100896"/>
                </a:lnTo>
                <a:lnTo>
                  <a:pt x="133770" y="71793"/>
                </a:lnTo>
                <a:lnTo>
                  <a:pt x="170307" y="47052"/>
                </a:lnTo>
                <a:lnTo>
                  <a:pt x="209959" y="27088"/>
                </a:lnTo>
                <a:lnTo>
                  <a:pt x="252313" y="12315"/>
                </a:lnTo>
                <a:lnTo>
                  <a:pt x="296955" y="3147"/>
                </a:lnTo>
                <a:lnTo>
                  <a:pt x="343471" y="0"/>
                </a:lnTo>
                <a:lnTo>
                  <a:pt x="11292715" y="0"/>
                </a:lnTo>
                <a:lnTo>
                  <a:pt x="11339231" y="3147"/>
                </a:lnTo>
                <a:lnTo>
                  <a:pt x="11383873" y="12315"/>
                </a:lnTo>
                <a:lnTo>
                  <a:pt x="11426226" y="27088"/>
                </a:lnTo>
                <a:lnTo>
                  <a:pt x="11465878" y="47052"/>
                </a:lnTo>
                <a:lnTo>
                  <a:pt x="11502415" y="71793"/>
                </a:lnTo>
                <a:lnTo>
                  <a:pt x="11535423" y="100896"/>
                </a:lnTo>
                <a:lnTo>
                  <a:pt x="11564488" y="133948"/>
                </a:lnTo>
                <a:lnTo>
                  <a:pt x="11589196" y="170533"/>
                </a:lnTo>
                <a:lnTo>
                  <a:pt x="11609133" y="210238"/>
                </a:lnTo>
                <a:lnTo>
                  <a:pt x="11623887" y="252648"/>
                </a:lnTo>
                <a:lnTo>
                  <a:pt x="11633042" y="297349"/>
                </a:lnTo>
                <a:lnTo>
                  <a:pt x="11636186" y="343927"/>
                </a:lnTo>
                <a:lnTo>
                  <a:pt x="11636186" y="2880255"/>
                </a:lnTo>
                <a:lnTo>
                  <a:pt x="11633042" y="2926833"/>
                </a:lnTo>
                <a:lnTo>
                  <a:pt x="11623887" y="2971533"/>
                </a:lnTo>
                <a:lnTo>
                  <a:pt x="11609133" y="3013943"/>
                </a:lnTo>
                <a:lnTo>
                  <a:pt x="11589196" y="3053648"/>
                </a:lnTo>
                <a:lnTo>
                  <a:pt x="11564488" y="3090234"/>
                </a:lnTo>
                <a:lnTo>
                  <a:pt x="11535423" y="3123285"/>
                </a:lnTo>
                <a:lnTo>
                  <a:pt x="11502415" y="3152388"/>
                </a:lnTo>
                <a:lnTo>
                  <a:pt x="11465878" y="3177129"/>
                </a:lnTo>
                <a:lnTo>
                  <a:pt x="11426226" y="3197093"/>
                </a:lnTo>
                <a:lnTo>
                  <a:pt x="11383873" y="3211866"/>
                </a:lnTo>
                <a:lnTo>
                  <a:pt x="11339231" y="3221034"/>
                </a:lnTo>
                <a:lnTo>
                  <a:pt x="11292715" y="3224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82323" y="5514936"/>
            <a:ext cx="11625580" cy="1824989"/>
          </a:xfrm>
          <a:custGeom>
            <a:avLst/>
            <a:gdLst/>
            <a:ahLst/>
            <a:cxnLst/>
            <a:rect l="l" t="t" r="r" b="b"/>
            <a:pathLst>
              <a:path w="11625580" h="1824990">
                <a:moveTo>
                  <a:pt x="11282282" y="1824919"/>
                </a:moveTo>
                <a:lnTo>
                  <a:pt x="343153" y="1824919"/>
                </a:lnTo>
                <a:lnTo>
                  <a:pt x="296681" y="1821771"/>
                </a:lnTo>
                <a:lnTo>
                  <a:pt x="252080" y="1812603"/>
                </a:lnTo>
                <a:lnTo>
                  <a:pt x="209765" y="1797830"/>
                </a:lnTo>
                <a:lnTo>
                  <a:pt x="170150" y="1777866"/>
                </a:lnTo>
                <a:lnTo>
                  <a:pt x="133647" y="1753125"/>
                </a:lnTo>
                <a:lnTo>
                  <a:pt x="100670" y="1724022"/>
                </a:lnTo>
                <a:lnTo>
                  <a:pt x="71632" y="1690970"/>
                </a:lnTo>
                <a:lnTo>
                  <a:pt x="46946" y="1654385"/>
                </a:lnTo>
                <a:lnTo>
                  <a:pt x="27027" y="1614680"/>
                </a:lnTo>
                <a:lnTo>
                  <a:pt x="12287" y="1572270"/>
                </a:lnTo>
                <a:lnTo>
                  <a:pt x="3140" y="1527569"/>
                </a:lnTo>
                <a:lnTo>
                  <a:pt x="0" y="1480992"/>
                </a:lnTo>
                <a:lnTo>
                  <a:pt x="0" y="343927"/>
                </a:lnTo>
                <a:lnTo>
                  <a:pt x="3140" y="297349"/>
                </a:lnTo>
                <a:lnTo>
                  <a:pt x="12287" y="252648"/>
                </a:lnTo>
                <a:lnTo>
                  <a:pt x="27027" y="210238"/>
                </a:lnTo>
                <a:lnTo>
                  <a:pt x="46946" y="170533"/>
                </a:lnTo>
                <a:lnTo>
                  <a:pt x="71632" y="133948"/>
                </a:lnTo>
                <a:lnTo>
                  <a:pt x="100670" y="100896"/>
                </a:lnTo>
                <a:lnTo>
                  <a:pt x="133647" y="71793"/>
                </a:lnTo>
                <a:lnTo>
                  <a:pt x="170150" y="47052"/>
                </a:lnTo>
                <a:lnTo>
                  <a:pt x="209765" y="27088"/>
                </a:lnTo>
                <a:lnTo>
                  <a:pt x="252080" y="12315"/>
                </a:lnTo>
                <a:lnTo>
                  <a:pt x="296681" y="3147"/>
                </a:lnTo>
                <a:lnTo>
                  <a:pt x="343153" y="0"/>
                </a:lnTo>
                <a:lnTo>
                  <a:pt x="11282282" y="0"/>
                </a:lnTo>
                <a:lnTo>
                  <a:pt x="11328755" y="3147"/>
                </a:lnTo>
                <a:lnTo>
                  <a:pt x="11373355" y="12315"/>
                </a:lnTo>
                <a:lnTo>
                  <a:pt x="11415670" y="27088"/>
                </a:lnTo>
                <a:lnTo>
                  <a:pt x="11455285" y="47052"/>
                </a:lnTo>
                <a:lnTo>
                  <a:pt x="11491788" y="71793"/>
                </a:lnTo>
                <a:lnTo>
                  <a:pt x="11524765" y="100896"/>
                </a:lnTo>
                <a:lnTo>
                  <a:pt x="11553803" y="133948"/>
                </a:lnTo>
                <a:lnTo>
                  <a:pt x="11578489" y="170533"/>
                </a:lnTo>
                <a:lnTo>
                  <a:pt x="11598408" y="210238"/>
                </a:lnTo>
                <a:lnTo>
                  <a:pt x="11613148" y="252648"/>
                </a:lnTo>
                <a:lnTo>
                  <a:pt x="11622295" y="297349"/>
                </a:lnTo>
                <a:lnTo>
                  <a:pt x="11625436" y="343927"/>
                </a:lnTo>
                <a:lnTo>
                  <a:pt x="11625436" y="1480992"/>
                </a:lnTo>
                <a:lnTo>
                  <a:pt x="11622295" y="1527569"/>
                </a:lnTo>
                <a:lnTo>
                  <a:pt x="11613148" y="1572270"/>
                </a:lnTo>
                <a:lnTo>
                  <a:pt x="11598408" y="1614680"/>
                </a:lnTo>
                <a:lnTo>
                  <a:pt x="11578489" y="1654385"/>
                </a:lnTo>
                <a:lnTo>
                  <a:pt x="11553803" y="1690970"/>
                </a:lnTo>
                <a:lnTo>
                  <a:pt x="11524765" y="1724022"/>
                </a:lnTo>
                <a:lnTo>
                  <a:pt x="11491788" y="1753125"/>
                </a:lnTo>
                <a:lnTo>
                  <a:pt x="11455285" y="1777866"/>
                </a:lnTo>
                <a:lnTo>
                  <a:pt x="11415670" y="1797830"/>
                </a:lnTo>
                <a:lnTo>
                  <a:pt x="11373355" y="1812603"/>
                </a:lnTo>
                <a:lnTo>
                  <a:pt x="11328755" y="1821771"/>
                </a:lnTo>
                <a:lnTo>
                  <a:pt x="11282282" y="1824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89000" y="8095895"/>
            <a:ext cx="11625580" cy="1824989"/>
          </a:xfrm>
          <a:custGeom>
            <a:avLst/>
            <a:gdLst/>
            <a:ahLst/>
            <a:cxnLst/>
            <a:rect l="l" t="t" r="r" b="b"/>
            <a:pathLst>
              <a:path w="11625580" h="1824990">
                <a:moveTo>
                  <a:pt x="11282282" y="1824919"/>
                </a:moveTo>
                <a:lnTo>
                  <a:pt x="343153" y="1824919"/>
                </a:lnTo>
                <a:lnTo>
                  <a:pt x="296681" y="1821771"/>
                </a:lnTo>
                <a:lnTo>
                  <a:pt x="252080" y="1812603"/>
                </a:lnTo>
                <a:lnTo>
                  <a:pt x="209765" y="1797830"/>
                </a:lnTo>
                <a:lnTo>
                  <a:pt x="170150" y="1777866"/>
                </a:lnTo>
                <a:lnTo>
                  <a:pt x="133647" y="1753125"/>
                </a:lnTo>
                <a:lnTo>
                  <a:pt x="100670" y="1724022"/>
                </a:lnTo>
                <a:lnTo>
                  <a:pt x="71632" y="1690970"/>
                </a:lnTo>
                <a:lnTo>
                  <a:pt x="46946" y="1654385"/>
                </a:lnTo>
                <a:lnTo>
                  <a:pt x="27027" y="1614680"/>
                </a:lnTo>
                <a:lnTo>
                  <a:pt x="12287" y="1572270"/>
                </a:lnTo>
                <a:lnTo>
                  <a:pt x="3140" y="1527569"/>
                </a:lnTo>
                <a:lnTo>
                  <a:pt x="0" y="1480992"/>
                </a:lnTo>
                <a:lnTo>
                  <a:pt x="0" y="343927"/>
                </a:lnTo>
                <a:lnTo>
                  <a:pt x="3140" y="297349"/>
                </a:lnTo>
                <a:lnTo>
                  <a:pt x="12287" y="252648"/>
                </a:lnTo>
                <a:lnTo>
                  <a:pt x="27027" y="210238"/>
                </a:lnTo>
                <a:lnTo>
                  <a:pt x="46946" y="170533"/>
                </a:lnTo>
                <a:lnTo>
                  <a:pt x="71632" y="133948"/>
                </a:lnTo>
                <a:lnTo>
                  <a:pt x="100670" y="100896"/>
                </a:lnTo>
                <a:lnTo>
                  <a:pt x="133647" y="71793"/>
                </a:lnTo>
                <a:lnTo>
                  <a:pt x="170150" y="47052"/>
                </a:lnTo>
                <a:lnTo>
                  <a:pt x="209765" y="27088"/>
                </a:lnTo>
                <a:lnTo>
                  <a:pt x="252080" y="12315"/>
                </a:lnTo>
                <a:lnTo>
                  <a:pt x="296681" y="3147"/>
                </a:lnTo>
                <a:lnTo>
                  <a:pt x="343153" y="0"/>
                </a:lnTo>
                <a:lnTo>
                  <a:pt x="11282282" y="0"/>
                </a:lnTo>
                <a:lnTo>
                  <a:pt x="11328755" y="3147"/>
                </a:lnTo>
                <a:lnTo>
                  <a:pt x="11373355" y="12315"/>
                </a:lnTo>
                <a:lnTo>
                  <a:pt x="11415670" y="27088"/>
                </a:lnTo>
                <a:lnTo>
                  <a:pt x="11455285" y="47052"/>
                </a:lnTo>
                <a:lnTo>
                  <a:pt x="11491788" y="71793"/>
                </a:lnTo>
                <a:lnTo>
                  <a:pt x="11524765" y="100896"/>
                </a:lnTo>
                <a:lnTo>
                  <a:pt x="11553803" y="133948"/>
                </a:lnTo>
                <a:lnTo>
                  <a:pt x="11578489" y="170533"/>
                </a:lnTo>
                <a:lnTo>
                  <a:pt x="11598408" y="210238"/>
                </a:lnTo>
                <a:lnTo>
                  <a:pt x="11613148" y="252648"/>
                </a:lnTo>
                <a:lnTo>
                  <a:pt x="11622295" y="297349"/>
                </a:lnTo>
                <a:lnTo>
                  <a:pt x="11625436" y="343927"/>
                </a:lnTo>
                <a:lnTo>
                  <a:pt x="11625436" y="1480992"/>
                </a:lnTo>
                <a:lnTo>
                  <a:pt x="11622295" y="1527569"/>
                </a:lnTo>
                <a:lnTo>
                  <a:pt x="11613148" y="1572270"/>
                </a:lnTo>
                <a:lnTo>
                  <a:pt x="11598408" y="1614680"/>
                </a:lnTo>
                <a:lnTo>
                  <a:pt x="11578489" y="1654385"/>
                </a:lnTo>
                <a:lnTo>
                  <a:pt x="11553803" y="1690970"/>
                </a:lnTo>
                <a:lnTo>
                  <a:pt x="11524765" y="1724022"/>
                </a:lnTo>
                <a:lnTo>
                  <a:pt x="11491788" y="1753125"/>
                </a:lnTo>
                <a:lnTo>
                  <a:pt x="11455285" y="1777866"/>
                </a:lnTo>
                <a:lnTo>
                  <a:pt x="11415670" y="1797830"/>
                </a:lnTo>
                <a:lnTo>
                  <a:pt x="11373355" y="1812603"/>
                </a:lnTo>
                <a:lnTo>
                  <a:pt x="11328755" y="1821771"/>
                </a:lnTo>
                <a:lnTo>
                  <a:pt x="11282282" y="1824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69355" y="6393864"/>
            <a:ext cx="2845445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500" b="1" spc="-100" dirty="0">
                <a:solidFill>
                  <a:srgbClr val="FF2F42"/>
                </a:solidFill>
                <a:latin typeface="Arial"/>
                <a:cs typeface="Arial"/>
              </a:rPr>
              <a:t>Применение 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9355" y="3125072"/>
            <a:ext cx="3821516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500" b="1" spc="-105" dirty="0">
                <a:solidFill>
                  <a:srgbClr val="FF2F42"/>
                </a:solidFill>
                <a:latin typeface="Arial"/>
                <a:cs typeface="Arial"/>
              </a:rPr>
              <a:t>Препарат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3420" y="8410575"/>
            <a:ext cx="3821516" cy="812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marR="5080" indent="-76200">
              <a:lnSpc>
                <a:spcPct val="107500"/>
              </a:lnSpc>
              <a:spcBef>
                <a:spcPts val="100"/>
              </a:spcBef>
            </a:pPr>
            <a:r>
              <a:rPr lang="ru-RU" sz="2500" b="1" spc="-60" dirty="0">
                <a:solidFill>
                  <a:srgbClr val="FF2F42"/>
                </a:solidFill>
                <a:latin typeface="Arial"/>
                <a:cs typeface="Arial"/>
              </a:rPr>
              <a:t>Стоимость лечения в год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07093" y="5772815"/>
            <a:ext cx="11186160" cy="1108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999"/>
              </a:lnSpc>
              <a:spcBef>
                <a:spcPts val="95"/>
              </a:spcBef>
            </a:pPr>
            <a:r>
              <a:rPr lang="ru-RU" sz="2000" spc="75" dirty="0">
                <a:solidFill>
                  <a:srgbClr val="13110E"/>
                </a:solidFill>
                <a:latin typeface="Arial"/>
                <a:cs typeface="Arial"/>
              </a:rPr>
              <a:t>Пожизненное применение</a:t>
            </a:r>
          </a:p>
          <a:p>
            <a:pPr marL="12700" marR="5080">
              <a:lnSpc>
                <a:spcPct val="115999"/>
              </a:lnSpc>
              <a:spcBef>
                <a:spcPts val="95"/>
              </a:spcBef>
            </a:pPr>
            <a:r>
              <a:rPr lang="ru-RU" sz="2000" spc="75" dirty="0">
                <a:solidFill>
                  <a:srgbClr val="13110E"/>
                </a:solidFill>
                <a:latin typeface="Arial"/>
                <a:cs typeface="Arial"/>
              </a:rPr>
              <a:t>Применяется перорально один раз в день</a:t>
            </a:r>
          </a:p>
          <a:p>
            <a:pPr marL="12700" marR="5080">
              <a:lnSpc>
                <a:spcPct val="115999"/>
              </a:lnSpc>
              <a:spcBef>
                <a:spcPts val="95"/>
              </a:spcBef>
            </a:pPr>
            <a:r>
              <a:rPr lang="ru-RU" sz="2000" spc="75" dirty="0">
                <a:solidFill>
                  <a:srgbClr val="13110E"/>
                </a:solidFill>
                <a:latin typeface="Arial"/>
                <a:cs typeface="Arial"/>
              </a:rPr>
              <a:t>Дозировка 5-15 мг на кг веса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07093" y="2593401"/>
            <a:ext cx="10730230" cy="198772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ru-RU" sz="2000" spc="-25" dirty="0">
                <a:solidFill>
                  <a:srgbClr val="13110E"/>
                </a:solidFill>
                <a:latin typeface="Arial"/>
                <a:cs typeface="Arial"/>
              </a:rPr>
              <a:t>Производитель компания CТРС (CTRS), Франция.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ru-RU" sz="2000" spc="-25" dirty="0">
                <a:solidFill>
                  <a:srgbClr val="13110E"/>
                </a:solidFill>
                <a:latin typeface="Arial"/>
                <a:cs typeface="Arial"/>
              </a:rPr>
              <a:t>Препарат является </a:t>
            </a:r>
            <a:r>
              <a:rPr lang="ru-RU" sz="2000" spc="-25" dirty="0" err="1" smtClean="0">
                <a:solidFill>
                  <a:srgbClr val="13110E"/>
                </a:solidFill>
                <a:latin typeface="Arial"/>
                <a:cs typeface="Arial"/>
              </a:rPr>
              <a:t>холевой</a:t>
            </a:r>
            <a:r>
              <a:rPr lang="ru-RU" sz="2000" spc="-25" dirty="0" smtClean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z="2000" spc="-25" dirty="0">
                <a:solidFill>
                  <a:srgbClr val="13110E"/>
                </a:solidFill>
                <a:latin typeface="Arial"/>
                <a:cs typeface="Arial"/>
              </a:rPr>
              <a:t>кислотой.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ru-RU" sz="2000" spc="-25" dirty="0">
                <a:solidFill>
                  <a:srgbClr val="13110E"/>
                </a:solidFill>
                <a:latin typeface="Arial"/>
                <a:cs typeface="Arial"/>
              </a:rPr>
              <a:t>Препарат является жизненно-важным и имеет статус </a:t>
            </a:r>
            <a:r>
              <a:rPr lang="ru-RU" sz="2000" spc="-25" dirty="0" err="1">
                <a:solidFill>
                  <a:srgbClr val="13110E"/>
                </a:solidFill>
                <a:latin typeface="Arial"/>
                <a:cs typeface="Arial"/>
              </a:rPr>
              <a:t>орфанного</a:t>
            </a:r>
            <a:r>
              <a:rPr lang="ru-RU" sz="2000" spc="-25" dirty="0">
                <a:solidFill>
                  <a:srgbClr val="13110E"/>
                </a:solidFill>
                <a:latin typeface="Arial"/>
                <a:cs typeface="Arial"/>
              </a:rPr>
              <a:t> в ЕС.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ru-RU" sz="2000" spc="-25" dirty="0" err="1">
                <a:solidFill>
                  <a:srgbClr val="13110E"/>
                </a:solidFill>
                <a:latin typeface="Arial"/>
                <a:cs typeface="Arial"/>
              </a:rPr>
              <a:t>Таблетированная</a:t>
            </a:r>
            <a:r>
              <a:rPr lang="ru-RU" sz="2000" spc="-25" dirty="0">
                <a:solidFill>
                  <a:srgbClr val="13110E"/>
                </a:solidFill>
                <a:latin typeface="Arial"/>
                <a:cs typeface="Arial"/>
              </a:rPr>
              <a:t> форма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ru-RU" sz="2000" spc="-25" dirty="0">
                <a:solidFill>
                  <a:srgbClr val="13110E"/>
                </a:solidFill>
                <a:latin typeface="Arial"/>
                <a:cs typeface="Arial"/>
              </a:rPr>
              <a:t>Существует в </a:t>
            </a:r>
            <a:r>
              <a:rPr lang="ru-RU" sz="2000" spc="-25" dirty="0" smtClean="0">
                <a:solidFill>
                  <a:srgbClr val="13110E"/>
                </a:solidFill>
                <a:latin typeface="Arial"/>
                <a:cs typeface="Arial"/>
              </a:rPr>
              <a:t>дозировке </a:t>
            </a:r>
            <a:r>
              <a:rPr lang="ru-RU" sz="2000" spc="-25" dirty="0">
                <a:solidFill>
                  <a:srgbClr val="13110E"/>
                </a:solidFill>
                <a:latin typeface="Arial"/>
                <a:cs typeface="Arial"/>
              </a:rPr>
              <a:t>50 мг и 250 мг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07093" y="8103490"/>
            <a:ext cx="10895330" cy="11926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ru-RU" sz="2000" spc="-45" dirty="0" smtClean="0">
                <a:latin typeface="Arial"/>
                <a:cs typeface="Arial"/>
              </a:rPr>
              <a:t> 1 упаковка </a:t>
            </a:r>
            <a:r>
              <a:rPr lang="ru-RU" sz="2000" spc="-45" dirty="0" err="1" smtClean="0">
                <a:latin typeface="Arial"/>
                <a:cs typeface="Arial"/>
              </a:rPr>
              <a:t>Орфаколя</a:t>
            </a:r>
            <a:r>
              <a:rPr lang="ru-RU" sz="2000" spc="-45" dirty="0" smtClean="0">
                <a:latin typeface="Arial"/>
                <a:cs typeface="Arial"/>
              </a:rPr>
              <a:t> – 360000 </a:t>
            </a:r>
            <a:r>
              <a:rPr lang="ru-RU" sz="2000" spc="-45" dirty="0" err="1" smtClean="0">
                <a:latin typeface="Arial"/>
                <a:cs typeface="Arial"/>
              </a:rPr>
              <a:t>руб</a:t>
            </a:r>
            <a:r>
              <a:rPr lang="ru-RU" sz="2000" spc="-45" dirty="0" smtClean="0">
                <a:latin typeface="Arial"/>
                <a:cs typeface="Arial"/>
              </a:rPr>
              <a:t>, в год – 36 упаковок</a:t>
            </a:r>
          </a:p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ru-RU" sz="2000" spc="-45" dirty="0" smtClean="0">
                <a:latin typeface="Arial"/>
                <a:cs typeface="Arial"/>
              </a:rPr>
              <a:t>Стоимость лечения </a:t>
            </a:r>
            <a:r>
              <a:rPr lang="ru-RU" sz="2000" spc="-45" dirty="0">
                <a:latin typeface="Arial"/>
                <a:cs typeface="Arial"/>
              </a:rPr>
              <a:t>1</a:t>
            </a:r>
            <a:r>
              <a:rPr lang="ru-RU" sz="2000" spc="-45" dirty="0" smtClean="0">
                <a:latin typeface="Arial"/>
                <a:cs typeface="Arial"/>
              </a:rPr>
              <a:t> пациента 12 960 000 </a:t>
            </a:r>
            <a:r>
              <a:rPr lang="ru-RU" sz="2000" spc="-45" dirty="0" err="1" smtClean="0">
                <a:latin typeface="Arial"/>
                <a:cs typeface="Arial"/>
              </a:rPr>
              <a:t>руб</a:t>
            </a:r>
            <a:endParaRPr lang="ru-RU" sz="2000" spc="-45" dirty="0" smtClean="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ru-RU" sz="2000" spc="-45" dirty="0" smtClean="0">
                <a:latin typeface="Arial"/>
                <a:cs typeface="Arial"/>
              </a:rPr>
              <a:t>Стоимость лечения для 2-х пациентов – 25 920 000 </a:t>
            </a:r>
            <a:r>
              <a:rPr lang="ru-RU" sz="2000" spc="-45" dirty="0" err="1" smtClean="0">
                <a:latin typeface="Arial"/>
                <a:cs typeface="Arial"/>
              </a:rPr>
              <a:t>руб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xmlns="" id="{6628F290-9861-8246-B463-CD566DA12F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19154" y="603287"/>
            <a:ext cx="10915846" cy="766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200" dirty="0"/>
              <a:t>Информация о препарате</a:t>
            </a:r>
            <a:endParaRPr spc="-90" dirty="0"/>
          </a:p>
        </p:txBody>
      </p:sp>
    </p:spTree>
    <p:extLst>
      <p:ext uri="{BB962C8B-B14F-4D97-AF65-F5344CB8AC3E}">
        <p14:creationId xmlns:p14="http://schemas.microsoft.com/office/powerpoint/2010/main" val="143706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34384" y="819331"/>
            <a:ext cx="742124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114" dirty="0"/>
              <a:t>ИНФОРМАЦИЯ </a:t>
            </a:r>
            <a:r>
              <a:rPr sz="3800" spc="-345" dirty="0"/>
              <a:t>О</a:t>
            </a:r>
            <a:r>
              <a:rPr sz="3800" spc="-350" dirty="0"/>
              <a:t> </a:t>
            </a:r>
            <a:r>
              <a:rPr sz="3800" spc="-130" dirty="0"/>
              <a:t>ЗАБОЛЕВАНИИ</a:t>
            </a:r>
            <a:endParaRPr sz="3800" dirty="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491493" y="1714500"/>
            <a:ext cx="14728271" cy="7146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0660" algn="just">
              <a:lnSpc>
                <a:spcPct val="150000"/>
              </a:lnSpc>
            </a:pPr>
            <a:r>
              <a:rPr sz="2400" spc="25" dirty="0">
                <a:latin typeface="Arial" panose="020B0604020202020204" pitchFamily="34" charset="0"/>
                <a:cs typeface="Arial" panose="020B0604020202020204" pitchFamily="34" charset="0"/>
              </a:rPr>
              <a:t>Нарушения </a:t>
            </a:r>
            <a:r>
              <a:rPr sz="2400" spc="55" dirty="0">
                <a:latin typeface="Arial" panose="020B0604020202020204" pitchFamily="34" charset="0"/>
                <a:cs typeface="Arial" panose="020B0604020202020204" pitchFamily="34" charset="0"/>
              </a:rPr>
              <a:t>синтеза </a:t>
            </a:r>
            <a:r>
              <a:rPr sz="2400" spc="70" dirty="0">
                <a:latin typeface="Arial" panose="020B0604020202020204" pitchFamily="34" charset="0"/>
                <a:cs typeface="Arial" panose="020B0604020202020204" pitchFamily="34" charset="0"/>
              </a:rPr>
              <a:t>желчных </a:t>
            </a:r>
            <a:r>
              <a:rPr sz="2400" spc="80" dirty="0">
                <a:latin typeface="Arial" panose="020B0604020202020204" pitchFamily="34" charset="0"/>
                <a:cs typeface="Arial" panose="020B0604020202020204" pitchFamily="34" charset="0"/>
              </a:rPr>
              <a:t>кислот </a:t>
            </a:r>
            <a:r>
              <a:rPr sz="2400" spc="25" dirty="0">
                <a:latin typeface="Arial" panose="020B0604020202020204" pitchFamily="34" charset="0"/>
                <a:cs typeface="Arial" panose="020B0604020202020204" pitchFamily="34" charset="0"/>
              </a:rPr>
              <a:t>(НСЖК) </a:t>
            </a:r>
            <a:r>
              <a:rPr sz="2400" spc="4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sz="2400" spc="70" dirty="0">
                <a:latin typeface="Arial" panose="020B0604020202020204" pitchFamily="34" charset="0"/>
                <a:cs typeface="Arial" panose="020B0604020202020204" pitchFamily="34" charset="0"/>
              </a:rPr>
              <a:t>врожденные 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дефициты </a:t>
            </a:r>
            <a:r>
              <a:rPr sz="2400" spc="55" dirty="0">
                <a:latin typeface="Arial" panose="020B0604020202020204" pitchFamily="34" charset="0"/>
                <a:cs typeface="Arial" panose="020B0604020202020204" pitchFamily="34" charset="0"/>
              </a:rPr>
              <a:t>синтеза </a:t>
            </a:r>
            <a:r>
              <a:rPr sz="2400" spc="70" dirty="0">
                <a:latin typeface="Arial" panose="020B0604020202020204" pitchFamily="34" charset="0"/>
                <a:cs typeface="Arial" panose="020B0604020202020204" pitchFamily="34" charset="0"/>
              </a:rPr>
              <a:t>желчных </a:t>
            </a:r>
            <a:r>
              <a:rPr sz="2400" spc="80" dirty="0" err="1">
                <a:latin typeface="Arial" panose="020B0604020202020204" pitchFamily="34" charset="0"/>
                <a:cs typeface="Arial" panose="020B0604020202020204" pitchFamily="34" charset="0"/>
              </a:rPr>
              <a:t>кислот</a:t>
            </a:r>
            <a:r>
              <a:rPr sz="24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spc="8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00660" algn="just">
              <a:lnSpc>
                <a:spcPct val="150000"/>
              </a:lnSpc>
            </a:pPr>
            <a:r>
              <a:rPr lang="ru-RU" sz="2400" b="1" spc="80" dirty="0">
                <a:latin typeface="Arial" panose="020B0604020202020204" pitchFamily="34" charset="0"/>
                <a:cs typeface="Arial" panose="020B0604020202020204" pitchFamily="34" charset="0"/>
              </a:rPr>
              <a:t>Код по </a:t>
            </a:r>
            <a:r>
              <a:rPr sz="2400" b="1" spc="65" dirty="0">
                <a:latin typeface="Arial" panose="020B0604020202020204" pitchFamily="34" charset="0"/>
                <a:cs typeface="Arial" panose="020B0604020202020204" pitchFamily="34" charset="0"/>
              </a:rPr>
              <a:t>МКБ </a:t>
            </a:r>
            <a:r>
              <a:rPr sz="2400" b="1" spc="5" dirty="0">
                <a:latin typeface="Arial" panose="020B0604020202020204" pitchFamily="34" charset="0"/>
                <a:cs typeface="Arial" panose="020B0604020202020204" pitchFamily="34" charset="0"/>
              </a:rPr>
              <a:t>10: </a:t>
            </a:r>
            <a:r>
              <a:rPr sz="2400" b="1" spc="10" dirty="0">
                <a:latin typeface="Arial" panose="020B0604020202020204" pitchFamily="34" charset="0"/>
                <a:cs typeface="Arial" panose="020B0604020202020204" pitchFamily="34" charset="0"/>
              </a:rPr>
              <a:t>K76.8 </a:t>
            </a:r>
            <a:r>
              <a:rPr sz="2400" b="1" spc="-10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400" b="1" spc="-3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latin typeface="Arial" panose="020B0604020202020204" pitchFamily="34" charset="0"/>
                <a:cs typeface="Arial" panose="020B0604020202020204" pitchFamily="34" charset="0"/>
              </a:rPr>
              <a:t>Другие  </a:t>
            </a:r>
            <a:r>
              <a:rPr sz="2400" b="1" spc="50" dirty="0">
                <a:latin typeface="Arial" panose="020B0604020202020204" pitchFamily="34" charset="0"/>
                <a:cs typeface="Arial" panose="020B0604020202020204" pitchFamily="34" charset="0"/>
              </a:rPr>
              <a:t>уточненные</a:t>
            </a:r>
            <a:r>
              <a:rPr sz="24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40" dirty="0" err="1">
                <a:latin typeface="Arial" panose="020B0604020202020204" pitchFamily="34" charset="0"/>
                <a:cs typeface="Arial" panose="020B0604020202020204" pitchFamily="34" charset="0"/>
              </a:rPr>
              <a:t>заболевания</a:t>
            </a:r>
            <a:r>
              <a:rPr sz="2400" b="1" spc="4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6690" algn="just">
              <a:lnSpc>
                <a:spcPct val="150000"/>
              </a:lnSpc>
            </a:pPr>
            <a:r>
              <a:rPr lang="ru-RU" sz="2400" spc="25" dirty="0">
                <a:latin typeface="Arial" panose="020B0604020202020204" pitchFamily="34" charset="0"/>
                <a:cs typeface="Arial" panose="020B0604020202020204" pitchFamily="34" charset="0"/>
              </a:rPr>
              <a:t>НСЖК</a:t>
            </a:r>
            <a:r>
              <a:rPr sz="2400" spc="-105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400" spc="55" dirty="0">
                <a:latin typeface="Arial" panose="020B0604020202020204" pitchFamily="34" charset="0"/>
                <a:cs typeface="Arial" panose="020B0604020202020204" pitchFamily="34" charset="0"/>
              </a:rPr>
              <a:t>редкие генетические </a:t>
            </a:r>
            <a:r>
              <a:rPr sz="2400" spc="30" dirty="0">
                <a:latin typeface="Arial" panose="020B0604020202020204" pitchFamily="34" charset="0"/>
                <a:cs typeface="Arial" panose="020B0604020202020204" pitchFamily="34" charset="0"/>
              </a:rPr>
              <a:t>заболевания, </a:t>
            </a:r>
            <a:r>
              <a:rPr lang="ru-RU" sz="2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65" dirty="0">
                <a:latin typeface="Arial" panose="020B0604020202020204" pitchFamily="34" charset="0"/>
                <a:cs typeface="Arial" panose="020B0604020202020204" pitchFamily="34" charset="0"/>
              </a:rPr>
              <a:t>являются причиной </a:t>
            </a:r>
            <a:r>
              <a:rPr lang="ru-RU" sz="2400" spc="-70" dirty="0" smtClean="0">
                <a:latin typeface="Arial" panose="020B0604020202020204" pitchFamily="34" charset="0"/>
                <a:cs typeface="Arial" panose="020B0604020202020204" pitchFamily="34" charset="0"/>
              </a:rPr>
              <a:t>1-2</a:t>
            </a:r>
            <a:r>
              <a:rPr lang="ru-RU" sz="2400" spc="-7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400" spc="30" dirty="0">
                <a:latin typeface="Arial" panose="020B0604020202020204" pitchFamily="34" charset="0"/>
                <a:cs typeface="Arial" panose="020B0604020202020204" pitchFamily="34" charset="0"/>
              </a:rPr>
              <a:t>случаев </a:t>
            </a:r>
            <a:r>
              <a:rPr lang="ru-RU" sz="2400" spc="50" dirty="0">
                <a:latin typeface="Arial" panose="020B0604020202020204" pitchFamily="34" charset="0"/>
                <a:cs typeface="Arial" panose="020B0604020202020204" pitchFamily="34" charset="0"/>
              </a:rPr>
              <a:t>неонатального</a:t>
            </a:r>
            <a:r>
              <a:rPr lang="ru-RU"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35" dirty="0" err="1">
                <a:latin typeface="Arial" panose="020B0604020202020204" pitchFamily="34" charset="0"/>
                <a:cs typeface="Arial" panose="020B0604020202020204" pitchFamily="34" charset="0"/>
              </a:rPr>
              <a:t>холестаза</a:t>
            </a:r>
            <a:r>
              <a:rPr lang="ru-RU" sz="2400" spc="3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spc="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6690" algn="just">
              <a:lnSpc>
                <a:spcPct val="150000"/>
              </a:lnSpc>
            </a:pPr>
            <a:r>
              <a:rPr sz="240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Клинические проявления: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неонатальный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период и младенчество. В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нутрипеченочны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spc="35" dirty="0" err="1">
                <a:latin typeface="Arial" panose="020B0604020202020204" pitchFamily="34" charset="0"/>
                <a:cs typeface="Arial" panose="020B0604020202020204" pitchFamily="34" charset="0"/>
              </a:rPr>
              <a:t>холестаз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400" spc="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неврологически</a:t>
            </a:r>
            <a:r>
              <a:rPr lang="ru-RU" sz="2400" spc="70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2400" spc="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5" dirty="0" err="1">
                <a:latin typeface="Arial" panose="020B0604020202020204" pitchFamily="34" charset="0"/>
                <a:cs typeface="Arial" panose="020B0604020202020204" pitchFamily="34" charset="0"/>
              </a:rPr>
              <a:t>нарушения</a:t>
            </a:r>
            <a:r>
              <a:rPr sz="2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2400" spc="35" dirty="0" err="1"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latin typeface="Arial" panose="020B0604020202020204" pitchFamily="34" charset="0"/>
                <a:cs typeface="Arial" panose="020B0604020202020204" pitchFamily="34" charset="0"/>
              </a:rPr>
              <a:t>жирорастворимых</a:t>
            </a:r>
            <a:r>
              <a:rPr sz="24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 err="1">
                <a:latin typeface="Arial" panose="020B0604020202020204" pitchFamily="34" charset="0"/>
                <a:cs typeface="Arial" panose="020B0604020202020204" pitchFamily="34" charset="0"/>
              </a:rPr>
              <a:t>витаминов</a:t>
            </a:r>
            <a:r>
              <a:rPr sz="2400" spc="6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90830" algn="just">
              <a:lnSpc>
                <a:spcPct val="150000"/>
              </a:lnSpc>
            </a:pPr>
            <a:r>
              <a:rPr lang="ru-RU" sz="2400" spc="15" dirty="0">
                <a:latin typeface="Arial" panose="020B0604020202020204" pitchFamily="34" charset="0"/>
                <a:cs typeface="Arial" panose="020B0604020202020204" pitchFamily="34" charset="0"/>
              </a:rPr>
              <a:t>Известно</a:t>
            </a:r>
            <a:r>
              <a:rPr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latin typeface="Arial" panose="020B0604020202020204" pitchFamily="34" charset="0"/>
                <a:cs typeface="Arial" panose="020B0604020202020204" pitchFamily="34" charset="0"/>
              </a:rPr>
              <a:t>девять</a:t>
            </a:r>
            <a:r>
              <a:rPr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latin typeface="Arial" panose="020B0604020202020204" pitchFamily="34" charset="0"/>
                <a:cs typeface="Arial" panose="020B0604020202020204" pitchFamily="34" charset="0"/>
              </a:rPr>
              <a:t>подтипов</a:t>
            </a:r>
            <a:r>
              <a:rPr sz="2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НСЖК,</a:t>
            </a:r>
            <a:r>
              <a:rPr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35" dirty="0">
                <a:latin typeface="Arial" panose="020B0604020202020204" pitchFamily="34" charset="0"/>
                <a:cs typeface="Arial" panose="020B0604020202020204" pitchFamily="34" charset="0"/>
              </a:rPr>
              <a:t> все они </a:t>
            </a:r>
            <a:r>
              <a:rPr sz="2400" spc="95" dirty="0" err="1">
                <a:latin typeface="Arial" panose="020B0604020202020204" pitchFamily="34" charset="0"/>
                <a:cs typeface="Arial" panose="020B0604020202020204" pitchFamily="34" charset="0"/>
              </a:rPr>
              <a:t>возникают</a:t>
            </a:r>
            <a:r>
              <a:rPr sz="2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5" dirty="0">
                <a:latin typeface="Arial" panose="020B0604020202020204" pitchFamily="34" charset="0"/>
                <a:cs typeface="Arial" panose="020B0604020202020204" pitchFamily="34" charset="0"/>
              </a:rPr>
              <a:t>из-за </a:t>
            </a:r>
            <a:r>
              <a:rPr sz="2400" spc="75" dirty="0">
                <a:latin typeface="Arial" panose="020B0604020202020204" pitchFamily="34" charset="0"/>
                <a:cs typeface="Arial" panose="020B0604020202020204" pitchFamily="34" charset="0"/>
              </a:rPr>
              <a:t>врожденного </a:t>
            </a:r>
            <a:r>
              <a:rPr sz="2400" spc="20" dirty="0">
                <a:latin typeface="Arial" panose="020B0604020202020204" pitchFamily="34" charset="0"/>
                <a:cs typeface="Arial" panose="020B0604020202020204" pitchFamily="34" charset="0"/>
              </a:rPr>
              <a:t>дефицита </a:t>
            </a:r>
            <a:r>
              <a:rPr sz="2400" spc="15" dirty="0">
                <a:latin typeface="Arial" panose="020B0604020202020204" pitchFamily="34" charset="0"/>
                <a:cs typeface="Arial" panose="020B0604020202020204" pitchFamily="34" charset="0"/>
              </a:rPr>
              <a:t>ферментов, </a:t>
            </a:r>
            <a:r>
              <a:rPr sz="2400" spc="55" dirty="0">
                <a:latin typeface="Arial" panose="020B0604020202020204" pitchFamily="34" charset="0"/>
                <a:cs typeface="Arial" panose="020B0604020202020204" pitchFamily="34" charset="0"/>
              </a:rPr>
              <a:t>необходимых 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sz="2400" spc="55" dirty="0">
                <a:latin typeface="Arial" panose="020B0604020202020204" pitchFamily="34" charset="0"/>
                <a:cs typeface="Arial" panose="020B0604020202020204" pitchFamily="34" charset="0"/>
              </a:rPr>
              <a:t>синтеза 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двух </a:t>
            </a:r>
            <a:r>
              <a:rPr sz="2400" spc="70" dirty="0">
                <a:latin typeface="Arial" panose="020B0604020202020204" pitchFamily="34" charset="0"/>
                <a:cs typeface="Arial" panose="020B0604020202020204" pitchFamily="34" charset="0"/>
              </a:rPr>
              <a:t>основных желчных </a:t>
            </a:r>
            <a:r>
              <a:rPr sz="2400" spc="65" dirty="0">
                <a:latin typeface="Arial" panose="020B0604020202020204" pitchFamily="34" charset="0"/>
                <a:cs typeface="Arial" panose="020B0604020202020204" pitchFamily="34" charset="0"/>
              </a:rPr>
              <a:t>кислот:  </a:t>
            </a:r>
            <a:r>
              <a:rPr sz="2400" spc="40" dirty="0">
                <a:latin typeface="Arial" panose="020B0604020202020204" pitchFamily="34" charset="0"/>
                <a:cs typeface="Arial" panose="020B0604020202020204" pitchFamily="34" charset="0"/>
              </a:rPr>
              <a:t>холевой </a:t>
            </a:r>
            <a:r>
              <a:rPr sz="2400" spc="90" dirty="0">
                <a:latin typeface="Arial" panose="020B0604020202020204" pitchFamily="34" charset="0"/>
                <a:cs typeface="Arial" panose="020B0604020202020204" pitchFamily="34" charset="0"/>
              </a:rPr>
              <a:t>кислоты </a:t>
            </a:r>
            <a:r>
              <a:rPr sz="2400" spc="3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2400" spc="55" dirty="0">
                <a:latin typeface="Arial" panose="020B0604020202020204" pitchFamily="34" charset="0"/>
                <a:cs typeface="Arial" panose="020B0604020202020204" pitchFamily="34" charset="0"/>
              </a:rPr>
              <a:t>хенодезоксихолевой </a:t>
            </a:r>
            <a:r>
              <a:rPr sz="2400" spc="75" dirty="0">
                <a:latin typeface="Arial" panose="020B0604020202020204" pitchFamily="34" charset="0"/>
                <a:cs typeface="Arial" panose="020B0604020202020204" pitchFamily="34" charset="0"/>
              </a:rPr>
              <a:t>кислоты. </a:t>
            </a:r>
            <a:r>
              <a:rPr sz="2400" spc="80" dirty="0">
                <a:latin typeface="Arial" panose="020B0604020202020204" pitchFamily="34" charset="0"/>
                <a:cs typeface="Arial" panose="020B0604020202020204" pitchFamily="34" charset="0"/>
              </a:rPr>
              <a:t>Двумя </a:t>
            </a:r>
            <a:r>
              <a:rPr sz="2400" spc="20" dirty="0">
                <a:latin typeface="Arial" panose="020B0604020202020204" pitchFamily="34" charset="0"/>
                <a:cs typeface="Arial" panose="020B0604020202020204" pitchFamily="34" charset="0"/>
              </a:rPr>
              <a:t>наиболее </a:t>
            </a:r>
            <a:r>
              <a:rPr sz="2400" spc="75" dirty="0">
                <a:latin typeface="Arial" panose="020B0604020202020204" pitchFamily="34" charset="0"/>
                <a:cs typeface="Arial" panose="020B0604020202020204" pitchFamily="34" charset="0"/>
              </a:rPr>
              <a:t>частыми </a:t>
            </a:r>
            <a:r>
              <a:rPr sz="2400" spc="40" dirty="0">
                <a:latin typeface="Arial" panose="020B0604020202020204" pitchFamily="34" charset="0"/>
                <a:cs typeface="Arial" panose="020B0604020202020204" pitchFamily="34" charset="0"/>
              </a:rPr>
              <a:t>дефектами </a:t>
            </a:r>
            <a:r>
              <a:rPr sz="2400" spc="10" dirty="0">
                <a:latin typeface="Arial" panose="020B0604020202020204" pitchFamily="34" charset="0"/>
                <a:cs typeface="Arial" panose="020B0604020202020204" pitchFamily="34" charset="0"/>
              </a:rPr>
              <a:t>НСЖК </a:t>
            </a:r>
            <a:r>
              <a:rPr sz="2400" spc="65" dirty="0" err="1">
                <a:latin typeface="Arial" panose="020B0604020202020204" pitchFamily="34" charset="0"/>
                <a:cs typeface="Arial" panose="020B0604020202020204" pitchFamily="34" charset="0"/>
              </a:rPr>
              <a:t>являются</a:t>
            </a:r>
            <a:r>
              <a:rPr lang="ru-RU" sz="24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20" dirty="0" err="1"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  <a:r>
              <a:rPr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latin typeface="Arial" panose="020B0604020202020204" pitchFamily="34" charset="0"/>
                <a:cs typeface="Arial" panose="020B0604020202020204" pitchFamily="34" charset="0"/>
              </a:rPr>
              <a:t>3β-гидрокси-Δ5-C27-стероиддегидрогеназы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(3β-HSD), </a:t>
            </a:r>
            <a:r>
              <a:rPr sz="2400" spc="50" dirty="0">
                <a:latin typeface="Arial" panose="020B0604020202020204" pitchFamily="34" charset="0"/>
                <a:cs typeface="Arial" panose="020B0604020202020204" pitchFamily="34" charset="0"/>
              </a:rPr>
              <a:t>обусловленный </a:t>
            </a:r>
            <a:r>
              <a:rPr sz="2400" spc="60" dirty="0">
                <a:latin typeface="Arial" panose="020B0604020202020204" pitchFamily="34" charset="0"/>
                <a:cs typeface="Arial" panose="020B0604020202020204" pitchFamily="34" charset="0"/>
              </a:rPr>
              <a:t>мутациями </a:t>
            </a:r>
            <a:r>
              <a:rPr sz="2400" spc="7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гене </a:t>
            </a:r>
            <a:r>
              <a:rPr sz="2400" i="1" spc="-30" dirty="0">
                <a:latin typeface="Arial" panose="020B0604020202020204" pitchFamily="34" charset="0"/>
                <a:cs typeface="Arial" panose="020B0604020202020204" pitchFamily="34" charset="0"/>
              </a:rPr>
              <a:t>HSD3B7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-3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sz="2400" spc="20" dirty="0" err="1"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  <a:r>
              <a:rPr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latin typeface="Arial" panose="020B0604020202020204" pitchFamily="34" charset="0"/>
                <a:cs typeface="Arial" panose="020B0604020202020204" pitchFamily="34" charset="0"/>
              </a:rPr>
              <a:t>Δ4–3-оксостероид-5β-редуктазы </a:t>
            </a:r>
            <a:r>
              <a:rPr sz="2400" spc="55" dirty="0">
                <a:latin typeface="Arial" panose="020B0604020202020204" pitchFamily="34" charset="0"/>
                <a:cs typeface="Arial" panose="020B0604020202020204" pitchFamily="34" charset="0"/>
              </a:rPr>
              <a:t>(Δ4–3-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oxoR), </a:t>
            </a:r>
            <a:r>
              <a:rPr sz="2400" spc="50" dirty="0">
                <a:latin typeface="Arial" panose="020B0604020202020204" pitchFamily="34" charset="0"/>
                <a:cs typeface="Arial" panose="020B0604020202020204" pitchFamily="34" charset="0"/>
              </a:rPr>
              <a:t>обусловленный </a:t>
            </a:r>
            <a:r>
              <a:rPr sz="2400" spc="60" dirty="0">
                <a:latin typeface="Arial" panose="020B0604020202020204" pitchFamily="34" charset="0"/>
                <a:cs typeface="Arial" panose="020B0604020202020204" pitchFamily="34" charset="0"/>
              </a:rPr>
              <a:t>мутациями </a:t>
            </a:r>
            <a:r>
              <a:rPr sz="2400" spc="7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гене</a:t>
            </a:r>
            <a:r>
              <a:rPr sz="2400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i="1" spc="-30" dirty="0">
                <a:latin typeface="Arial" panose="020B0604020202020204" pitchFamily="34" charset="0"/>
                <a:cs typeface="Arial" panose="020B0604020202020204" pitchFamily="34" charset="0"/>
              </a:rPr>
              <a:t>AKR1D1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674B4B-7C26-E247-B844-F13D112AD5AE}"/>
              </a:ext>
            </a:extLst>
          </p:cNvPr>
          <p:cNvSpPr/>
          <p:nvPr/>
        </p:nvSpPr>
        <p:spPr>
          <a:xfrm>
            <a:off x="533400" y="9151464"/>
            <a:ext cx="98020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pc="20" dirty="0">
                <a:latin typeface="Arial" panose="020B0604020202020204" pitchFamily="34" charset="0"/>
                <a:cs typeface="Arial" panose="020B0604020202020204" pitchFamily="34" charset="0"/>
              </a:rPr>
              <a:t>Sundaram </a:t>
            </a:r>
            <a:r>
              <a:rPr lang="en" spc="-120" dirty="0">
                <a:latin typeface="Arial" panose="020B0604020202020204" pitchFamily="34" charset="0"/>
                <a:cs typeface="Arial" panose="020B0604020202020204" pitchFamily="34" charset="0"/>
              </a:rPr>
              <a:t>SS </a:t>
            </a:r>
            <a:r>
              <a:rPr lang="en" spc="35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" spc="15" dirty="0">
                <a:latin typeface="Arial" panose="020B0604020202020204" pitchFamily="34" charset="0"/>
                <a:cs typeface="Arial" panose="020B0604020202020204" pitchFamily="34" charset="0"/>
              </a:rPr>
              <a:t>al. </a:t>
            </a:r>
            <a:r>
              <a:rPr lang="en" spc="35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  <a:r>
              <a:rPr lang="en" spc="10" dirty="0">
                <a:latin typeface="Arial" panose="020B0604020202020204" pitchFamily="34" charset="0"/>
                <a:cs typeface="Arial" panose="020B0604020202020204" pitchFamily="34" charset="0"/>
              </a:rPr>
              <a:t>Clin </a:t>
            </a:r>
            <a:r>
              <a:rPr lang="en" spc="35" dirty="0" err="1">
                <a:latin typeface="Arial" panose="020B0604020202020204" pitchFamily="34" charset="0"/>
                <a:cs typeface="Arial" panose="020B0604020202020204" pitchFamily="34" charset="0"/>
              </a:rPr>
              <a:t>Pract</a:t>
            </a:r>
            <a:r>
              <a:rPr lang="en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pc="30" dirty="0">
                <a:latin typeface="Arial" panose="020B0604020202020204" pitchFamily="34" charset="0"/>
                <a:cs typeface="Arial" panose="020B0604020202020204" pitchFamily="34" charset="0"/>
              </a:rPr>
              <a:t>Gastroenterol </a:t>
            </a:r>
            <a:r>
              <a:rPr lang="en" spc="40" dirty="0">
                <a:latin typeface="Arial" panose="020B0604020202020204" pitchFamily="34" charset="0"/>
                <a:cs typeface="Arial" panose="020B0604020202020204" pitchFamily="34" charset="0"/>
              </a:rPr>
              <a:t>Hepatol</a:t>
            </a:r>
            <a:r>
              <a:rPr lang="en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pc="35" dirty="0">
                <a:latin typeface="Arial" panose="020B0604020202020204" pitchFamily="34" charset="0"/>
                <a:cs typeface="Arial" panose="020B0604020202020204" pitchFamily="34" charset="0"/>
              </a:rPr>
              <a:t>2008</a:t>
            </a:r>
            <a:r>
              <a:rPr lang="ru-RU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" spc="35" dirty="0" err="1">
                <a:latin typeface="Arial" panose="020B0604020202020204" pitchFamily="34" charset="0"/>
                <a:cs typeface="Arial" panose="020B0604020202020204" pitchFamily="34" charset="0"/>
              </a:rPr>
              <a:t>Jahnel</a:t>
            </a:r>
            <a:r>
              <a:rPr lang="en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pc="90" dirty="0"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en" spc="35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" spc="15" dirty="0">
                <a:latin typeface="Arial" panose="020B0604020202020204" pitchFamily="34" charset="0"/>
                <a:cs typeface="Arial" panose="020B0604020202020204" pitchFamily="34" charset="0"/>
              </a:rPr>
              <a:t>al.</a:t>
            </a:r>
            <a:r>
              <a:rPr lang="en" spc="-3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pc="90" dirty="0">
                <a:latin typeface="Arial" panose="020B0604020202020204" pitchFamily="34" charset="0"/>
                <a:cs typeface="Arial" panose="020B0604020202020204" pitchFamily="34" charset="0"/>
              </a:rPr>
              <a:t>J  </a:t>
            </a:r>
            <a:r>
              <a:rPr lang="en" spc="30" dirty="0" err="1">
                <a:latin typeface="Arial" panose="020B0604020202020204" pitchFamily="34" charset="0"/>
                <a:cs typeface="Arial" panose="020B0604020202020204" pitchFamily="34" charset="0"/>
              </a:rPr>
              <a:t>Pediatr</a:t>
            </a:r>
            <a:r>
              <a:rPr lang="en" spc="30" dirty="0">
                <a:latin typeface="Arial" panose="020B0604020202020204" pitchFamily="34" charset="0"/>
                <a:cs typeface="Arial" panose="020B0604020202020204" pitchFamily="34" charset="0"/>
              </a:rPr>
              <a:t> Gastroenterol </a:t>
            </a:r>
            <a:r>
              <a:rPr lang="en" spc="40" dirty="0" err="1">
                <a:latin typeface="Arial" panose="020B0604020202020204" pitchFamily="34" charset="0"/>
                <a:cs typeface="Arial" panose="020B0604020202020204" pitchFamily="34" charset="0"/>
              </a:rPr>
              <a:t>Nutr</a:t>
            </a:r>
            <a:r>
              <a:rPr lang="en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pc="25" dirty="0">
                <a:latin typeface="Arial" panose="020B0604020202020204" pitchFamily="34" charset="0"/>
                <a:cs typeface="Arial" panose="020B0604020202020204" pitchFamily="34" charset="0"/>
              </a:rPr>
              <a:t>2017):</a:t>
            </a:r>
            <a:endParaRPr lang="ru-RU" spc="3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" dirty="0" err="1"/>
              <a:t>GonzalesE</a:t>
            </a:r>
            <a:r>
              <a:rPr lang="en" dirty="0"/>
              <a:t> et al. </a:t>
            </a:r>
            <a:r>
              <a:rPr lang="en" dirty="0" err="1"/>
              <a:t>Orphanet</a:t>
            </a:r>
            <a:r>
              <a:rPr lang="en" dirty="0"/>
              <a:t> J Rare Dis. 2018; French  National Diagnostic and Care Protocol, PNDS, 2019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62070" y="500190"/>
            <a:ext cx="4781549" cy="647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2616" y="2123307"/>
            <a:ext cx="8572499" cy="4848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16000" y="547751"/>
            <a:ext cx="10200005" cy="145605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5630"/>
              </a:lnSpc>
              <a:spcBef>
                <a:spcPts val="295"/>
              </a:spcBef>
            </a:pPr>
            <a:r>
              <a:rPr sz="4700" spc="-170" dirty="0"/>
              <a:t>БИОХИМИЧЕСКИЕ </a:t>
            </a:r>
            <a:r>
              <a:rPr sz="4700" spc="-30" dirty="0"/>
              <a:t>И</a:t>
            </a:r>
            <a:r>
              <a:rPr sz="4700" spc="-305" dirty="0"/>
              <a:t> </a:t>
            </a:r>
            <a:r>
              <a:rPr sz="4700" spc="-95" dirty="0"/>
              <a:t>КЛИНИЧЕСКИЕ  </a:t>
            </a:r>
            <a:r>
              <a:rPr sz="4700" spc="-240" dirty="0"/>
              <a:t>ПРОЯВЛЕНИЯ</a:t>
            </a:r>
            <a:endParaRPr sz="4700"/>
          </a:p>
        </p:txBody>
      </p:sp>
      <p:sp>
        <p:nvSpPr>
          <p:cNvPr id="5" name="object 5"/>
          <p:cNvSpPr/>
          <p:nvPr/>
        </p:nvSpPr>
        <p:spPr>
          <a:xfrm>
            <a:off x="2513152" y="7272908"/>
            <a:ext cx="15593694" cy="2907665"/>
          </a:xfrm>
          <a:custGeom>
            <a:avLst/>
            <a:gdLst/>
            <a:ahLst/>
            <a:cxnLst/>
            <a:rect l="l" t="t" r="r" b="b"/>
            <a:pathLst>
              <a:path w="15593694" h="2907665">
                <a:moveTo>
                  <a:pt x="15250292" y="2907129"/>
                </a:moveTo>
                <a:lnTo>
                  <a:pt x="343175" y="2907129"/>
                </a:lnTo>
                <a:lnTo>
                  <a:pt x="296699" y="2903982"/>
                </a:lnTo>
                <a:lnTo>
                  <a:pt x="252096" y="2894814"/>
                </a:lnTo>
                <a:lnTo>
                  <a:pt x="209779" y="2880041"/>
                </a:lnTo>
                <a:lnTo>
                  <a:pt x="170161" y="2860077"/>
                </a:lnTo>
                <a:lnTo>
                  <a:pt x="133655" y="2835336"/>
                </a:lnTo>
                <a:lnTo>
                  <a:pt x="100676" y="2806232"/>
                </a:lnTo>
                <a:lnTo>
                  <a:pt x="71636" y="2773181"/>
                </a:lnTo>
                <a:lnTo>
                  <a:pt x="46949" y="2736596"/>
                </a:lnTo>
                <a:lnTo>
                  <a:pt x="27029" y="2696891"/>
                </a:lnTo>
                <a:lnTo>
                  <a:pt x="12288" y="2654481"/>
                </a:lnTo>
                <a:lnTo>
                  <a:pt x="3141" y="2609780"/>
                </a:lnTo>
                <a:lnTo>
                  <a:pt x="0" y="2563202"/>
                </a:lnTo>
                <a:lnTo>
                  <a:pt x="0" y="343927"/>
                </a:lnTo>
                <a:lnTo>
                  <a:pt x="3141" y="297349"/>
                </a:lnTo>
                <a:lnTo>
                  <a:pt x="12288" y="252648"/>
                </a:lnTo>
                <a:lnTo>
                  <a:pt x="27029" y="210238"/>
                </a:lnTo>
                <a:lnTo>
                  <a:pt x="46949" y="170533"/>
                </a:lnTo>
                <a:lnTo>
                  <a:pt x="71636" y="133948"/>
                </a:lnTo>
                <a:lnTo>
                  <a:pt x="100676" y="100896"/>
                </a:lnTo>
                <a:lnTo>
                  <a:pt x="133655" y="71793"/>
                </a:lnTo>
                <a:lnTo>
                  <a:pt x="170161" y="47052"/>
                </a:lnTo>
                <a:lnTo>
                  <a:pt x="209779" y="27088"/>
                </a:lnTo>
                <a:lnTo>
                  <a:pt x="252096" y="12315"/>
                </a:lnTo>
                <a:lnTo>
                  <a:pt x="296699" y="3147"/>
                </a:lnTo>
                <a:lnTo>
                  <a:pt x="343175" y="0"/>
                </a:lnTo>
                <a:lnTo>
                  <a:pt x="15250292" y="0"/>
                </a:lnTo>
                <a:lnTo>
                  <a:pt x="15296767" y="3147"/>
                </a:lnTo>
                <a:lnTo>
                  <a:pt x="15341370" y="12315"/>
                </a:lnTo>
                <a:lnTo>
                  <a:pt x="15383688" y="27088"/>
                </a:lnTo>
                <a:lnTo>
                  <a:pt x="15423306" y="47052"/>
                </a:lnTo>
                <a:lnTo>
                  <a:pt x="15459811" y="71793"/>
                </a:lnTo>
                <a:lnTo>
                  <a:pt x="15492790" y="100896"/>
                </a:lnTo>
                <a:lnTo>
                  <a:pt x="15521830" y="133948"/>
                </a:lnTo>
                <a:lnTo>
                  <a:pt x="15546517" y="170533"/>
                </a:lnTo>
                <a:lnTo>
                  <a:pt x="15566437" y="210238"/>
                </a:lnTo>
                <a:lnTo>
                  <a:pt x="15581178" y="252648"/>
                </a:lnTo>
                <a:lnTo>
                  <a:pt x="15590325" y="297349"/>
                </a:lnTo>
                <a:lnTo>
                  <a:pt x="15593466" y="343927"/>
                </a:lnTo>
                <a:lnTo>
                  <a:pt x="15593466" y="2563202"/>
                </a:lnTo>
                <a:lnTo>
                  <a:pt x="15590325" y="2609780"/>
                </a:lnTo>
                <a:lnTo>
                  <a:pt x="15581178" y="2654481"/>
                </a:lnTo>
                <a:lnTo>
                  <a:pt x="15566437" y="2696891"/>
                </a:lnTo>
                <a:lnTo>
                  <a:pt x="15546517" y="2736596"/>
                </a:lnTo>
                <a:lnTo>
                  <a:pt x="15521830" y="2773181"/>
                </a:lnTo>
                <a:lnTo>
                  <a:pt x="15492790" y="2806232"/>
                </a:lnTo>
                <a:lnTo>
                  <a:pt x="15459811" y="2835336"/>
                </a:lnTo>
                <a:lnTo>
                  <a:pt x="15423306" y="2860077"/>
                </a:lnTo>
                <a:lnTo>
                  <a:pt x="15383688" y="2880041"/>
                </a:lnTo>
                <a:lnTo>
                  <a:pt x="15341370" y="2894814"/>
                </a:lnTo>
                <a:lnTo>
                  <a:pt x="15296767" y="2903982"/>
                </a:lnTo>
                <a:lnTo>
                  <a:pt x="15250292" y="29071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44944" y="7388228"/>
            <a:ext cx="15335250" cy="244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17220">
              <a:lnSpc>
                <a:spcPct val="114599"/>
              </a:lnSpc>
              <a:spcBef>
                <a:spcPts val="100"/>
              </a:spcBef>
            </a:pPr>
            <a:r>
              <a:rPr sz="1800" spc="35" dirty="0">
                <a:latin typeface="Arial"/>
                <a:cs typeface="Arial"/>
              </a:rPr>
              <a:t>Дефицит </a:t>
            </a:r>
            <a:r>
              <a:rPr sz="1800" spc="30" dirty="0">
                <a:latin typeface="Arial"/>
                <a:cs typeface="Arial"/>
              </a:rPr>
              <a:t>ферментов </a:t>
            </a:r>
            <a:r>
              <a:rPr sz="1800" spc="-30" dirty="0">
                <a:latin typeface="Arial"/>
                <a:cs typeface="Arial"/>
              </a:rPr>
              <a:t>3β-HSD </a:t>
            </a:r>
            <a:r>
              <a:rPr sz="1800" spc="30" dirty="0">
                <a:latin typeface="Arial"/>
                <a:cs typeface="Arial"/>
              </a:rPr>
              <a:t>и Δ4–3-oxoR </a:t>
            </a:r>
            <a:r>
              <a:rPr sz="1800" spc="65" dirty="0">
                <a:latin typeface="Arial"/>
                <a:cs typeface="Arial"/>
              </a:rPr>
              <a:t>приводит </a:t>
            </a:r>
            <a:r>
              <a:rPr sz="1800" spc="180" dirty="0">
                <a:latin typeface="Arial"/>
                <a:cs typeface="Arial"/>
              </a:rPr>
              <a:t>к </a:t>
            </a:r>
            <a:r>
              <a:rPr sz="1800" spc="40" dirty="0">
                <a:latin typeface="Arial"/>
                <a:cs typeface="Arial"/>
              </a:rPr>
              <a:t>ферментативной </a:t>
            </a:r>
            <a:r>
              <a:rPr sz="1800" spc="75" dirty="0">
                <a:latin typeface="Arial"/>
                <a:cs typeface="Arial"/>
              </a:rPr>
              <a:t>блокировке </a:t>
            </a:r>
            <a:r>
              <a:rPr sz="1800" spc="55" dirty="0">
                <a:latin typeface="Arial"/>
                <a:cs typeface="Arial"/>
              </a:rPr>
              <a:t>синтеза </a:t>
            </a:r>
            <a:r>
              <a:rPr sz="1800" spc="65" dirty="0">
                <a:latin typeface="Arial"/>
                <a:cs typeface="Arial"/>
              </a:rPr>
              <a:t>первичных </a:t>
            </a:r>
            <a:r>
              <a:rPr sz="1800" spc="40" dirty="0">
                <a:latin typeface="Arial"/>
                <a:cs typeface="Arial"/>
              </a:rPr>
              <a:t>ЖК. </a:t>
            </a:r>
            <a:r>
              <a:rPr sz="1800" spc="55" dirty="0">
                <a:latin typeface="Arial"/>
                <a:cs typeface="Arial"/>
              </a:rPr>
              <a:t>Что </a:t>
            </a:r>
            <a:r>
              <a:rPr sz="1800" spc="70" dirty="0">
                <a:latin typeface="Arial"/>
                <a:cs typeface="Arial"/>
              </a:rPr>
              <a:t>в </a:t>
            </a:r>
            <a:r>
              <a:rPr sz="1800" spc="90" dirty="0">
                <a:latin typeface="Arial"/>
                <a:cs typeface="Arial"/>
              </a:rPr>
              <a:t>свою </a:t>
            </a:r>
            <a:r>
              <a:rPr sz="1800" spc="35" dirty="0">
                <a:latin typeface="Arial"/>
                <a:cs typeface="Arial"/>
              </a:rPr>
              <a:t>очередь  </a:t>
            </a:r>
            <a:r>
              <a:rPr sz="1800" spc="65" dirty="0">
                <a:latin typeface="Arial"/>
                <a:cs typeface="Arial"/>
              </a:rPr>
              <a:t>снижает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70" dirty="0">
                <a:latin typeface="Arial"/>
                <a:cs typeface="Arial"/>
              </a:rPr>
              <a:t>секрецию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желчи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за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счет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уменьшения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кислотной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фракции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желчи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и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приводит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180" dirty="0">
                <a:latin typeface="Arial"/>
                <a:cs typeface="Arial"/>
              </a:rPr>
              <a:t>к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развитию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холестаза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на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фоне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180" dirty="0">
                <a:latin typeface="Arial"/>
                <a:cs typeface="Arial"/>
              </a:rPr>
              <a:t>к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нормальной  </a:t>
            </a:r>
            <a:r>
              <a:rPr sz="1800" spc="80" dirty="0" err="1">
                <a:latin typeface="Arial"/>
                <a:cs typeface="Arial"/>
              </a:rPr>
              <a:t>активности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lang="ru-RU" sz="1800" spc="50" dirty="0">
                <a:latin typeface="Arial"/>
                <a:cs typeface="Arial"/>
              </a:rPr>
              <a:t>гамма</a:t>
            </a:r>
            <a:r>
              <a:rPr sz="1800" spc="50" dirty="0">
                <a:latin typeface="Arial"/>
                <a:cs typeface="Arial"/>
              </a:rPr>
              <a:t>–глутамилтрансферазы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(ГГТ).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2115"/>
              </a:lnSpc>
            </a:pPr>
            <a:r>
              <a:rPr sz="1800" spc="35" dirty="0">
                <a:latin typeface="Arial"/>
                <a:cs typeface="Arial"/>
              </a:rPr>
              <a:t>Отсутствие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первичных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ЖК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70" dirty="0">
                <a:latin typeface="Arial"/>
                <a:cs typeface="Arial"/>
              </a:rPr>
              <a:t>в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кишечнике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приводит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180" dirty="0">
                <a:latin typeface="Arial"/>
                <a:cs typeface="Arial"/>
              </a:rPr>
              <a:t>к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мальабсорбции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жиров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и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жирорастворимых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витаминов.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Из-за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блокировки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</a:pPr>
            <a:r>
              <a:rPr lang="ru-RU" sz="1800" spc="4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биохимической </a:t>
            </a:r>
            <a:r>
              <a:rPr sz="1800" spc="60" dirty="0">
                <a:latin typeface="Arial"/>
                <a:cs typeface="Arial"/>
              </a:rPr>
              <a:t>реакции </a:t>
            </a:r>
            <a:r>
              <a:rPr sz="1800" spc="70" dirty="0">
                <a:latin typeface="Arial"/>
                <a:cs typeface="Arial"/>
              </a:rPr>
              <a:t>в </a:t>
            </a:r>
            <a:r>
              <a:rPr sz="1800" spc="40" dirty="0">
                <a:latin typeface="Arial"/>
                <a:cs typeface="Arial"/>
              </a:rPr>
              <a:t>печени </a:t>
            </a:r>
            <a:r>
              <a:rPr sz="1800" spc="60" dirty="0">
                <a:latin typeface="Arial"/>
                <a:cs typeface="Arial"/>
              </a:rPr>
              <a:t>происходит </a:t>
            </a:r>
            <a:r>
              <a:rPr sz="1800" spc="55" dirty="0">
                <a:latin typeface="Arial"/>
                <a:cs typeface="Arial"/>
              </a:rPr>
              <a:t>накопление </a:t>
            </a:r>
            <a:r>
              <a:rPr sz="1800" spc="75" dirty="0">
                <a:latin typeface="Arial"/>
                <a:cs typeface="Arial"/>
              </a:rPr>
              <a:t>гепатотоксичных </a:t>
            </a:r>
            <a:r>
              <a:rPr sz="1800" spc="70" dirty="0">
                <a:latin typeface="Arial"/>
                <a:cs typeface="Arial"/>
              </a:rPr>
              <a:t>промежуточных </a:t>
            </a:r>
            <a:r>
              <a:rPr sz="1800" spc="75" dirty="0">
                <a:latin typeface="Arial"/>
                <a:cs typeface="Arial"/>
              </a:rPr>
              <a:t>продуктов</a:t>
            </a:r>
            <a:r>
              <a:rPr sz="1800" spc="-26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синтеза  </a:t>
            </a:r>
            <a:r>
              <a:rPr sz="1800" dirty="0">
                <a:latin typeface="Arial"/>
                <a:cs typeface="Arial"/>
              </a:rPr>
              <a:t>ЖК, </a:t>
            </a:r>
            <a:r>
              <a:rPr sz="1800" spc="60" dirty="0">
                <a:latin typeface="Arial"/>
                <a:cs typeface="Arial"/>
              </a:rPr>
              <a:t>приводящих </a:t>
            </a:r>
            <a:r>
              <a:rPr sz="1800" spc="180" dirty="0">
                <a:latin typeface="Arial"/>
                <a:cs typeface="Arial"/>
              </a:rPr>
              <a:t>к </a:t>
            </a:r>
            <a:r>
              <a:rPr sz="1800" spc="65" dirty="0">
                <a:latin typeface="Arial"/>
                <a:cs typeface="Arial"/>
              </a:rPr>
              <a:t>серьезным </a:t>
            </a:r>
            <a:r>
              <a:rPr sz="1800" spc="40" dirty="0">
                <a:latin typeface="Arial"/>
                <a:cs typeface="Arial"/>
              </a:rPr>
              <a:t>нарушениям </a:t>
            </a:r>
            <a:r>
              <a:rPr sz="1800" spc="45" dirty="0">
                <a:latin typeface="Arial"/>
                <a:cs typeface="Arial"/>
              </a:rPr>
              <a:t>функции</a:t>
            </a:r>
            <a:r>
              <a:rPr sz="1800" spc="-254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печени.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50" spc="55" dirty="0" err="1">
                <a:latin typeface="Arial"/>
                <a:cs typeface="Arial"/>
              </a:rPr>
              <a:t>Подавление</a:t>
            </a:r>
            <a:r>
              <a:rPr sz="1750" spc="55" dirty="0">
                <a:latin typeface="Arial"/>
                <a:cs typeface="Arial"/>
              </a:rPr>
              <a:t> </a:t>
            </a:r>
            <a:r>
              <a:rPr lang="ru-RU" sz="1750" spc="80" dirty="0">
                <a:latin typeface="Arial"/>
                <a:cs typeface="Arial"/>
              </a:rPr>
              <a:t>обратной</a:t>
            </a:r>
            <a:r>
              <a:rPr sz="1750" spc="80" dirty="0">
                <a:latin typeface="Arial"/>
                <a:cs typeface="Arial"/>
              </a:rPr>
              <a:t> </a:t>
            </a:r>
            <a:r>
              <a:rPr sz="1750" spc="90" dirty="0">
                <a:latin typeface="Arial"/>
                <a:cs typeface="Arial"/>
              </a:rPr>
              <a:t>связи </a:t>
            </a:r>
            <a:r>
              <a:rPr sz="1750" spc="65" dirty="0">
                <a:latin typeface="Arial"/>
                <a:cs typeface="Arial"/>
              </a:rPr>
              <a:t>биосинтеза </a:t>
            </a:r>
            <a:r>
              <a:rPr sz="1750" spc="15" dirty="0">
                <a:latin typeface="Arial"/>
                <a:cs typeface="Arial"/>
              </a:rPr>
              <a:t>ЖК, </a:t>
            </a:r>
            <a:r>
              <a:rPr sz="1750" spc="10" dirty="0">
                <a:latin typeface="Arial"/>
                <a:cs typeface="Arial"/>
              </a:rPr>
              <a:t>еще </a:t>
            </a:r>
            <a:r>
              <a:rPr sz="1750" spc="40" dirty="0">
                <a:latin typeface="Arial"/>
                <a:cs typeface="Arial"/>
              </a:rPr>
              <a:t>больше </a:t>
            </a:r>
            <a:r>
              <a:rPr sz="1750" spc="55" dirty="0">
                <a:latin typeface="Arial"/>
                <a:cs typeface="Arial"/>
              </a:rPr>
              <a:t>увеличивает </a:t>
            </a:r>
            <a:r>
              <a:rPr sz="1750" spc="80" dirty="0">
                <a:latin typeface="Arial"/>
                <a:cs typeface="Arial"/>
              </a:rPr>
              <a:t>выработку </a:t>
            </a:r>
            <a:r>
              <a:rPr sz="1750" spc="100" dirty="0">
                <a:latin typeface="Arial"/>
                <a:cs typeface="Arial"/>
              </a:rPr>
              <a:t>токсичных </a:t>
            </a:r>
            <a:r>
              <a:rPr sz="1750" spc="85" dirty="0">
                <a:latin typeface="Arial"/>
                <a:cs typeface="Arial"/>
              </a:rPr>
              <a:t>промежуточных </a:t>
            </a:r>
            <a:r>
              <a:rPr sz="1750" spc="90" dirty="0">
                <a:latin typeface="Arial"/>
                <a:cs typeface="Arial"/>
              </a:rPr>
              <a:t>продуктов </a:t>
            </a:r>
            <a:r>
              <a:rPr sz="1750" spc="15" dirty="0">
                <a:latin typeface="Arial"/>
                <a:cs typeface="Arial"/>
              </a:rPr>
              <a:t>ЖК, </a:t>
            </a:r>
            <a:r>
              <a:rPr sz="1750" spc="70" dirty="0">
                <a:latin typeface="Arial"/>
                <a:cs typeface="Arial"/>
              </a:rPr>
              <a:t>что</a:t>
            </a:r>
            <a:r>
              <a:rPr sz="1750" spc="-225" dirty="0">
                <a:latin typeface="Arial"/>
                <a:cs typeface="Arial"/>
              </a:rPr>
              <a:t> </a:t>
            </a:r>
            <a:r>
              <a:rPr sz="1750" spc="85" dirty="0">
                <a:latin typeface="Arial"/>
                <a:cs typeface="Arial"/>
              </a:rPr>
              <a:t>в</a:t>
            </a:r>
            <a:endParaRPr sz="17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750" spc="70" dirty="0">
                <a:latin typeface="Arial"/>
                <a:cs typeface="Arial"/>
              </a:rPr>
              <a:t>отсутствие </a:t>
            </a:r>
            <a:r>
              <a:rPr sz="1750" spc="50" dirty="0">
                <a:latin typeface="Arial"/>
                <a:cs typeface="Arial"/>
              </a:rPr>
              <a:t>лечения </a:t>
            </a:r>
            <a:r>
              <a:rPr sz="1750" spc="85" dirty="0">
                <a:latin typeface="Arial"/>
                <a:cs typeface="Arial"/>
              </a:rPr>
              <a:t>приводит </a:t>
            </a:r>
            <a:r>
              <a:rPr sz="1750" spc="195" dirty="0">
                <a:latin typeface="Arial"/>
                <a:cs typeface="Arial"/>
              </a:rPr>
              <a:t>к </a:t>
            </a:r>
            <a:r>
              <a:rPr sz="1750" spc="65" dirty="0">
                <a:latin typeface="Arial"/>
                <a:cs typeface="Arial"/>
              </a:rPr>
              <a:t>циррозу</a:t>
            </a:r>
            <a:r>
              <a:rPr sz="1750" spc="-280" dirty="0">
                <a:latin typeface="Arial"/>
                <a:cs typeface="Arial"/>
              </a:rPr>
              <a:t> </a:t>
            </a:r>
            <a:r>
              <a:rPr sz="1750" spc="50" dirty="0">
                <a:latin typeface="Arial"/>
                <a:cs typeface="Arial"/>
              </a:rPr>
              <a:t>печени.</a:t>
            </a:r>
            <a:endParaRPr sz="1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2270" y="1925725"/>
            <a:ext cx="11636375" cy="3224530"/>
          </a:xfrm>
          <a:custGeom>
            <a:avLst/>
            <a:gdLst/>
            <a:ahLst/>
            <a:cxnLst/>
            <a:rect l="l" t="t" r="r" b="b"/>
            <a:pathLst>
              <a:path w="11636375" h="3224529">
                <a:moveTo>
                  <a:pt x="11292715" y="3224182"/>
                </a:moveTo>
                <a:lnTo>
                  <a:pt x="343471" y="3224182"/>
                </a:lnTo>
                <a:lnTo>
                  <a:pt x="296955" y="3221034"/>
                </a:lnTo>
                <a:lnTo>
                  <a:pt x="252313" y="3211866"/>
                </a:lnTo>
                <a:lnTo>
                  <a:pt x="209959" y="3197093"/>
                </a:lnTo>
                <a:lnTo>
                  <a:pt x="170307" y="3177129"/>
                </a:lnTo>
                <a:lnTo>
                  <a:pt x="133770" y="3152388"/>
                </a:lnTo>
                <a:lnTo>
                  <a:pt x="100763" y="3123285"/>
                </a:lnTo>
                <a:lnTo>
                  <a:pt x="71698" y="3090234"/>
                </a:lnTo>
                <a:lnTo>
                  <a:pt x="46990" y="3053648"/>
                </a:lnTo>
                <a:lnTo>
                  <a:pt x="27052" y="3013943"/>
                </a:lnTo>
                <a:lnTo>
                  <a:pt x="12299" y="2971533"/>
                </a:lnTo>
                <a:lnTo>
                  <a:pt x="3143" y="2926833"/>
                </a:lnTo>
                <a:lnTo>
                  <a:pt x="0" y="2880255"/>
                </a:lnTo>
                <a:lnTo>
                  <a:pt x="0" y="343927"/>
                </a:lnTo>
                <a:lnTo>
                  <a:pt x="3143" y="297349"/>
                </a:lnTo>
                <a:lnTo>
                  <a:pt x="12299" y="252648"/>
                </a:lnTo>
                <a:lnTo>
                  <a:pt x="27052" y="210238"/>
                </a:lnTo>
                <a:lnTo>
                  <a:pt x="46990" y="170533"/>
                </a:lnTo>
                <a:lnTo>
                  <a:pt x="71698" y="133948"/>
                </a:lnTo>
                <a:lnTo>
                  <a:pt x="100763" y="100896"/>
                </a:lnTo>
                <a:lnTo>
                  <a:pt x="133770" y="71793"/>
                </a:lnTo>
                <a:lnTo>
                  <a:pt x="170307" y="47052"/>
                </a:lnTo>
                <a:lnTo>
                  <a:pt x="209959" y="27088"/>
                </a:lnTo>
                <a:lnTo>
                  <a:pt x="252313" y="12315"/>
                </a:lnTo>
                <a:lnTo>
                  <a:pt x="296955" y="3147"/>
                </a:lnTo>
                <a:lnTo>
                  <a:pt x="343471" y="0"/>
                </a:lnTo>
                <a:lnTo>
                  <a:pt x="11292715" y="0"/>
                </a:lnTo>
                <a:lnTo>
                  <a:pt x="11339231" y="3147"/>
                </a:lnTo>
                <a:lnTo>
                  <a:pt x="11383873" y="12315"/>
                </a:lnTo>
                <a:lnTo>
                  <a:pt x="11426226" y="27088"/>
                </a:lnTo>
                <a:lnTo>
                  <a:pt x="11465878" y="47052"/>
                </a:lnTo>
                <a:lnTo>
                  <a:pt x="11502415" y="71793"/>
                </a:lnTo>
                <a:lnTo>
                  <a:pt x="11535423" y="100896"/>
                </a:lnTo>
                <a:lnTo>
                  <a:pt x="11564488" y="133948"/>
                </a:lnTo>
                <a:lnTo>
                  <a:pt x="11589196" y="170533"/>
                </a:lnTo>
                <a:lnTo>
                  <a:pt x="11609133" y="210238"/>
                </a:lnTo>
                <a:lnTo>
                  <a:pt x="11623887" y="252648"/>
                </a:lnTo>
                <a:lnTo>
                  <a:pt x="11633042" y="297349"/>
                </a:lnTo>
                <a:lnTo>
                  <a:pt x="11636186" y="343927"/>
                </a:lnTo>
                <a:lnTo>
                  <a:pt x="11636186" y="2880255"/>
                </a:lnTo>
                <a:lnTo>
                  <a:pt x="11633042" y="2926833"/>
                </a:lnTo>
                <a:lnTo>
                  <a:pt x="11623887" y="2971533"/>
                </a:lnTo>
                <a:lnTo>
                  <a:pt x="11609133" y="3013943"/>
                </a:lnTo>
                <a:lnTo>
                  <a:pt x="11589196" y="3053648"/>
                </a:lnTo>
                <a:lnTo>
                  <a:pt x="11564488" y="3090234"/>
                </a:lnTo>
                <a:lnTo>
                  <a:pt x="11535423" y="3123285"/>
                </a:lnTo>
                <a:lnTo>
                  <a:pt x="11502415" y="3152388"/>
                </a:lnTo>
                <a:lnTo>
                  <a:pt x="11465878" y="3177129"/>
                </a:lnTo>
                <a:lnTo>
                  <a:pt x="11426226" y="3197093"/>
                </a:lnTo>
                <a:lnTo>
                  <a:pt x="11383873" y="3211866"/>
                </a:lnTo>
                <a:lnTo>
                  <a:pt x="11339231" y="3221034"/>
                </a:lnTo>
                <a:lnTo>
                  <a:pt x="11292715" y="3224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82323" y="5514936"/>
            <a:ext cx="11625580" cy="1824989"/>
          </a:xfrm>
          <a:custGeom>
            <a:avLst/>
            <a:gdLst/>
            <a:ahLst/>
            <a:cxnLst/>
            <a:rect l="l" t="t" r="r" b="b"/>
            <a:pathLst>
              <a:path w="11625580" h="1824990">
                <a:moveTo>
                  <a:pt x="11282282" y="1824919"/>
                </a:moveTo>
                <a:lnTo>
                  <a:pt x="343153" y="1824919"/>
                </a:lnTo>
                <a:lnTo>
                  <a:pt x="296681" y="1821771"/>
                </a:lnTo>
                <a:lnTo>
                  <a:pt x="252080" y="1812603"/>
                </a:lnTo>
                <a:lnTo>
                  <a:pt x="209765" y="1797830"/>
                </a:lnTo>
                <a:lnTo>
                  <a:pt x="170150" y="1777866"/>
                </a:lnTo>
                <a:lnTo>
                  <a:pt x="133647" y="1753125"/>
                </a:lnTo>
                <a:lnTo>
                  <a:pt x="100670" y="1724022"/>
                </a:lnTo>
                <a:lnTo>
                  <a:pt x="71632" y="1690970"/>
                </a:lnTo>
                <a:lnTo>
                  <a:pt x="46946" y="1654385"/>
                </a:lnTo>
                <a:lnTo>
                  <a:pt x="27027" y="1614680"/>
                </a:lnTo>
                <a:lnTo>
                  <a:pt x="12287" y="1572270"/>
                </a:lnTo>
                <a:lnTo>
                  <a:pt x="3140" y="1527569"/>
                </a:lnTo>
                <a:lnTo>
                  <a:pt x="0" y="1480992"/>
                </a:lnTo>
                <a:lnTo>
                  <a:pt x="0" y="343927"/>
                </a:lnTo>
                <a:lnTo>
                  <a:pt x="3140" y="297349"/>
                </a:lnTo>
                <a:lnTo>
                  <a:pt x="12287" y="252648"/>
                </a:lnTo>
                <a:lnTo>
                  <a:pt x="27027" y="210238"/>
                </a:lnTo>
                <a:lnTo>
                  <a:pt x="46946" y="170533"/>
                </a:lnTo>
                <a:lnTo>
                  <a:pt x="71632" y="133948"/>
                </a:lnTo>
                <a:lnTo>
                  <a:pt x="100670" y="100896"/>
                </a:lnTo>
                <a:lnTo>
                  <a:pt x="133647" y="71793"/>
                </a:lnTo>
                <a:lnTo>
                  <a:pt x="170150" y="47052"/>
                </a:lnTo>
                <a:lnTo>
                  <a:pt x="209765" y="27088"/>
                </a:lnTo>
                <a:lnTo>
                  <a:pt x="252080" y="12315"/>
                </a:lnTo>
                <a:lnTo>
                  <a:pt x="296681" y="3147"/>
                </a:lnTo>
                <a:lnTo>
                  <a:pt x="343153" y="0"/>
                </a:lnTo>
                <a:lnTo>
                  <a:pt x="11282282" y="0"/>
                </a:lnTo>
                <a:lnTo>
                  <a:pt x="11328755" y="3147"/>
                </a:lnTo>
                <a:lnTo>
                  <a:pt x="11373355" y="12315"/>
                </a:lnTo>
                <a:lnTo>
                  <a:pt x="11415670" y="27088"/>
                </a:lnTo>
                <a:lnTo>
                  <a:pt x="11455285" y="47052"/>
                </a:lnTo>
                <a:lnTo>
                  <a:pt x="11491788" y="71793"/>
                </a:lnTo>
                <a:lnTo>
                  <a:pt x="11524765" y="100896"/>
                </a:lnTo>
                <a:lnTo>
                  <a:pt x="11553803" y="133948"/>
                </a:lnTo>
                <a:lnTo>
                  <a:pt x="11578489" y="170533"/>
                </a:lnTo>
                <a:lnTo>
                  <a:pt x="11598408" y="210238"/>
                </a:lnTo>
                <a:lnTo>
                  <a:pt x="11613148" y="252648"/>
                </a:lnTo>
                <a:lnTo>
                  <a:pt x="11622295" y="297349"/>
                </a:lnTo>
                <a:lnTo>
                  <a:pt x="11625436" y="343927"/>
                </a:lnTo>
                <a:lnTo>
                  <a:pt x="11625436" y="1480992"/>
                </a:lnTo>
                <a:lnTo>
                  <a:pt x="11622295" y="1527569"/>
                </a:lnTo>
                <a:lnTo>
                  <a:pt x="11613148" y="1572270"/>
                </a:lnTo>
                <a:lnTo>
                  <a:pt x="11598408" y="1614680"/>
                </a:lnTo>
                <a:lnTo>
                  <a:pt x="11578489" y="1654385"/>
                </a:lnTo>
                <a:lnTo>
                  <a:pt x="11553803" y="1690970"/>
                </a:lnTo>
                <a:lnTo>
                  <a:pt x="11524765" y="1724022"/>
                </a:lnTo>
                <a:lnTo>
                  <a:pt x="11491788" y="1753125"/>
                </a:lnTo>
                <a:lnTo>
                  <a:pt x="11455285" y="1777866"/>
                </a:lnTo>
                <a:lnTo>
                  <a:pt x="11415670" y="1797830"/>
                </a:lnTo>
                <a:lnTo>
                  <a:pt x="11373355" y="1812603"/>
                </a:lnTo>
                <a:lnTo>
                  <a:pt x="11328755" y="1821771"/>
                </a:lnTo>
                <a:lnTo>
                  <a:pt x="11282282" y="1824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89000" y="8095895"/>
            <a:ext cx="11625580" cy="1824989"/>
          </a:xfrm>
          <a:custGeom>
            <a:avLst/>
            <a:gdLst/>
            <a:ahLst/>
            <a:cxnLst/>
            <a:rect l="l" t="t" r="r" b="b"/>
            <a:pathLst>
              <a:path w="11625580" h="1824990">
                <a:moveTo>
                  <a:pt x="11282282" y="1824919"/>
                </a:moveTo>
                <a:lnTo>
                  <a:pt x="343153" y="1824919"/>
                </a:lnTo>
                <a:lnTo>
                  <a:pt x="296681" y="1821771"/>
                </a:lnTo>
                <a:lnTo>
                  <a:pt x="252080" y="1812603"/>
                </a:lnTo>
                <a:lnTo>
                  <a:pt x="209765" y="1797830"/>
                </a:lnTo>
                <a:lnTo>
                  <a:pt x="170150" y="1777866"/>
                </a:lnTo>
                <a:lnTo>
                  <a:pt x="133647" y="1753125"/>
                </a:lnTo>
                <a:lnTo>
                  <a:pt x="100670" y="1724022"/>
                </a:lnTo>
                <a:lnTo>
                  <a:pt x="71632" y="1690970"/>
                </a:lnTo>
                <a:lnTo>
                  <a:pt x="46946" y="1654385"/>
                </a:lnTo>
                <a:lnTo>
                  <a:pt x="27027" y="1614680"/>
                </a:lnTo>
                <a:lnTo>
                  <a:pt x="12287" y="1572270"/>
                </a:lnTo>
                <a:lnTo>
                  <a:pt x="3140" y="1527569"/>
                </a:lnTo>
                <a:lnTo>
                  <a:pt x="0" y="1480992"/>
                </a:lnTo>
                <a:lnTo>
                  <a:pt x="0" y="343927"/>
                </a:lnTo>
                <a:lnTo>
                  <a:pt x="3140" y="297349"/>
                </a:lnTo>
                <a:lnTo>
                  <a:pt x="12287" y="252648"/>
                </a:lnTo>
                <a:lnTo>
                  <a:pt x="27027" y="210238"/>
                </a:lnTo>
                <a:lnTo>
                  <a:pt x="46946" y="170533"/>
                </a:lnTo>
                <a:lnTo>
                  <a:pt x="71632" y="133948"/>
                </a:lnTo>
                <a:lnTo>
                  <a:pt x="100670" y="100896"/>
                </a:lnTo>
                <a:lnTo>
                  <a:pt x="133647" y="71793"/>
                </a:lnTo>
                <a:lnTo>
                  <a:pt x="170150" y="47052"/>
                </a:lnTo>
                <a:lnTo>
                  <a:pt x="209765" y="27088"/>
                </a:lnTo>
                <a:lnTo>
                  <a:pt x="252080" y="12315"/>
                </a:lnTo>
                <a:lnTo>
                  <a:pt x="296681" y="3147"/>
                </a:lnTo>
                <a:lnTo>
                  <a:pt x="343153" y="0"/>
                </a:lnTo>
                <a:lnTo>
                  <a:pt x="11282282" y="0"/>
                </a:lnTo>
                <a:lnTo>
                  <a:pt x="11328755" y="3147"/>
                </a:lnTo>
                <a:lnTo>
                  <a:pt x="11373355" y="12315"/>
                </a:lnTo>
                <a:lnTo>
                  <a:pt x="11415670" y="27088"/>
                </a:lnTo>
                <a:lnTo>
                  <a:pt x="11455285" y="47052"/>
                </a:lnTo>
                <a:lnTo>
                  <a:pt x="11491788" y="71793"/>
                </a:lnTo>
                <a:lnTo>
                  <a:pt x="11524765" y="100896"/>
                </a:lnTo>
                <a:lnTo>
                  <a:pt x="11553803" y="133948"/>
                </a:lnTo>
                <a:lnTo>
                  <a:pt x="11578489" y="170533"/>
                </a:lnTo>
                <a:lnTo>
                  <a:pt x="11598408" y="210238"/>
                </a:lnTo>
                <a:lnTo>
                  <a:pt x="11613148" y="252648"/>
                </a:lnTo>
                <a:lnTo>
                  <a:pt x="11622295" y="297349"/>
                </a:lnTo>
                <a:lnTo>
                  <a:pt x="11625436" y="343927"/>
                </a:lnTo>
                <a:lnTo>
                  <a:pt x="11625436" y="1480992"/>
                </a:lnTo>
                <a:lnTo>
                  <a:pt x="11622295" y="1527569"/>
                </a:lnTo>
                <a:lnTo>
                  <a:pt x="11613148" y="1572270"/>
                </a:lnTo>
                <a:lnTo>
                  <a:pt x="11598408" y="1614680"/>
                </a:lnTo>
                <a:lnTo>
                  <a:pt x="11578489" y="1654385"/>
                </a:lnTo>
                <a:lnTo>
                  <a:pt x="11553803" y="1690970"/>
                </a:lnTo>
                <a:lnTo>
                  <a:pt x="11524765" y="1724022"/>
                </a:lnTo>
                <a:lnTo>
                  <a:pt x="11491788" y="1753125"/>
                </a:lnTo>
                <a:lnTo>
                  <a:pt x="11455285" y="1777866"/>
                </a:lnTo>
                <a:lnTo>
                  <a:pt x="11415670" y="1797830"/>
                </a:lnTo>
                <a:lnTo>
                  <a:pt x="11373355" y="1812603"/>
                </a:lnTo>
                <a:lnTo>
                  <a:pt x="11328755" y="1821771"/>
                </a:lnTo>
                <a:lnTo>
                  <a:pt x="11282282" y="1824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69355" y="6393864"/>
            <a:ext cx="2845445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500" b="1" spc="-100" dirty="0">
                <a:solidFill>
                  <a:srgbClr val="FF2F42"/>
                </a:solidFill>
                <a:latin typeface="Arial"/>
                <a:cs typeface="Arial"/>
              </a:rPr>
              <a:t>ВОЗРАСТ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9355" y="3125072"/>
            <a:ext cx="3821516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500" b="1" spc="-105" dirty="0">
                <a:solidFill>
                  <a:srgbClr val="FF2F42"/>
                </a:solidFill>
                <a:latin typeface="Arial"/>
                <a:cs typeface="Arial"/>
              </a:rPr>
              <a:t>РАСПРОСТРАНЕННОСТЬ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3420" y="8410575"/>
            <a:ext cx="3821516" cy="812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marR="5080" indent="-76200">
              <a:lnSpc>
                <a:spcPct val="107500"/>
              </a:lnSpc>
              <a:spcBef>
                <a:spcPts val="100"/>
              </a:spcBef>
            </a:pPr>
            <a:r>
              <a:rPr lang="ru-RU" sz="2500" b="1" spc="-60" dirty="0">
                <a:solidFill>
                  <a:srgbClr val="FF2F42"/>
                </a:solidFill>
                <a:latin typeface="Arial"/>
                <a:cs typeface="Arial"/>
              </a:rPr>
              <a:t>ПРОДОЛЖИТЕЛЬНОСТЬ ЖИЗНИ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07093" y="5772815"/>
            <a:ext cx="11186160" cy="1052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999"/>
              </a:lnSpc>
              <a:spcBef>
                <a:spcPts val="95"/>
              </a:spcBef>
            </a:pPr>
            <a:r>
              <a:rPr sz="2000" spc="75" dirty="0">
                <a:solidFill>
                  <a:srgbClr val="13110E"/>
                </a:solidFill>
                <a:latin typeface="Arial"/>
                <a:cs typeface="Arial"/>
              </a:rPr>
              <a:t>Для </a:t>
            </a:r>
            <a:r>
              <a:rPr sz="2000" spc="45" dirty="0">
                <a:solidFill>
                  <a:srgbClr val="13110E"/>
                </a:solidFill>
                <a:latin typeface="Arial"/>
                <a:cs typeface="Arial"/>
              </a:rPr>
              <a:t>двух </a:t>
            </a:r>
            <a:r>
              <a:rPr sz="2000" spc="25" dirty="0">
                <a:solidFill>
                  <a:srgbClr val="13110E"/>
                </a:solidFill>
                <a:latin typeface="Arial"/>
                <a:cs typeface="Arial"/>
              </a:rPr>
              <a:t>наиболее </a:t>
            </a:r>
            <a:r>
              <a:rPr sz="2000" spc="70" dirty="0">
                <a:solidFill>
                  <a:srgbClr val="13110E"/>
                </a:solidFill>
                <a:latin typeface="Arial"/>
                <a:cs typeface="Arial"/>
              </a:rPr>
              <a:t>частых </a:t>
            </a:r>
            <a:r>
              <a:rPr sz="2000" spc="45" dirty="0">
                <a:solidFill>
                  <a:srgbClr val="13110E"/>
                </a:solidFill>
                <a:latin typeface="Arial"/>
                <a:cs typeface="Arial"/>
              </a:rPr>
              <a:t>нарушений </a:t>
            </a:r>
            <a:r>
              <a:rPr sz="2000" spc="65" dirty="0">
                <a:solidFill>
                  <a:srgbClr val="13110E"/>
                </a:solidFill>
                <a:latin typeface="Arial"/>
                <a:cs typeface="Arial"/>
              </a:rPr>
              <a:t>синтеза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желчных </a:t>
            </a:r>
            <a:r>
              <a:rPr sz="2000" spc="95" dirty="0">
                <a:solidFill>
                  <a:srgbClr val="13110E"/>
                </a:solidFill>
                <a:latin typeface="Arial"/>
                <a:cs typeface="Arial"/>
              </a:rPr>
              <a:t>кислот </a:t>
            </a:r>
            <a:r>
              <a:rPr sz="2000" spc="30" dirty="0">
                <a:solidFill>
                  <a:srgbClr val="13110E"/>
                </a:solidFill>
                <a:latin typeface="Arial"/>
                <a:cs typeface="Arial"/>
              </a:rPr>
              <a:t>(дефицит 3β-ГСД </a:t>
            </a:r>
            <a:r>
              <a:rPr sz="2000" spc="40" dirty="0">
                <a:solidFill>
                  <a:srgbClr val="13110E"/>
                </a:solidFill>
                <a:latin typeface="Arial"/>
                <a:cs typeface="Arial"/>
              </a:rPr>
              <a:t>и</a:t>
            </a:r>
            <a:r>
              <a:rPr sz="2000" spc="-2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13110E"/>
                </a:solidFill>
                <a:latin typeface="Arial"/>
                <a:cs typeface="Arial"/>
              </a:rPr>
              <a:t>Δ4–3-  </a:t>
            </a:r>
            <a:r>
              <a:rPr sz="2000" spc="-10" dirty="0">
                <a:solidFill>
                  <a:srgbClr val="13110E"/>
                </a:solidFill>
                <a:latin typeface="Arial"/>
                <a:cs typeface="Arial"/>
              </a:rPr>
              <a:t>oxoR </a:t>
            </a:r>
            <a:r>
              <a:rPr sz="2000" spc="30" dirty="0">
                <a:solidFill>
                  <a:srgbClr val="13110E"/>
                </a:solidFill>
                <a:latin typeface="Arial"/>
                <a:cs typeface="Arial"/>
              </a:rPr>
              <a:t>) </a:t>
            </a:r>
            <a:r>
              <a:rPr sz="2000" spc="60" dirty="0">
                <a:solidFill>
                  <a:srgbClr val="13110E"/>
                </a:solidFill>
                <a:latin typeface="Arial"/>
                <a:cs typeface="Arial"/>
              </a:rPr>
              <a:t>первые </a:t>
            </a:r>
            <a:r>
              <a:rPr sz="2000" spc="105" dirty="0">
                <a:solidFill>
                  <a:srgbClr val="13110E"/>
                </a:solidFill>
                <a:latin typeface="Arial"/>
                <a:cs typeface="Arial"/>
              </a:rPr>
              <a:t>симптомы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появляются в </a:t>
            </a:r>
            <a:r>
              <a:rPr sz="2000" spc="60" dirty="0">
                <a:solidFill>
                  <a:srgbClr val="13110E"/>
                </a:solidFill>
                <a:latin typeface="Arial"/>
                <a:cs typeface="Arial"/>
              </a:rPr>
              <a:t>первые </a:t>
            </a:r>
            <a:r>
              <a:rPr sz="2000" spc="105" dirty="0">
                <a:solidFill>
                  <a:srgbClr val="13110E"/>
                </a:solidFill>
                <a:latin typeface="Arial"/>
                <a:cs typeface="Arial"/>
              </a:rPr>
              <a:t>годы </a:t>
            </a:r>
            <a:r>
              <a:rPr sz="2000" spc="95" dirty="0">
                <a:solidFill>
                  <a:srgbClr val="13110E"/>
                </a:solidFill>
                <a:latin typeface="Arial"/>
                <a:cs typeface="Arial"/>
              </a:rPr>
              <a:t>жизни. </a:t>
            </a:r>
            <a:r>
              <a:rPr lang="ru-RU" sz="2000" spc="95" dirty="0">
                <a:solidFill>
                  <a:srgbClr val="13110E"/>
                </a:solidFill>
                <a:latin typeface="Arial"/>
                <a:cs typeface="Arial"/>
              </a:rPr>
              <a:t>Возраст манифестации </a:t>
            </a:r>
            <a:r>
              <a:rPr lang="ru-RU" sz="2000" spc="7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60" dirty="0" err="1">
                <a:solidFill>
                  <a:srgbClr val="13110E"/>
                </a:solidFill>
                <a:latin typeface="Arial"/>
                <a:cs typeface="Arial"/>
              </a:rPr>
              <a:t>составляет</a:t>
            </a:r>
            <a:r>
              <a:rPr sz="2000" spc="6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13110E"/>
                </a:solidFill>
                <a:latin typeface="Arial"/>
                <a:cs typeface="Arial"/>
              </a:rPr>
              <a:t>от </a:t>
            </a:r>
            <a:r>
              <a:rPr sz="2000" spc="10" dirty="0">
                <a:solidFill>
                  <a:srgbClr val="13110E"/>
                </a:solidFill>
                <a:latin typeface="Arial"/>
                <a:cs typeface="Arial"/>
              </a:rPr>
              <a:t>1 </a:t>
            </a:r>
            <a:r>
              <a:rPr sz="2000" spc="55" dirty="0">
                <a:solidFill>
                  <a:srgbClr val="13110E"/>
                </a:solidFill>
                <a:latin typeface="Arial"/>
                <a:cs typeface="Arial"/>
              </a:rPr>
              <a:t>месяца до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3,9 </a:t>
            </a:r>
            <a:r>
              <a:rPr sz="2000" spc="20" dirty="0">
                <a:solidFill>
                  <a:srgbClr val="13110E"/>
                </a:solidFill>
                <a:latin typeface="Arial"/>
                <a:cs typeface="Arial"/>
              </a:rPr>
              <a:t>лет </a:t>
            </a:r>
            <a:r>
              <a:rPr sz="2000" spc="60" dirty="0">
                <a:solidFill>
                  <a:srgbClr val="13110E"/>
                </a:solidFill>
                <a:latin typeface="Arial"/>
                <a:cs typeface="Arial"/>
              </a:rPr>
              <a:t>со  </a:t>
            </a:r>
            <a:r>
              <a:rPr sz="2000" spc="70" dirty="0">
                <a:solidFill>
                  <a:srgbClr val="13110E"/>
                </a:solidFill>
                <a:latin typeface="Arial"/>
                <a:cs typeface="Arial"/>
              </a:rPr>
              <a:t>средним </a:t>
            </a:r>
            <a:r>
              <a:rPr sz="2000" spc="65" dirty="0">
                <a:solidFill>
                  <a:srgbClr val="13110E"/>
                </a:solidFill>
                <a:latin typeface="Arial"/>
                <a:cs typeface="Arial"/>
              </a:rPr>
              <a:t>значением </a:t>
            </a:r>
            <a:r>
              <a:rPr sz="2000" spc="10" dirty="0">
                <a:solidFill>
                  <a:srgbClr val="13110E"/>
                </a:solidFill>
                <a:latin typeface="Arial"/>
                <a:cs typeface="Arial"/>
              </a:rPr>
              <a:t>9</a:t>
            </a:r>
            <a:r>
              <a:rPr sz="2000" spc="-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13110E"/>
                </a:solidFill>
                <a:latin typeface="Arial"/>
                <a:cs typeface="Arial"/>
              </a:rPr>
              <a:t>месяцев.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87014" y="809025"/>
            <a:ext cx="13621385" cy="89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700" spc="-170" dirty="0"/>
              <a:t>ЭПИДЕМИОЛОГИЯ </a:t>
            </a:r>
            <a:r>
              <a:rPr sz="5700" spc="-35" dirty="0"/>
              <a:t>И </a:t>
            </a:r>
            <a:r>
              <a:rPr sz="5700" spc="-125" dirty="0"/>
              <a:t>РИСК </a:t>
            </a:r>
            <a:r>
              <a:rPr sz="5700" spc="35" dirty="0"/>
              <a:t>ДЛЯ</a:t>
            </a:r>
            <a:r>
              <a:rPr sz="5700" spc="-840" dirty="0"/>
              <a:t> </a:t>
            </a:r>
            <a:r>
              <a:rPr sz="5700" spc="-105" dirty="0"/>
              <a:t>ЖИЗНИ</a:t>
            </a:r>
            <a:endParaRPr sz="5700"/>
          </a:p>
        </p:txBody>
      </p:sp>
      <p:sp>
        <p:nvSpPr>
          <p:cNvPr id="10" name="object 10"/>
          <p:cNvSpPr txBox="1"/>
          <p:nvPr/>
        </p:nvSpPr>
        <p:spPr>
          <a:xfrm>
            <a:off x="5607093" y="2066915"/>
            <a:ext cx="1072769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2000" spc="-10" dirty="0">
                <a:solidFill>
                  <a:srgbClr val="13110E"/>
                </a:solidFill>
                <a:latin typeface="Arial"/>
                <a:cs typeface="Arial"/>
              </a:rPr>
              <a:t>Данные </a:t>
            </a:r>
            <a:r>
              <a:rPr sz="2000" spc="25" dirty="0">
                <a:solidFill>
                  <a:srgbClr val="13110E"/>
                </a:solidFill>
                <a:latin typeface="Arial"/>
                <a:cs typeface="Arial"/>
              </a:rPr>
              <a:t>о </a:t>
            </a:r>
            <a:r>
              <a:rPr sz="2000" spc="-40" dirty="0">
                <a:solidFill>
                  <a:srgbClr val="13110E"/>
                </a:solidFill>
                <a:latin typeface="Arial"/>
                <a:cs typeface="Arial"/>
              </a:rPr>
              <a:t>распространенности </a:t>
            </a:r>
            <a:r>
              <a:rPr sz="2000" spc="-55" dirty="0">
                <a:solidFill>
                  <a:srgbClr val="13110E"/>
                </a:solidFill>
                <a:latin typeface="Arial"/>
                <a:cs typeface="Arial"/>
              </a:rPr>
              <a:t>нарушения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первичного </a:t>
            </a:r>
            <a:r>
              <a:rPr sz="2000" spc="-30" dirty="0">
                <a:solidFill>
                  <a:srgbClr val="13110E"/>
                </a:solidFill>
                <a:latin typeface="Arial"/>
                <a:cs typeface="Arial"/>
              </a:rPr>
              <a:t>синтеза </a:t>
            </a:r>
            <a:r>
              <a:rPr sz="2000" spc="10" dirty="0">
                <a:solidFill>
                  <a:srgbClr val="13110E"/>
                </a:solidFill>
                <a:latin typeface="Arial"/>
                <a:cs typeface="Arial"/>
              </a:rPr>
              <a:t>ЖК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2000" spc="-35" dirty="0">
                <a:solidFill>
                  <a:srgbClr val="13110E"/>
                </a:solidFill>
                <a:latin typeface="Arial"/>
                <a:cs typeface="Arial"/>
              </a:rPr>
              <a:t>России </a:t>
            </a:r>
            <a:r>
              <a:rPr sz="2000" spc="-40" dirty="0">
                <a:solidFill>
                  <a:srgbClr val="13110E"/>
                </a:solidFill>
                <a:latin typeface="Arial"/>
                <a:cs typeface="Arial"/>
              </a:rPr>
              <a:t>отсутствуют,  </a:t>
            </a:r>
            <a:r>
              <a:rPr sz="2000" dirty="0">
                <a:solidFill>
                  <a:srgbClr val="13110E"/>
                </a:solidFill>
                <a:latin typeface="Arial"/>
                <a:cs typeface="Arial"/>
              </a:rPr>
              <a:t>поскольку </a:t>
            </a:r>
            <a:r>
              <a:rPr sz="2000" spc="-5" dirty="0">
                <a:solidFill>
                  <a:srgbClr val="13110E"/>
                </a:solidFill>
                <a:latin typeface="Arial"/>
                <a:cs typeface="Arial"/>
              </a:rPr>
              <a:t>это </a:t>
            </a:r>
            <a:r>
              <a:rPr sz="2000" spc="-55" dirty="0">
                <a:solidFill>
                  <a:srgbClr val="13110E"/>
                </a:solidFill>
                <a:latin typeface="Arial"/>
                <a:cs typeface="Arial"/>
              </a:rPr>
              <a:t>заболевание </a:t>
            </a:r>
            <a:r>
              <a:rPr sz="2000" spc="-45" dirty="0">
                <a:solidFill>
                  <a:srgbClr val="13110E"/>
                </a:solidFill>
                <a:latin typeface="Arial"/>
                <a:cs typeface="Arial"/>
              </a:rPr>
              <a:t>встречается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крайне </a:t>
            </a:r>
            <a:r>
              <a:rPr sz="2000" spc="-25" dirty="0">
                <a:solidFill>
                  <a:srgbClr val="13110E"/>
                </a:solidFill>
                <a:latin typeface="Arial"/>
                <a:cs typeface="Arial"/>
              </a:rPr>
              <a:t>редко. </a:t>
            </a:r>
            <a:r>
              <a:rPr sz="2000" spc="-65" dirty="0">
                <a:solidFill>
                  <a:srgbClr val="13110E"/>
                </a:solidFill>
                <a:latin typeface="Arial"/>
                <a:cs typeface="Arial"/>
              </a:rPr>
              <a:t>Оценочная </a:t>
            </a:r>
            <a:r>
              <a:rPr sz="2000" spc="-35" dirty="0">
                <a:solidFill>
                  <a:srgbClr val="13110E"/>
                </a:solidFill>
                <a:latin typeface="Arial"/>
                <a:cs typeface="Arial"/>
              </a:rPr>
              <a:t>распространенность двух  </a:t>
            </a:r>
            <a:r>
              <a:rPr sz="2000" spc="-70" dirty="0">
                <a:solidFill>
                  <a:srgbClr val="13110E"/>
                </a:solidFill>
                <a:latin typeface="Arial"/>
                <a:cs typeface="Arial"/>
              </a:rPr>
              <a:t>наиболее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частых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13110E"/>
                </a:solidFill>
                <a:latin typeface="Arial"/>
                <a:cs typeface="Arial"/>
              </a:rPr>
              <a:t>форм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13110E"/>
                </a:solidFill>
                <a:latin typeface="Arial"/>
                <a:cs typeface="Arial"/>
              </a:rPr>
              <a:t>была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13110E"/>
                </a:solidFill>
                <a:latin typeface="Arial"/>
                <a:cs typeface="Arial"/>
              </a:rPr>
              <a:t>установлена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13110E"/>
                </a:solidFill>
                <a:latin typeface="Arial"/>
                <a:cs typeface="Arial"/>
              </a:rPr>
              <a:t>Европе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13110E"/>
                </a:solidFill>
                <a:latin typeface="Arial"/>
                <a:cs typeface="Arial"/>
              </a:rPr>
              <a:t>2017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году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13110E"/>
                </a:solidFill>
                <a:latin typeface="Arial"/>
                <a:cs typeface="Arial"/>
              </a:rPr>
              <a:t>и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13110E"/>
                </a:solidFill>
                <a:latin typeface="Arial"/>
                <a:cs typeface="Arial"/>
              </a:rPr>
              <a:t>оценивается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13110E"/>
                </a:solidFill>
                <a:latin typeface="Arial"/>
                <a:cs typeface="Arial"/>
              </a:rPr>
              <a:t>1,13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13110E"/>
                </a:solidFill>
                <a:latin typeface="Arial"/>
                <a:cs typeface="Arial"/>
              </a:rPr>
              <a:t>случая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13110E"/>
                </a:solidFill>
                <a:latin typeface="Arial"/>
                <a:cs typeface="Arial"/>
              </a:rPr>
              <a:t>на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07093" y="3209915"/>
            <a:ext cx="10730230" cy="1549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spc="-25" dirty="0">
                <a:solidFill>
                  <a:srgbClr val="13110E"/>
                </a:solidFill>
                <a:latin typeface="Arial"/>
                <a:cs typeface="Arial"/>
              </a:rPr>
              <a:t>10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миллионов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75" dirty="0">
                <a:solidFill>
                  <a:srgbClr val="13110E"/>
                </a:solidFill>
                <a:latin typeface="Arial"/>
                <a:cs typeface="Arial"/>
              </a:rPr>
              <a:t>(0,99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13110E"/>
                </a:solidFill>
                <a:latin typeface="Arial"/>
                <a:cs typeface="Arial"/>
              </a:rPr>
              <a:t>и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13110E"/>
                </a:solidFill>
                <a:latin typeface="Arial"/>
                <a:cs typeface="Arial"/>
              </a:rPr>
              <a:t>0,14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13110E"/>
                </a:solidFill>
                <a:latin typeface="Arial"/>
                <a:cs typeface="Arial"/>
              </a:rPr>
              <a:t>для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13110E"/>
                </a:solidFill>
                <a:latin typeface="Arial"/>
                <a:cs typeface="Arial"/>
              </a:rPr>
              <a:t>дефицита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13110E"/>
                </a:solidFill>
                <a:latin typeface="Arial"/>
                <a:cs typeface="Arial"/>
              </a:rPr>
              <a:t>3β-ГСД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13110E"/>
                </a:solidFill>
                <a:latin typeface="Arial"/>
                <a:cs typeface="Arial"/>
              </a:rPr>
              <a:t>и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13110E"/>
                </a:solidFill>
                <a:latin typeface="Arial"/>
                <a:cs typeface="Arial"/>
              </a:rPr>
              <a:t>Δ4–3-oxoR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35" dirty="0">
                <a:solidFill>
                  <a:srgbClr val="13110E"/>
                </a:solidFill>
                <a:latin typeface="Arial"/>
                <a:cs typeface="Arial"/>
              </a:rPr>
              <a:t>соответственно).</a:t>
            </a:r>
            <a:endParaRPr sz="2000" dirty="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</a:pPr>
            <a:r>
              <a:rPr sz="2000" spc="-50" dirty="0">
                <a:solidFill>
                  <a:srgbClr val="13110E"/>
                </a:solidFill>
                <a:latin typeface="Arial"/>
                <a:cs typeface="Arial"/>
              </a:rPr>
              <a:t>Эти </a:t>
            </a:r>
            <a:r>
              <a:rPr sz="2000" spc="-25" dirty="0">
                <a:solidFill>
                  <a:srgbClr val="13110E"/>
                </a:solidFill>
                <a:latin typeface="Arial"/>
                <a:cs typeface="Arial"/>
              </a:rPr>
              <a:t>данные </a:t>
            </a:r>
            <a:r>
              <a:rPr sz="2000" spc="-5" dirty="0">
                <a:solidFill>
                  <a:srgbClr val="13110E"/>
                </a:solidFill>
                <a:latin typeface="Arial"/>
                <a:cs typeface="Arial"/>
              </a:rPr>
              <a:t>могут </a:t>
            </a:r>
            <a:r>
              <a:rPr sz="2000" spc="-10" dirty="0">
                <a:solidFill>
                  <a:srgbClr val="13110E"/>
                </a:solidFill>
                <a:latin typeface="Arial"/>
                <a:cs typeface="Arial"/>
              </a:rPr>
              <a:t>быть </a:t>
            </a:r>
            <a:r>
              <a:rPr sz="2000" spc="-25" dirty="0">
                <a:solidFill>
                  <a:srgbClr val="13110E"/>
                </a:solidFill>
                <a:latin typeface="Arial"/>
                <a:cs typeface="Arial"/>
              </a:rPr>
              <a:t>применены </a:t>
            </a:r>
            <a:r>
              <a:rPr sz="2000" spc="204" dirty="0">
                <a:solidFill>
                  <a:srgbClr val="13110E"/>
                </a:solidFill>
                <a:latin typeface="Arial"/>
                <a:cs typeface="Arial"/>
              </a:rPr>
              <a:t>к </a:t>
            </a:r>
            <a:r>
              <a:rPr sz="2000" spc="-15" dirty="0">
                <a:solidFill>
                  <a:srgbClr val="13110E"/>
                </a:solidFill>
                <a:latin typeface="Arial"/>
                <a:cs typeface="Arial"/>
              </a:rPr>
              <a:t>Российской </a:t>
            </a:r>
            <a:r>
              <a:rPr sz="2000" spc="-60" dirty="0">
                <a:solidFill>
                  <a:srgbClr val="13110E"/>
                </a:solidFill>
                <a:latin typeface="Arial"/>
                <a:cs typeface="Arial"/>
              </a:rPr>
              <a:t>Федерации. </a:t>
            </a:r>
            <a:r>
              <a:rPr sz="2000" spc="-9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2000" spc="-55" dirty="0">
                <a:solidFill>
                  <a:srgbClr val="13110E"/>
                </a:solidFill>
                <a:latin typeface="Arial"/>
                <a:cs typeface="Arial"/>
              </a:rPr>
              <a:t>настоящее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время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2000" spc="-35" dirty="0">
                <a:solidFill>
                  <a:srgbClr val="13110E"/>
                </a:solidFill>
                <a:latin typeface="Arial"/>
                <a:cs typeface="Arial"/>
              </a:rPr>
              <a:t>России  </a:t>
            </a:r>
            <a:r>
              <a:rPr sz="2000" spc="-50" dirty="0">
                <a:solidFill>
                  <a:srgbClr val="13110E"/>
                </a:solidFill>
                <a:latin typeface="Arial"/>
                <a:cs typeface="Arial"/>
              </a:rPr>
              <a:t>идентифицировано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13110E"/>
                </a:solidFill>
                <a:latin typeface="Arial"/>
                <a:cs typeface="Arial"/>
              </a:rPr>
              <a:t>3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13110E"/>
                </a:solidFill>
                <a:latin typeface="Arial"/>
                <a:cs typeface="Arial"/>
              </a:rPr>
              <a:t>пациента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13110E"/>
                </a:solidFill>
                <a:latin typeface="Arial"/>
                <a:cs typeface="Arial"/>
              </a:rPr>
              <a:t>(у</a:t>
            </a:r>
            <a:r>
              <a:rPr sz="2000" spc="-17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45" dirty="0">
                <a:solidFill>
                  <a:srgbClr val="13110E"/>
                </a:solidFill>
                <a:latin typeface="Arial"/>
                <a:cs typeface="Arial"/>
              </a:rPr>
              <a:t>1-го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13110E"/>
                </a:solidFill>
                <a:latin typeface="Arial"/>
                <a:cs typeface="Arial"/>
              </a:rPr>
              <a:t>из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них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3110E"/>
                </a:solidFill>
                <a:latin typeface="Arial"/>
                <a:cs typeface="Arial"/>
              </a:rPr>
              <a:t>диагноз</a:t>
            </a:r>
            <a:r>
              <a:rPr sz="2000" spc="-17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подтвержден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13110E"/>
                </a:solidFill>
                <a:latin typeface="Arial"/>
                <a:cs typeface="Arial"/>
              </a:rPr>
              <a:t>уже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13110E"/>
                </a:solidFill>
                <a:latin typeface="Arial"/>
                <a:cs typeface="Arial"/>
              </a:rPr>
              <a:t>после</a:t>
            </a:r>
            <a:r>
              <a:rPr sz="2000" spc="-17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13110E"/>
                </a:solidFill>
                <a:latin typeface="Arial"/>
                <a:cs typeface="Arial"/>
              </a:rPr>
              <a:t>трансплантации  </a:t>
            </a:r>
            <a:r>
              <a:rPr sz="2000" spc="-45" dirty="0">
                <a:solidFill>
                  <a:srgbClr val="13110E"/>
                </a:solidFill>
                <a:latin typeface="Arial"/>
                <a:cs typeface="Arial"/>
              </a:rPr>
              <a:t>печени).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07093" y="8402206"/>
            <a:ext cx="10895330" cy="112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2000" spc="-50" dirty="0" err="1">
                <a:solidFill>
                  <a:srgbClr val="13110E"/>
                </a:solidFill>
                <a:latin typeface="Arial"/>
                <a:cs typeface="Arial"/>
              </a:rPr>
              <a:t>Согласно</a:t>
            </a:r>
            <a:r>
              <a:rPr sz="2000" spc="-50" dirty="0">
                <a:solidFill>
                  <a:srgbClr val="13110E"/>
                </a:solidFill>
                <a:latin typeface="Arial"/>
                <a:cs typeface="Arial"/>
              </a:rPr>
              <a:t>  </a:t>
            </a:r>
            <a:r>
              <a:rPr sz="2000" spc="-15" dirty="0">
                <a:solidFill>
                  <a:srgbClr val="13110E"/>
                </a:solidFill>
                <a:latin typeface="Arial"/>
                <a:cs typeface="Arial"/>
              </a:rPr>
              <a:t>опубликованным </a:t>
            </a:r>
            <a:r>
              <a:rPr sz="2000" spc="5" dirty="0">
                <a:solidFill>
                  <a:srgbClr val="13110E"/>
                </a:solidFill>
                <a:latin typeface="Arial"/>
                <a:cs typeface="Arial"/>
              </a:rPr>
              <a:t>клиническим </a:t>
            </a:r>
            <a:r>
              <a:rPr sz="2000" spc="-65" dirty="0">
                <a:solidFill>
                  <a:srgbClr val="13110E"/>
                </a:solidFill>
                <a:latin typeface="Arial"/>
                <a:cs typeface="Arial"/>
              </a:rPr>
              <a:t>случаям,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2000" spc="-35" dirty="0">
                <a:solidFill>
                  <a:srgbClr val="13110E"/>
                </a:solidFill>
                <a:latin typeface="Arial"/>
                <a:cs typeface="Arial"/>
              </a:rPr>
              <a:t>отсутствие </a:t>
            </a:r>
            <a:r>
              <a:rPr sz="2000" spc="-55" dirty="0">
                <a:solidFill>
                  <a:srgbClr val="13110E"/>
                </a:solidFill>
                <a:latin typeface="Arial"/>
                <a:cs typeface="Arial"/>
              </a:rPr>
              <a:t>лечения </a:t>
            </a:r>
            <a:r>
              <a:rPr sz="2000" spc="35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2000" spc="-50" dirty="0">
                <a:solidFill>
                  <a:srgbClr val="13110E"/>
                </a:solidFill>
                <a:latin typeface="Arial"/>
                <a:cs typeface="Arial"/>
              </a:rPr>
              <a:t>трансплантации, </a:t>
            </a:r>
            <a:r>
              <a:rPr sz="2000" spc="-25" dirty="0">
                <a:solidFill>
                  <a:srgbClr val="13110E"/>
                </a:solidFill>
                <a:latin typeface="Arial"/>
                <a:cs typeface="Arial"/>
              </a:rPr>
              <a:t>пациенты </a:t>
            </a:r>
            <a:r>
              <a:rPr sz="2000" spc="45" dirty="0">
                <a:solidFill>
                  <a:srgbClr val="13110E"/>
                </a:solidFill>
                <a:latin typeface="Arial"/>
                <a:cs typeface="Arial"/>
              </a:rPr>
              <a:t>с  </a:t>
            </a:r>
            <a:r>
              <a:rPr sz="2000" spc="-50" dirty="0">
                <a:solidFill>
                  <a:srgbClr val="13110E"/>
                </a:solidFill>
                <a:latin typeface="Arial"/>
                <a:cs typeface="Arial"/>
              </a:rPr>
              <a:t>дефицитом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13110E"/>
                </a:solidFill>
                <a:latin typeface="Arial"/>
                <a:cs typeface="Arial"/>
              </a:rPr>
              <a:t>3β-HSD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обычно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умирают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13110E"/>
                </a:solidFill>
                <a:latin typeface="Arial"/>
                <a:cs typeface="Arial"/>
              </a:rPr>
              <a:t>возрасте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110E"/>
                </a:solidFill>
                <a:latin typeface="Arial"/>
                <a:cs typeface="Arial"/>
              </a:rPr>
              <a:t>до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13110E"/>
                </a:solidFill>
                <a:latin typeface="Arial"/>
                <a:cs typeface="Arial"/>
              </a:rPr>
              <a:t>5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13110E"/>
                </a:solidFill>
                <a:latin typeface="Arial"/>
                <a:cs typeface="Arial"/>
              </a:rPr>
              <a:t>лет,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13110E"/>
                </a:solidFill>
                <a:latin typeface="Arial"/>
                <a:cs typeface="Arial"/>
              </a:rPr>
              <a:t>с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13110E"/>
                </a:solidFill>
                <a:latin typeface="Arial"/>
                <a:cs typeface="Arial"/>
              </a:rPr>
              <a:t>дефицитом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13110E"/>
                </a:solidFill>
                <a:latin typeface="Arial"/>
                <a:cs typeface="Arial"/>
              </a:rPr>
              <a:t>Δ4–3-oxoR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200" dirty="0">
                <a:solidFill>
                  <a:srgbClr val="13110E"/>
                </a:solidFill>
                <a:latin typeface="Arial"/>
                <a:cs typeface="Arial"/>
              </a:rPr>
              <a:t>–</a:t>
            </a:r>
            <a:r>
              <a:rPr sz="20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00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13110E"/>
                </a:solidFill>
                <a:latin typeface="Arial"/>
                <a:cs typeface="Arial"/>
              </a:rPr>
              <a:t>течение  </a:t>
            </a:r>
            <a:r>
              <a:rPr sz="2000" spc="-20" dirty="0">
                <a:solidFill>
                  <a:srgbClr val="13110E"/>
                </a:solidFill>
                <a:latin typeface="Arial"/>
                <a:cs typeface="Arial"/>
              </a:rPr>
              <a:t>первого </a:t>
            </a:r>
            <a:r>
              <a:rPr sz="2000" spc="-15" dirty="0">
                <a:solidFill>
                  <a:srgbClr val="13110E"/>
                </a:solidFill>
                <a:latin typeface="Arial"/>
                <a:cs typeface="Arial"/>
              </a:rPr>
              <a:t>года</a:t>
            </a:r>
            <a:r>
              <a:rPr sz="2000" spc="-35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13110E"/>
                </a:solidFill>
                <a:latin typeface="Arial"/>
                <a:cs typeface="Arial"/>
              </a:rPr>
              <a:t>жизни.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1833" y="2215633"/>
            <a:ext cx="9788525" cy="7428230"/>
          </a:xfrm>
          <a:custGeom>
            <a:avLst/>
            <a:gdLst/>
            <a:ahLst/>
            <a:cxnLst/>
            <a:rect l="l" t="t" r="r" b="b"/>
            <a:pathLst>
              <a:path w="9788525" h="7428230">
                <a:moveTo>
                  <a:pt x="9451565" y="7427918"/>
                </a:moveTo>
                <a:lnTo>
                  <a:pt x="336758" y="7427918"/>
                </a:lnTo>
                <a:lnTo>
                  <a:pt x="291151" y="7424837"/>
                </a:lnTo>
                <a:lnTo>
                  <a:pt x="247382" y="7415863"/>
                </a:lnTo>
                <a:lnTo>
                  <a:pt x="205856" y="7401404"/>
                </a:lnTo>
                <a:lnTo>
                  <a:pt x="166979" y="7381863"/>
                </a:lnTo>
                <a:lnTo>
                  <a:pt x="131156" y="7357646"/>
                </a:lnTo>
                <a:lnTo>
                  <a:pt x="98793" y="7329160"/>
                </a:lnTo>
                <a:lnTo>
                  <a:pt x="70297" y="7296809"/>
                </a:lnTo>
                <a:lnTo>
                  <a:pt x="46071" y="7261000"/>
                </a:lnTo>
                <a:lnTo>
                  <a:pt x="26524" y="7222136"/>
                </a:lnTo>
                <a:lnTo>
                  <a:pt x="12058" y="7180626"/>
                </a:lnTo>
                <a:lnTo>
                  <a:pt x="3082" y="7136872"/>
                </a:lnTo>
                <a:lnTo>
                  <a:pt x="0" y="7091282"/>
                </a:lnTo>
                <a:lnTo>
                  <a:pt x="0" y="336635"/>
                </a:lnTo>
                <a:lnTo>
                  <a:pt x="3082" y="291045"/>
                </a:lnTo>
                <a:lnTo>
                  <a:pt x="12058" y="247292"/>
                </a:lnTo>
                <a:lnTo>
                  <a:pt x="26524" y="205781"/>
                </a:lnTo>
                <a:lnTo>
                  <a:pt x="46071" y="166918"/>
                </a:lnTo>
                <a:lnTo>
                  <a:pt x="70297" y="131108"/>
                </a:lnTo>
                <a:lnTo>
                  <a:pt x="98793" y="98757"/>
                </a:lnTo>
                <a:lnTo>
                  <a:pt x="131156" y="70271"/>
                </a:lnTo>
                <a:lnTo>
                  <a:pt x="166979" y="46055"/>
                </a:lnTo>
                <a:lnTo>
                  <a:pt x="205856" y="26514"/>
                </a:lnTo>
                <a:lnTo>
                  <a:pt x="247382" y="12054"/>
                </a:lnTo>
                <a:lnTo>
                  <a:pt x="291151" y="3081"/>
                </a:lnTo>
                <a:lnTo>
                  <a:pt x="336758" y="0"/>
                </a:lnTo>
                <a:lnTo>
                  <a:pt x="9451565" y="0"/>
                </a:lnTo>
                <a:lnTo>
                  <a:pt x="9497172" y="3081"/>
                </a:lnTo>
                <a:lnTo>
                  <a:pt x="9540941" y="12054"/>
                </a:lnTo>
                <a:lnTo>
                  <a:pt x="9582467" y="26514"/>
                </a:lnTo>
                <a:lnTo>
                  <a:pt x="9621345" y="46055"/>
                </a:lnTo>
                <a:lnTo>
                  <a:pt x="9657167" y="70271"/>
                </a:lnTo>
                <a:lnTo>
                  <a:pt x="9689530" y="98757"/>
                </a:lnTo>
                <a:lnTo>
                  <a:pt x="9718027" y="131108"/>
                </a:lnTo>
                <a:lnTo>
                  <a:pt x="9742252" y="166918"/>
                </a:lnTo>
                <a:lnTo>
                  <a:pt x="9761800" y="205781"/>
                </a:lnTo>
                <a:lnTo>
                  <a:pt x="9776265" y="247292"/>
                </a:lnTo>
                <a:lnTo>
                  <a:pt x="9785242" y="291045"/>
                </a:lnTo>
                <a:lnTo>
                  <a:pt x="9788324" y="336635"/>
                </a:lnTo>
                <a:lnTo>
                  <a:pt x="9788324" y="7091282"/>
                </a:lnTo>
                <a:lnTo>
                  <a:pt x="9785242" y="7136872"/>
                </a:lnTo>
                <a:lnTo>
                  <a:pt x="9776265" y="7180626"/>
                </a:lnTo>
                <a:lnTo>
                  <a:pt x="9761800" y="7222136"/>
                </a:lnTo>
                <a:lnTo>
                  <a:pt x="9742252" y="7261000"/>
                </a:lnTo>
                <a:lnTo>
                  <a:pt x="9718027" y="7296809"/>
                </a:lnTo>
                <a:lnTo>
                  <a:pt x="9689530" y="7329160"/>
                </a:lnTo>
                <a:lnTo>
                  <a:pt x="9657167" y="7357646"/>
                </a:lnTo>
                <a:lnTo>
                  <a:pt x="9621345" y="7381863"/>
                </a:lnTo>
                <a:lnTo>
                  <a:pt x="9582467" y="7401404"/>
                </a:lnTo>
                <a:lnTo>
                  <a:pt x="9540941" y="7415863"/>
                </a:lnTo>
                <a:lnTo>
                  <a:pt x="9497172" y="7424837"/>
                </a:lnTo>
                <a:lnTo>
                  <a:pt x="9451565" y="74279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826026" y="554224"/>
            <a:ext cx="5429249" cy="4114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127027" y="5143500"/>
            <a:ext cx="5867399" cy="4686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6000" y="968375"/>
            <a:ext cx="5259070" cy="89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700" spc="365" dirty="0"/>
              <a:t>Д</a:t>
            </a:r>
            <a:r>
              <a:rPr sz="5700" spc="-95" dirty="0"/>
              <a:t>И</a:t>
            </a:r>
            <a:r>
              <a:rPr sz="5700" spc="-145" dirty="0"/>
              <a:t>А</a:t>
            </a:r>
            <a:r>
              <a:rPr sz="5700" spc="20" dirty="0"/>
              <a:t>Г</a:t>
            </a:r>
            <a:r>
              <a:rPr sz="5700" spc="-114" dirty="0"/>
              <a:t>Н</a:t>
            </a:r>
            <a:r>
              <a:rPr sz="5700" spc="-575" dirty="0"/>
              <a:t>О</a:t>
            </a:r>
            <a:r>
              <a:rPr sz="5700" spc="-470" dirty="0"/>
              <a:t>С</a:t>
            </a:r>
            <a:r>
              <a:rPr sz="5700" spc="-145" dirty="0"/>
              <a:t>Т</a:t>
            </a:r>
            <a:r>
              <a:rPr sz="5700" spc="-95" dirty="0"/>
              <a:t>И</a:t>
            </a:r>
            <a:r>
              <a:rPr sz="5700" spc="280" dirty="0"/>
              <a:t>К</a:t>
            </a:r>
            <a:r>
              <a:rPr sz="5700" spc="-85" dirty="0"/>
              <a:t>А</a:t>
            </a:r>
            <a:endParaRPr sz="5700"/>
          </a:p>
        </p:txBody>
      </p:sp>
      <p:sp>
        <p:nvSpPr>
          <p:cNvPr id="6" name="object 6"/>
          <p:cNvSpPr txBox="1"/>
          <p:nvPr/>
        </p:nvSpPr>
        <p:spPr>
          <a:xfrm>
            <a:off x="891833" y="3362435"/>
            <a:ext cx="9618345" cy="4056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80645">
              <a:lnSpc>
                <a:spcPct val="126899"/>
              </a:lnSpc>
              <a:spcBef>
                <a:spcPts val="90"/>
              </a:spcBef>
            </a:pPr>
            <a:r>
              <a:rPr sz="2300" spc="-30" dirty="0">
                <a:solidFill>
                  <a:srgbClr val="13110E"/>
                </a:solidFill>
                <a:latin typeface="Arial"/>
                <a:cs typeface="Arial"/>
              </a:rPr>
              <a:t>Подозрение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13110E"/>
                </a:solidFill>
                <a:latin typeface="Arial"/>
                <a:cs typeface="Arial"/>
              </a:rPr>
              <a:t>на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55" dirty="0">
                <a:solidFill>
                  <a:srgbClr val="13110E"/>
                </a:solidFill>
                <a:latin typeface="Arial"/>
                <a:cs typeface="Arial"/>
              </a:rPr>
              <a:t>НСЖК</a:t>
            </a:r>
            <a:r>
              <a:rPr sz="2300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35" dirty="0">
                <a:solidFill>
                  <a:srgbClr val="13110E"/>
                </a:solidFill>
                <a:latin typeface="Arial"/>
                <a:cs typeface="Arial"/>
              </a:rPr>
              <a:t>может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10" dirty="0">
                <a:solidFill>
                  <a:srgbClr val="13110E"/>
                </a:solidFill>
                <a:latin typeface="Arial"/>
                <a:cs typeface="Arial"/>
              </a:rPr>
              <a:t>быть</a:t>
            </a:r>
            <a:r>
              <a:rPr sz="2300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13110E"/>
                </a:solidFill>
                <a:latin typeface="Arial"/>
                <a:cs typeface="Arial"/>
              </a:rPr>
              <a:t>основано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13110E"/>
                </a:solidFill>
                <a:latin typeface="Arial"/>
                <a:cs typeface="Arial"/>
              </a:rPr>
              <a:t>на</a:t>
            </a:r>
            <a:r>
              <a:rPr sz="2300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25" dirty="0">
                <a:solidFill>
                  <a:srgbClr val="13110E"/>
                </a:solidFill>
                <a:latin typeface="Arial"/>
                <a:cs typeface="Arial"/>
              </a:rPr>
              <a:t>сочетании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13110E"/>
                </a:solidFill>
                <a:latin typeface="Arial"/>
                <a:cs typeface="Arial"/>
              </a:rPr>
              <a:t>клинических,  </a:t>
            </a:r>
            <a:r>
              <a:rPr sz="2300" spc="-10" dirty="0" err="1">
                <a:solidFill>
                  <a:srgbClr val="13110E"/>
                </a:solidFill>
                <a:latin typeface="Arial"/>
                <a:cs typeface="Arial"/>
              </a:rPr>
              <a:t>биохимических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z="2300" spc="60" dirty="0">
                <a:solidFill>
                  <a:srgbClr val="13110E"/>
                </a:solidFill>
                <a:latin typeface="Arial"/>
                <a:cs typeface="Arial"/>
              </a:rPr>
              <a:t>и</a:t>
            </a:r>
            <a:r>
              <a:rPr lang="ru-RU"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z="2300" dirty="0">
                <a:solidFill>
                  <a:srgbClr val="13110E"/>
                </a:solidFill>
                <a:latin typeface="Arial"/>
                <a:cs typeface="Arial"/>
              </a:rPr>
              <a:t>гистологических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40" dirty="0">
                <a:solidFill>
                  <a:srgbClr val="13110E"/>
                </a:solidFill>
                <a:latin typeface="Arial"/>
                <a:cs typeface="Arial"/>
              </a:rPr>
              <a:t>нарушений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25" dirty="0">
                <a:solidFill>
                  <a:srgbClr val="13110E"/>
                </a:solidFill>
                <a:latin typeface="Arial"/>
                <a:cs typeface="Arial"/>
              </a:rPr>
              <a:t>функции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40" dirty="0">
                <a:solidFill>
                  <a:srgbClr val="13110E"/>
                </a:solidFill>
                <a:latin typeface="Arial"/>
                <a:cs typeface="Arial"/>
              </a:rPr>
              <a:t>печени.</a:t>
            </a:r>
            <a:endParaRPr sz="2300" dirty="0">
              <a:latin typeface="Arial"/>
              <a:cs typeface="Arial"/>
            </a:endParaRPr>
          </a:p>
          <a:p>
            <a:pPr marL="12700" marR="5080">
              <a:lnSpc>
                <a:spcPct val="126899"/>
              </a:lnSpc>
            </a:pPr>
            <a:endParaRPr lang="ru-RU" sz="2300" spc="30" dirty="0" smtClean="0">
              <a:solidFill>
                <a:srgbClr val="13110E"/>
              </a:solidFill>
              <a:latin typeface="Arial"/>
              <a:cs typeface="Arial"/>
            </a:endParaRPr>
          </a:p>
          <a:p>
            <a:pPr marL="12700" marR="5080">
              <a:lnSpc>
                <a:spcPct val="126899"/>
              </a:lnSpc>
            </a:pPr>
            <a:r>
              <a:rPr sz="2300" spc="30" dirty="0" err="1" smtClean="0">
                <a:solidFill>
                  <a:srgbClr val="13110E"/>
                </a:solidFill>
                <a:latin typeface="Arial"/>
                <a:cs typeface="Arial"/>
              </a:rPr>
              <a:t>Для</a:t>
            </a:r>
            <a:r>
              <a:rPr sz="2300" spc="-210" dirty="0" smtClean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13110E"/>
                </a:solidFill>
                <a:latin typeface="Arial"/>
                <a:cs typeface="Arial"/>
              </a:rPr>
              <a:t>подтверждения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13110E"/>
                </a:solidFill>
                <a:latin typeface="Arial"/>
                <a:cs typeface="Arial"/>
              </a:rPr>
              <a:t>диагноза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25" dirty="0">
                <a:solidFill>
                  <a:srgbClr val="13110E"/>
                </a:solidFill>
                <a:latin typeface="Arial"/>
                <a:cs typeface="Arial"/>
              </a:rPr>
              <a:t>необходимо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30" dirty="0">
                <a:solidFill>
                  <a:srgbClr val="13110E"/>
                </a:solidFill>
                <a:latin typeface="Arial"/>
                <a:cs typeface="Arial"/>
              </a:rPr>
              <a:t>исследование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30" dirty="0">
                <a:solidFill>
                  <a:srgbClr val="13110E"/>
                </a:solidFill>
                <a:latin typeface="Arial"/>
                <a:cs typeface="Arial"/>
              </a:rPr>
              <a:t>анализа</a:t>
            </a:r>
            <a:r>
              <a:rPr sz="2300" spc="-21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25" dirty="0">
                <a:solidFill>
                  <a:srgbClr val="13110E"/>
                </a:solidFill>
                <a:latin typeface="Arial"/>
                <a:cs typeface="Arial"/>
              </a:rPr>
              <a:t>мочи  </a:t>
            </a:r>
            <a:r>
              <a:rPr sz="2300" spc="-5" dirty="0">
                <a:solidFill>
                  <a:srgbClr val="13110E"/>
                </a:solidFill>
                <a:latin typeface="Arial"/>
                <a:cs typeface="Arial"/>
              </a:rPr>
              <a:t>на </a:t>
            </a:r>
            <a:r>
              <a:rPr sz="2300" spc="-20" dirty="0">
                <a:solidFill>
                  <a:srgbClr val="13110E"/>
                </a:solidFill>
                <a:latin typeface="Arial"/>
                <a:cs typeface="Arial"/>
              </a:rPr>
              <a:t>метаболиты </a:t>
            </a:r>
            <a:r>
              <a:rPr sz="2300" spc="10" dirty="0">
                <a:solidFill>
                  <a:srgbClr val="13110E"/>
                </a:solidFill>
                <a:latin typeface="Arial"/>
                <a:cs typeface="Arial"/>
              </a:rPr>
              <a:t>желчных </a:t>
            </a:r>
            <a:r>
              <a:rPr sz="2300" spc="20" dirty="0">
                <a:solidFill>
                  <a:srgbClr val="13110E"/>
                </a:solidFill>
                <a:latin typeface="Arial"/>
                <a:cs typeface="Arial"/>
              </a:rPr>
              <a:t>кислот </a:t>
            </a:r>
            <a:r>
              <a:rPr sz="2300" spc="6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2300" spc="-20" dirty="0">
                <a:solidFill>
                  <a:srgbClr val="13110E"/>
                </a:solidFill>
                <a:latin typeface="Arial"/>
                <a:cs typeface="Arial"/>
              </a:rPr>
              <a:t>генетическое </a:t>
            </a:r>
            <a:r>
              <a:rPr sz="2300" spc="-35" dirty="0">
                <a:solidFill>
                  <a:srgbClr val="13110E"/>
                </a:solidFill>
                <a:latin typeface="Arial"/>
                <a:cs typeface="Arial"/>
              </a:rPr>
              <a:t>тестирование. </a:t>
            </a:r>
            <a:r>
              <a:rPr lang="ru-RU" sz="2300" spc="-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</a:p>
          <a:p>
            <a:pPr marL="12700" marR="144780">
              <a:lnSpc>
                <a:spcPct val="126899"/>
              </a:lnSpc>
            </a:pPr>
            <a:r>
              <a:rPr sz="2300" spc="-85" dirty="0" err="1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300" spc="-21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13110E"/>
                </a:solidFill>
                <a:latin typeface="Arial"/>
                <a:cs typeface="Arial"/>
              </a:rPr>
              <a:t>Российской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40" dirty="0">
                <a:solidFill>
                  <a:srgbClr val="13110E"/>
                </a:solidFill>
                <a:latin typeface="Arial"/>
                <a:cs typeface="Arial"/>
              </a:rPr>
              <a:t>Федерации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20" dirty="0" err="1">
                <a:solidFill>
                  <a:srgbClr val="13110E"/>
                </a:solidFill>
                <a:latin typeface="Arial"/>
                <a:cs typeface="Arial"/>
              </a:rPr>
              <a:t>анализ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25" dirty="0" err="1">
                <a:solidFill>
                  <a:srgbClr val="13110E"/>
                </a:solidFill>
                <a:latin typeface="Arial"/>
                <a:cs typeface="Arial"/>
              </a:rPr>
              <a:t>мочи</a:t>
            </a:r>
            <a:r>
              <a:rPr sz="2300" spc="-21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13110E"/>
                </a:solidFill>
                <a:latin typeface="Arial"/>
                <a:cs typeface="Arial"/>
              </a:rPr>
              <a:t>на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20" dirty="0">
                <a:solidFill>
                  <a:srgbClr val="13110E"/>
                </a:solidFill>
                <a:latin typeface="Arial"/>
                <a:cs typeface="Arial"/>
              </a:rPr>
              <a:t>метаболиты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10" dirty="0">
                <a:solidFill>
                  <a:srgbClr val="13110E"/>
                </a:solidFill>
                <a:latin typeface="Arial"/>
                <a:cs typeface="Arial"/>
              </a:rPr>
              <a:t>желчных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20" dirty="0">
                <a:solidFill>
                  <a:srgbClr val="13110E"/>
                </a:solidFill>
                <a:latin typeface="Arial"/>
                <a:cs typeface="Arial"/>
              </a:rPr>
              <a:t>кислот  </a:t>
            </a:r>
            <a:r>
              <a:rPr sz="2300" spc="5" dirty="0">
                <a:solidFill>
                  <a:srgbClr val="13110E"/>
                </a:solidFill>
                <a:latin typeface="Arial"/>
                <a:cs typeface="Arial"/>
              </a:rPr>
              <a:t>методом </a:t>
            </a:r>
            <a:r>
              <a:rPr sz="2300" spc="-50" dirty="0">
                <a:solidFill>
                  <a:srgbClr val="13110E"/>
                </a:solidFill>
                <a:latin typeface="Arial"/>
                <a:cs typeface="Arial"/>
              </a:rPr>
              <a:t>МС </a:t>
            </a:r>
            <a:r>
              <a:rPr sz="2300" spc="6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2300" spc="-20" dirty="0">
                <a:solidFill>
                  <a:srgbClr val="13110E"/>
                </a:solidFill>
                <a:latin typeface="Arial"/>
                <a:cs typeface="Arial"/>
              </a:rPr>
              <a:t>генетическое </a:t>
            </a:r>
            <a:r>
              <a:rPr sz="2300" spc="-30" dirty="0">
                <a:solidFill>
                  <a:srgbClr val="13110E"/>
                </a:solidFill>
                <a:latin typeface="Arial"/>
                <a:cs typeface="Arial"/>
              </a:rPr>
              <a:t>тестирование </a:t>
            </a:r>
            <a:r>
              <a:rPr sz="2300" spc="-5" dirty="0">
                <a:solidFill>
                  <a:srgbClr val="13110E"/>
                </a:solidFill>
                <a:latin typeface="Arial"/>
                <a:cs typeface="Arial"/>
              </a:rPr>
              <a:t>проводятся </a:t>
            </a:r>
            <a:r>
              <a:rPr sz="2300" spc="11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lang="ru-RU" sz="2300" spc="-15" dirty="0">
                <a:solidFill>
                  <a:srgbClr val="13110E"/>
                </a:solidFill>
                <a:latin typeface="Arial"/>
                <a:cs typeface="Arial"/>
              </a:rPr>
              <a:t>ФГБНУ</a:t>
            </a:r>
            <a:r>
              <a:rPr sz="2300" spc="-20" dirty="0">
                <a:solidFill>
                  <a:srgbClr val="13110E"/>
                </a:solidFill>
                <a:latin typeface="Arial"/>
                <a:cs typeface="Arial"/>
              </a:rPr>
              <a:t> "</a:t>
            </a:r>
            <a:r>
              <a:rPr sz="2300" spc="-20" dirty="0" err="1">
                <a:solidFill>
                  <a:srgbClr val="13110E"/>
                </a:solidFill>
                <a:latin typeface="Arial"/>
                <a:cs typeface="Arial"/>
              </a:rPr>
              <a:t>Медико-генетический</a:t>
            </a:r>
            <a:r>
              <a:rPr sz="2300" spc="-2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z="2300" spc="-15" dirty="0">
                <a:solidFill>
                  <a:srgbClr val="13110E"/>
                </a:solidFill>
                <a:latin typeface="Arial"/>
                <a:cs typeface="Arial"/>
              </a:rPr>
              <a:t>научный </a:t>
            </a:r>
            <a:r>
              <a:rPr sz="2300" spc="-25" dirty="0" err="1">
                <a:solidFill>
                  <a:srgbClr val="13110E"/>
                </a:solidFill>
                <a:latin typeface="Arial"/>
                <a:cs typeface="Arial"/>
              </a:rPr>
              <a:t>центр</a:t>
            </a:r>
            <a:r>
              <a:rPr sz="2300" spc="-2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13110E"/>
                </a:solidFill>
                <a:latin typeface="Arial"/>
                <a:cs typeface="Arial"/>
              </a:rPr>
              <a:t>имени  </a:t>
            </a:r>
            <a:r>
              <a:rPr sz="2300" spc="10" dirty="0">
                <a:solidFill>
                  <a:srgbClr val="13110E"/>
                </a:solidFill>
                <a:latin typeface="Arial"/>
                <a:cs typeface="Arial"/>
              </a:rPr>
              <a:t>академика</a:t>
            </a:r>
            <a:r>
              <a:rPr sz="2300" spc="-21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50" dirty="0">
                <a:solidFill>
                  <a:srgbClr val="13110E"/>
                </a:solidFill>
                <a:latin typeface="Arial"/>
                <a:cs typeface="Arial"/>
              </a:rPr>
              <a:t>Н.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45" dirty="0">
                <a:solidFill>
                  <a:srgbClr val="13110E"/>
                </a:solidFill>
                <a:latin typeface="Arial"/>
                <a:cs typeface="Arial"/>
              </a:rPr>
              <a:t>П.</a:t>
            </a:r>
            <a:r>
              <a:rPr sz="230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300" spc="-30" dirty="0">
                <a:solidFill>
                  <a:srgbClr val="13110E"/>
                </a:solidFill>
                <a:latin typeface="Arial"/>
                <a:cs typeface="Arial"/>
              </a:rPr>
              <a:t>Бочкова»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797587F-B9F3-1D4C-A13F-85AE0786FC88}"/>
              </a:ext>
            </a:extLst>
          </p:cNvPr>
          <p:cNvSpPr/>
          <p:nvPr/>
        </p:nvSpPr>
        <p:spPr>
          <a:xfrm>
            <a:off x="909418" y="8741272"/>
            <a:ext cx="9144000" cy="11780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>
              <a:lnSpc>
                <a:spcPct val="126899"/>
              </a:lnSpc>
            </a:pPr>
            <a:r>
              <a:rPr lang="en" spc="-40" dirty="0">
                <a:solidFill>
                  <a:srgbClr val="13110E"/>
                </a:solidFill>
                <a:latin typeface="Arial"/>
                <a:cs typeface="Arial"/>
              </a:rPr>
              <a:t>(</a:t>
            </a:r>
            <a:r>
              <a:rPr lang="en" spc="-40" dirty="0" err="1">
                <a:solidFill>
                  <a:srgbClr val="13110E"/>
                </a:solidFill>
                <a:latin typeface="Arial"/>
                <a:cs typeface="Arial"/>
              </a:rPr>
              <a:t>Jahnel</a:t>
            </a:r>
            <a:r>
              <a:rPr lang="en" spc="-4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135" dirty="0">
                <a:solidFill>
                  <a:srgbClr val="13110E"/>
                </a:solidFill>
                <a:latin typeface="Arial"/>
                <a:cs typeface="Arial"/>
              </a:rPr>
              <a:t>J </a:t>
            </a:r>
            <a:r>
              <a:rPr lang="en" dirty="0">
                <a:solidFill>
                  <a:srgbClr val="13110E"/>
                </a:solidFill>
                <a:latin typeface="Arial"/>
                <a:cs typeface="Arial"/>
              </a:rPr>
              <a:t>et </a:t>
            </a:r>
            <a:r>
              <a:rPr lang="en" spc="-45" dirty="0">
                <a:solidFill>
                  <a:srgbClr val="13110E"/>
                </a:solidFill>
                <a:latin typeface="Arial"/>
                <a:cs typeface="Arial"/>
              </a:rPr>
              <a:t>al. </a:t>
            </a:r>
            <a:r>
              <a:rPr lang="en" spc="135" dirty="0">
                <a:solidFill>
                  <a:srgbClr val="13110E"/>
                </a:solidFill>
                <a:latin typeface="Arial"/>
                <a:cs typeface="Arial"/>
              </a:rPr>
              <a:t>J </a:t>
            </a:r>
            <a:r>
              <a:rPr lang="en" spc="-50" dirty="0" err="1">
                <a:solidFill>
                  <a:srgbClr val="13110E"/>
                </a:solidFill>
                <a:latin typeface="Arial"/>
                <a:cs typeface="Arial"/>
              </a:rPr>
              <a:t>Pediatr</a:t>
            </a:r>
            <a:r>
              <a:rPr lang="en" spc="-50" dirty="0">
                <a:solidFill>
                  <a:srgbClr val="13110E"/>
                </a:solidFill>
                <a:latin typeface="Arial"/>
                <a:cs typeface="Arial"/>
              </a:rPr>
              <a:t>  </a:t>
            </a:r>
            <a:r>
              <a:rPr lang="en" spc="-55" dirty="0">
                <a:solidFill>
                  <a:srgbClr val="13110E"/>
                </a:solidFill>
                <a:latin typeface="Arial"/>
                <a:cs typeface="Arial"/>
              </a:rPr>
              <a:t>Gastroenterol </a:t>
            </a:r>
            <a:r>
              <a:rPr lang="en" spc="-20" dirty="0" err="1">
                <a:solidFill>
                  <a:srgbClr val="13110E"/>
                </a:solidFill>
                <a:latin typeface="Arial"/>
                <a:cs typeface="Arial"/>
              </a:rPr>
              <a:t>Nutr</a:t>
            </a:r>
            <a:r>
              <a:rPr lang="en" spc="-2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65" dirty="0">
                <a:solidFill>
                  <a:srgbClr val="13110E"/>
                </a:solidFill>
                <a:latin typeface="Arial"/>
                <a:cs typeface="Arial"/>
              </a:rPr>
              <a:t>2017; </a:t>
            </a:r>
            <a:r>
              <a:rPr lang="en" spc="-80" dirty="0">
                <a:solidFill>
                  <a:srgbClr val="13110E"/>
                </a:solidFill>
                <a:latin typeface="Arial"/>
                <a:cs typeface="Arial"/>
              </a:rPr>
              <a:t>Bove </a:t>
            </a:r>
            <a:r>
              <a:rPr lang="en" spc="-180" dirty="0">
                <a:solidFill>
                  <a:srgbClr val="13110E"/>
                </a:solidFill>
                <a:latin typeface="Arial"/>
                <a:cs typeface="Arial"/>
              </a:rPr>
              <a:t>KE </a:t>
            </a:r>
            <a:r>
              <a:rPr lang="en" dirty="0">
                <a:solidFill>
                  <a:srgbClr val="13110E"/>
                </a:solidFill>
                <a:latin typeface="Arial"/>
                <a:cs typeface="Arial"/>
              </a:rPr>
              <a:t>et </a:t>
            </a:r>
            <a:r>
              <a:rPr lang="en" spc="-45" dirty="0">
                <a:solidFill>
                  <a:srgbClr val="13110E"/>
                </a:solidFill>
                <a:latin typeface="Arial"/>
                <a:cs typeface="Arial"/>
              </a:rPr>
              <a:t>al. </a:t>
            </a:r>
            <a:r>
              <a:rPr lang="en" spc="-50" dirty="0" err="1">
                <a:solidFill>
                  <a:srgbClr val="13110E"/>
                </a:solidFill>
                <a:latin typeface="Arial"/>
                <a:cs typeface="Arial"/>
              </a:rPr>
              <a:t>Pediatr</a:t>
            </a:r>
            <a:r>
              <a:rPr lang="en" spc="-5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114" dirty="0">
                <a:solidFill>
                  <a:srgbClr val="13110E"/>
                </a:solidFill>
                <a:latin typeface="Arial"/>
                <a:cs typeface="Arial"/>
              </a:rPr>
              <a:t>Dev </a:t>
            </a:r>
            <a:r>
              <a:rPr lang="en" spc="-35" dirty="0" err="1">
                <a:solidFill>
                  <a:srgbClr val="13110E"/>
                </a:solidFill>
                <a:latin typeface="Arial"/>
                <a:cs typeface="Arial"/>
              </a:rPr>
              <a:t>Pathol</a:t>
            </a:r>
            <a:r>
              <a:rPr lang="en" spc="-3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65" dirty="0">
                <a:solidFill>
                  <a:srgbClr val="13110E"/>
                </a:solidFill>
                <a:latin typeface="Arial"/>
                <a:cs typeface="Arial"/>
              </a:rPr>
              <a:t>2004; </a:t>
            </a:r>
            <a:r>
              <a:rPr lang="en" spc="-75" dirty="0">
                <a:solidFill>
                  <a:srgbClr val="13110E"/>
                </a:solidFill>
                <a:latin typeface="Arial"/>
                <a:cs typeface="Arial"/>
              </a:rPr>
              <a:t>French  </a:t>
            </a:r>
            <a:r>
              <a:rPr lang="en" spc="-35" dirty="0">
                <a:solidFill>
                  <a:srgbClr val="13110E"/>
                </a:solidFill>
                <a:latin typeface="Arial"/>
                <a:cs typeface="Arial"/>
              </a:rPr>
              <a:t>National</a:t>
            </a:r>
            <a:r>
              <a:rPr lang="en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40" dirty="0">
                <a:solidFill>
                  <a:srgbClr val="13110E"/>
                </a:solidFill>
                <a:latin typeface="Arial"/>
                <a:cs typeface="Arial"/>
              </a:rPr>
              <a:t>Diagnostic</a:t>
            </a:r>
            <a:r>
              <a:rPr lang="en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40" dirty="0">
                <a:solidFill>
                  <a:srgbClr val="13110E"/>
                </a:solidFill>
                <a:latin typeface="Arial"/>
                <a:cs typeface="Arial"/>
              </a:rPr>
              <a:t>and</a:t>
            </a:r>
            <a:r>
              <a:rPr lang="en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100" dirty="0">
                <a:solidFill>
                  <a:srgbClr val="13110E"/>
                </a:solidFill>
                <a:latin typeface="Arial"/>
                <a:cs typeface="Arial"/>
              </a:rPr>
              <a:t>Care</a:t>
            </a:r>
            <a:r>
              <a:rPr lang="en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50" dirty="0">
                <a:solidFill>
                  <a:srgbClr val="13110E"/>
                </a:solidFill>
                <a:latin typeface="Arial"/>
                <a:cs typeface="Arial"/>
              </a:rPr>
              <a:t>Protocol,</a:t>
            </a:r>
            <a:r>
              <a:rPr lang="en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165" dirty="0">
                <a:solidFill>
                  <a:srgbClr val="13110E"/>
                </a:solidFill>
                <a:latin typeface="Arial"/>
                <a:cs typeface="Arial"/>
              </a:rPr>
              <a:t>PNDS,</a:t>
            </a:r>
            <a:r>
              <a:rPr lang="en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40" dirty="0">
                <a:solidFill>
                  <a:srgbClr val="13110E"/>
                </a:solidFill>
                <a:latin typeface="Arial"/>
                <a:cs typeface="Arial"/>
              </a:rPr>
              <a:t>2019.)</a:t>
            </a:r>
            <a:endParaRPr lang="en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7455" y="895252"/>
            <a:ext cx="15833090" cy="8830310"/>
          </a:xfrm>
          <a:custGeom>
            <a:avLst/>
            <a:gdLst/>
            <a:ahLst/>
            <a:cxnLst/>
            <a:rect l="l" t="t" r="r" b="b"/>
            <a:pathLst>
              <a:path w="15833090" h="8830310">
                <a:moveTo>
                  <a:pt x="15756241" y="8830276"/>
                </a:moveTo>
                <a:lnTo>
                  <a:pt x="76350" y="8830276"/>
                </a:lnTo>
                <a:lnTo>
                  <a:pt x="54152" y="8800780"/>
                </a:lnTo>
                <a:lnTo>
                  <a:pt x="31248" y="8759399"/>
                </a:lnTo>
                <a:lnTo>
                  <a:pt x="14237" y="8714735"/>
                </a:lnTo>
                <a:lnTo>
                  <a:pt x="3646" y="8667316"/>
                </a:lnTo>
                <a:lnTo>
                  <a:pt x="0" y="8617666"/>
                </a:lnTo>
                <a:lnTo>
                  <a:pt x="0" y="336635"/>
                </a:lnTo>
                <a:lnTo>
                  <a:pt x="3646" y="286985"/>
                </a:lnTo>
                <a:lnTo>
                  <a:pt x="14237" y="239565"/>
                </a:lnTo>
                <a:lnTo>
                  <a:pt x="31248" y="194902"/>
                </a:lnTo>
                <a:lnTo>
                  <a:pt x="54152" y="153521"/>
                </a:lnTo>
                <a:lnTo>
                  <a:pt x="82427" y="115950"/>
                </a:lnTo>
                <a:lnTo>
                  <a:pt x="115548" y="82714"/>
                </a:lnTo>
                <a:lnTo>
                  <a:pt x="152989" y="54341"/>
                </a:lnTo>
                <a:lnTo>
                  <a:pt x="194226" y="31356"/>
                </a:lnTo>
                <a:lnTo>
                  <a:pt x="238734" y="14287"/>
                </a:lnTo>
                <a:lnTo>
                  <a:pt x="285990" y="3659"/>
                </a:lnTo>
                <a:lnTo>
                  <a:pt x="335467" y="0"/>
                </a:lnTo>
                <a:lnTo>
                  <a:pt x="15497124" y="0"/>
                </a:lnTo>
                <a:lnTo>
                  <a:pt x="15546601" y="3659"/>
                </a:lnTo>
                <a:lnTo>
                  <a:pt x="15593857" y="14287"/>
                </a:lnTo>
                <a:lnTo>
                  <a:pt x="15638365" y="31356"/>
                </a:lnTo>
                <a:lnTo>
                  <a:pt x="15679603" y="54341"/>
                </a:lnTo>
                <a:lnTo>
                  <a:pt x="15717044" y="82714"/>
                </a:lnTo>
                <a:lnTo>
                  <a:pt x="15750164" y="115950"/>
                </a:lnTo>
                <a:lnTo>
                  <a:pt x="15778439" y="153521"/>
                </a:lnTo>
                <a:lnTo>
                  <a:pt x="15801344" y="194902"/>
                </a:lnTo>
                <a:lnTo>
                  <a:pt x="15818354" y="239565"/>
                </a:lnTo>
                <a:lnTo>
                  <a:pt x="15828945" y="286985"/>
                </a:lnTo>
                <a:lnTo>
                  <a:pt x="15832592" y="336635"/>
                </a:lnTo>
                <a:lnTo>
                  <a:pt x="15832592" y="8617666"/>
                </a:lnTo>
                <a:lnTo>
                  <a:pt x="15828945" y="8667316"/>
                </a:lnTo>
                <a:lnTo>
                  <a:pt x="15818354" y="8714735"/>
                </a:lnTo>
                <a:lnTo>
                  <a:pt x="15801344" y="8759399"/>
                </a:lnTo>
                <a:lnTo>
                  <a:pt x="15778439" y="8800780"/>
                </a:lnTo>
                <a:lnTo>
                  <a:pt x="15756241" y="88302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9154" y="231806"/>
            <a:ext cx="2802890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Л</a:t>
            </a:r>
            <a:r>
              <a:rPr spc="-535" dirty="0"/>
              <a:t>Е</a:t>
            </a:r>
            <a:r>
              <a:rPr spc="35" dirty="0"/>
              <a:t>Ч</a:t>
            </a:r>
            <a:r>
              <a:rPr spc="-535" dirty="0"/>
              <a:t>Е</a:t>
            </a:r>
            <a:r>
              <a:rPr spc="-100" dirty="0"/>
              <a:t>Н</a:t>
            </a:r>
            <a:r>
              <a:rPr spc="-80" dirty="0"/>
              <a:t>И</a:t>
            </a:r>
            <a:r>
              <a:rPr spc="-484" dirty="0"/>
              <a:t>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67279" y="1714500"/>
            <a:ext cx="14222094" cy="57409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7000"/>
              </a:lnSpc>
              <a:spcBef>
                <a:spcPts val="90"/>
              </a:spcBef>
            </a:pPr>
            <a:r>
              <a:rPr sz="2250" spc="-50" dirty="0">
                <a:solidFill>
                  <a:srgbClr val="13110E"/>
                </a:solidFill>
                <a:latin typeface="Arial"/>
                <a:cs typeface="Arial"/>
              </a:rPr>
              <a:t>Холевая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кислота,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z="2250" spc="-2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15" dirty="0" err="1">
                <a:solidFill>
                  <a:srgbClr val="13110E"/>
                </a:solidFill>
                <a:latin typeface="Arial"/>
                <a:cs typeface="Arial"/>
              </a:rPr>
              <a:t>при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0" dirty="0">
                <a:solidFill>
                  <a:srgbClr val="13110E"/>
                </a:solidFill>
                <a:latin typeface="Arial"/>
                <a:cs typeface="Arial"/>
              </a:rPr>
              <a:t>НСЖК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является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единственной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патогенетической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35" dirty="0">
                <a:solidFill>
                  <a:srgbClr val="13110E"/>
                </a:solidFill>
                <a:latin typeface="Arial"/>
                <a:cs typeface="Arial"/>
              </a:rPr>
              <a:t>терапией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60" dirty="0">
                <a:solidFill>
                  <a:srgbClr val="13110E"/>
                </a:solidFill>
                <a:latin typeface="Arial"/>
                <a:cs typeface="Arial"/>
              </a:rPr>
              <a:t>и 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позволяет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добиться </a:t>
            </a:r>
            <a:r>
              <a:rPr sz="2250" spc="5" dirty="0">
                <a:solidFill>
                  <a:srgbClr val="13110E"/>
                </a:solidFill>
                <a:latin typeface="Arial"/>
                <a:cs typeface="Arial"/>
              </a:rPr>
              <a:t>полного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восстановления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функции печени </a:t>
            </a:r>
            <a:r>
              <a:rPr sz="2250" spc="-5" dirty="0">
                <a:solidFill>
                  <a:srgbClr val="13110E"/>
                </a:solidFill>
                <a:latin typeface="Arial"/>
                <a:cs typeface="Arial"/>
              </a:rPr>
              <a:t>на </a:t>
            </a:r>
            <a:r>
              <a:rPr sz="2250" spc="-80" dirty="0">
                <a:solidFill>
                  <a:srgbClr val="13110E"/>
                </a:solidFill>
                <a:latin typeface="Arial"/>
                <a:cs typeface="Arial"/>
              </a:rPr>
              <a:t>фоне </a:t>
            </a:r>
            <a:r>
              <a:rPr sz="2250" spc="-65" dirty="0">
                <a:solidFill>
                  <a:srgbClr val="13110E"/>
                </a:solidFill>
                <a:latin typeface="Arial"/>
                <a:cs typeface="Arial"/>
              </a:rPr>
              <a:t>лечения, </a:t>
            </a:r>
            <a:r>
              <a:rPr sz="2250" spc="15" dirty="0">
                <a:solidFill>
                  <a:srgbClr val="13110E"/>
                </a:solidFill>
                <a:latin typeface="Arial"/>
                <a:cs typeface="Arial"/>
              </a:rPr>
              <a:t>что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позволяет </a:t>
            </a:r>
            <a:r>
              <a:rPr sz="2250" dirty="0">
                <a:solidFill>
                  <a:srgbClr val="13110E"/>
                </a:solidFill>
                <a:latin typeface="Arial"/>
                <a:cs typeface="Arial"/>
              </a:rPr>
              <a:t>избежать 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необходимости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проведения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трансплантации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35" dirty="0">
                <a:solidFill>
                  <a:srgbClr val="13110E"/>
                </a:solidFill>
                <a:latin typeface="Arial"/>
                <a:cs typeface="Arial"/>
              </a:rPr>
              <a:t>печени.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0" dirty="0" err="1">
                <a:solidFill>
                  <a:srgbClr val="13110E"/>
                </a:solidFill>
                <a:latin typeface="Arial"/>
                <a:cs typeface="Arial"/>
              </a:rPr>
              <a:t>Принимается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  </a:t>
            </a:r>
            <a:r>
              <a:rPr sz="2250" spc="-35" dirty="0">
                <a:solidFill>
                  <a:srgbClr val="13110E"/>
                </a:solidFill>
                <a:latin typeface="Arial"/>
                <a:cs typeface="Arial"/>
              </a:rPr>
              <a:t>перорально. </a:t>
            </a:r>
            <a:r>
              <a:rPr sz="2250" spc="-40" dirty="0">
                <a:solidFill>
                  <a:srgbClr val="13110E"/>
                </a:solidFill>
                <a:latin typeface="Arial"/>
                <a:cs typeface="Arial"/>
              </a:rPr>
              <a:t>После </a:t>
            </a:r>
            <a:r>
              <a:rPr sz="2250" dirty="0">
                <a:solidFill>
                  <a:srgbClr val="13110E"/>
                </a:solidFill>
                <a:latin typeface="Arial"/>
                <a:cs typeface="Arial"/>
              </a:rPr>
              <a:t>всасывания </a:t>
            </a:r>
            <a:r>
              <a:rPr sz="2250" spc="-30" dirty="0">
                <a:solidFill>
                  <a:srgbClr val="13110E"/>
                </a:solidFill>
                <a:latin typeface="Arial"/>
                <a:cs typeface="Arial"/>
              </a:rPr>
              <a:t>препарат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холевой </a:t>
            </a:r>
            <a:r>
              <a:rPr sz="2250" spc="35" dirty="0">
                <a:solidFill>
                  <a:srgbClr val="13110E"/>
                </a:solidFill>
                <a:latin typeface="Arial"/>
                <a:cs typeface="Arial"/>
              </a:rPr>
              <a:t>кислоты </a:t>
            </a:r>
            <a:r>
              <a:rPr sz="2250" spc="-5" dirty="0">
                <a:solidFill>
                  <a:srgbClr val="13110E"/>
                </a:solidFill>
                <a:latin typeface="Arial"/>
                <a:cs typeface="Arial"/>
              </a:rPr>
              <a:t>становится </a:t>
            </a:r>
            <a:r>
              <a:rPr sz="2250" spc="15" dirty="0">
                <a:solidFill>
                  <a:srgbClr val="13110E"/>
                </a:solidFill>
                <a:latin typeface="Arial"/>
                <a:cs typeface="Arial"/>
              </a:rPr>
              <a:t>частью </a:t>
            </a:r>
            <a:r>
              <a:rPr sz="2250" spc="-40" dirty="0">
                <a:solidFill>
                  <a:srgbClr val="13110E"/>
                </a:solidFill>
                <a:latin typeface="Arial"/>
                <a:cs typeface="Arial"/>
              </a:rPr>
              <a:t>пула </a:t>
            </a:r>
            <a:r>
              <a:rPr sz="2250" spc="10" dirty="0">
                <a:solidFill>
                  <a:srgbClr val="13110E"/>
                </a:solidFill>
                <a:latin typeface="Arial"/>
                <a:cs typeface="Arial"/>
              </a:rPr>
              <a:t>желчных </a:t>
            </a:r>
            <a:r>
              <a:rPr sz="2250" spc="25" dirty="0">
                <a:solidFill>
                  <a:srgbClr val="13110E"/>
                </a:solidFill>
                <a:latin typeface="Arial"/>
                <a:cs typeface="Arial"/>
              </a:rPr>
              <a:t>кислот </a:t>
            </a:r>
            <a:r>
              <a:rPr sz="2250" spc="60" dirty="0">
                <a:solidFill>
                  <a:srgbClr val="13110E"/>
                </a:solidFill>
                <a:latin typeface="Arial"/>
                <a:cs typeface="Arial"/>
              </a:rPr>
              <a:t>и 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подвергается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энтерогепатической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циркуляции. </a:t>
            </a:r>
            <a:r>
              <a:rPr lang="ru-RU" sz="2250" spc="3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</a:p>
          <a:p>
            <a:pPr marL="12700" marR="5080">
              <a:lnSpc>
                <a:spcPct val="127000"/>
              </a:lnSpc>
              <a:spcBef>
                <a:spcPts val="90"/>
              </a:spcBef>
            </a:pPr>
            <a:r>
              <a:rPr sz="2250" spc="-15" dirty="0" err="1">
                <a:solidFill>
                  <a:srgbClr val="13110E"/>
                </a:solidFill>
                <a:latin typeface="Arial"/>
                <a:cs typeface="Arial"/>
              </a:rPr>
              <a:t>При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30" dirty="0">
                <a:solidFill>
                  <a:srgbClr val="13110E"/>
                </a:solidFill>
                <a:latin typeface="Arial"/>
                <a:cs typeface="Arial"/>
              </a:rPr>
              <a:t>этом </a:t>
            </a:r>
            <a:r>
              <a:rPr sz="2250" spc="40" dirty="0">
                <a:solidFill>
                  <a:srgbClr val="13110E"/>
                </a:solidFill>
                <a:latin typeface="Arial"/>
                <a:cs typeface="Arial"/>
              </a:rPr>
              <a:t>по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механизму 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обратной </a:t>
            </a:r>
            <a:r>
              <a:rPr sz="2250" spc="25" dirty="0">
                <a:solidFill>
                  <a:srgbClr val="13110E"/>
                </a:solidFill>
                <a:latin typeface="Arial"/>
                <a:cs typeface="Arial"/>
              </a:rPr>
              <a:t>связи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ингибируется </a:t>
            </a:r>
            <a:r>
              <a:rPr sz="2250" dirty="0">
                <a:solidFill>
                  <a:srgbClr val="13110E"/>
                </a:solidFill>
                <a:latin typeface="Arial"/>
                <a:cs typeface="Arial"/>
              </a:rPr>
              <a:t>синтез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аномальных </a:t>
            </a:r>
            <a:r>
              <a:rPr sz="2250" spc="-55" dirty="0">
                <a:solidFill>
                  <a:srgbClr val="13110E"/>
                </a:solidFill>
                <a:latin typeface="Arial"/>
                <a:cs typeface="Arial"/>
              </a:rPr>
              <a:t>ЖК, </a:t>
            </a:r>
            <a:r>
              <a:rPr sz="2250" spc="15" dirty="0">
                <a:solidFill>
                  <a:srgbClr val="13110E"/>
                </a:solidFill>
                <a:latin typeface="Arial"/>
                <a:cs typeface="Arial"/>
              </a:rPr>
              <a:t>что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купирует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развитие цирроза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печени </a:t>
            </a:r>
            <a:r>
              <a:rPr sz="2250" spc="60" dirty="0">
                <a:solidFill>
                  <a:srgbClr val="13110E"/>
                </a:solidFill>
                <a:latin typeface="Arial"/>
                <a:cs typeface="Arial"/>
              </a:rPr>
              <a:t>и 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восстанавливает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dirty="0">
                <a:solidFill>
                  <a:srgbClr val="13110E"/>
                </a:solidFill>
                <a:latin typeface="Arial"/>
                <a:cs typeface="Arial"/>
              </a:rPr>
              <a:t>нормальный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метаболизм.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endParaRPr sz="2950" dirty="0">
              <a:latin typeface="Arial"/>
              <a:cs typeface="Arial"/>
            </a:endParaRPr>
          </a:p>
          <a:p>
            <a:pPr marL="12700" marR="271145">
              <a:lnSpc>
                <a:spcPct val="127000"/>
              </a:lnSpc>
            </a:pP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Препаратом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10" dirty="0">
                <a:solidFill>
                  <a:srgbClr val="13110E"/>
                </a:solidFill>
                <a:latin typeface="Arial"/>
                <a:cs typeface="Arial"/>
              </a:rPr>
              <a:t>рекомендованым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для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40" dirty="0">
                <a:solidFill>
                  <a:srgbClr val="13110E"/>
                </a:solidFill>
                <a:latin typeface="Arial"/>
                <a:cs typeface="Arial"/>
              </a:rPr>
              <a:t>лечения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25" dirty="0">
                <a:solidFill>
                  <a:srgbClr val="13110E"/>
                </a:solidFill>
                <a:latin typeface="Arial"/>
                <a:cs typeface="Arial"/>
              </a:rPr>
              <a:t>клиническими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" dirty="0">
                <a:solidFill>
                  <a:srgbClr val="13110E"/>
                </a:solidFill>
                <a:latin typeface="Arial"/>
                <a:cs typeface="Arial"/>
              </a:rPr>
              <a:t>рекомендациями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70" dirty="0">
                <a:solidFill>
                  <a:srgbClr val="13110E"/>
                </a:solidFill>
                <a:latin typeface="Arial"/>
                <a:cs typeface="Arial"/>
              </a:rPr>
              <a:t>French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30" dirty="0">
                <a:solidFill>
                  <a:srgbClr val="13110E"/>
                </a:solidFill>
                <a:latin typeface="Arial"/>
                <a:cs typeface="Arial"/>
              </a:rPr>
              <a:t>National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35" dirty="0">
                <a:solidFill>
                  <a:srgbClr val="13110E"/>
                </a:solidFill>
                <a:latin typeface="Arial"/>
                <a:cs typeface="Arial"/>
              </a:rPr>
              <a:t>Diagnostic</a:t>
            </a:r>
            <a:r>
              <a:rPr sz="225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35" dirty="0">
                <a:solidFill>
                  <a:srgbClr val="13110E"/>
                </a:solidFill>
                <a:latin typeface="Arial"/>
                <a:cs typeface="Arial"/>
              </a:rPr>
              <a:t>and  </a:t>
            </a:r>
            <a:r>
              <a:rPr sz="2250" spc="-95" dirty="0">
                <a:solidFill>
                  <a:srgbClr val="13110E"/>
                </a:solidFill>
                <a:latin typeface="Arial"/>
                <a:cs typeface="Arial"/>
              </a:rPr>
              <a:t>Care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Protocol</a:t>
            </a:r>
            <a:r>
              <a:rPr sz="2250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05" dirty="0">
                <a:solidFill>
                  <a:srgbClr val="13110E"/>
                </a:solidFill>
                <a:latin typeface="Arial"/>
                <a:cs typeface="Arial"/>
              </a:rPr>
              <a:t>(PNDS)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05" dirty="0">
                <a:solidFill>
                  <a:srgbClr val="13110E"/>
                </a:solidFill>
                <a:latin typeface="Arial"/>
                <a:cs typeface="Arial"/>
              </a:rPr>
              <a:t>ФРАНЦИЯ,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65" dirty="0">
                <a:solidFill>
                  <a:srgbClr val="13110E"/>
                </a:solidFill>
                <a:latin typeface="Arial"/>
                <a:cs typeface="Arial"/>
              </a:rPr>
              <a:t>Guidelines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70" dirty="0">
                <a:solidFill>
                  <a:srgbClr val="13110E"/>
                </a:solidFill>
                <a:latin typeface="Arial"/>
                <a:cs typeface="Arial"/>
              </a:rPr>
              <a:t>of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40" dirty="0">
                <a:solidFill>
                  <a:srgbClr val="13110E"/>
                </a:solidFill>
                <a:latin typeface="Arial"/>
                <a:cs typeface="Arial"/>
              </a:rPr>
              <a:t>Inborn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65" dirty="0">
                <a:solidFill>
                  <a:srgbClr val="13110E"/>
                </a:solidFill>
                <a:latin typeface="Arial"/>
                <a:cs typeface="Arial"/>
              </a:rPr>
              <a:t>Errors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70" dirty="0">
                <a:solidFill>
                  <a:srgbClr val="13110E"/>
                </a:solidFill>
                <a:latin typeface="Arial"/>
                <a:cs typeface="Arial"/>
              </a:rPr>
              <a:t>of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60" dirty="0">
                <a:solidFill>
                  <a:srgbClr val="13110E"/>
                </a:solidFill>
                <a:latin typeface="Arial"/>
                <a:cs typeface="Arial"/>
              </a:rPr>
              <a:t>Bile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Acid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5" dirty="0">
                <a:solidFill>
                  <a:srgbClr val="13110E"/>
                </a:solidFill>
                <a:latin typeface="Arial"/>
                <a:cs typeface="Arial"/>
              </a:rPr>
              <a:t>Synthesis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" dirty="0">
                <a:solidFill>
                  <a:srgbClr val="13110E"/>
                </a:solidFill>
                <a:latin typeface="Arial"/>
                <a:cs typeface="Arial"/>
              </a:rPr>
              <a:t>in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75" dirty="0">
                <a:solidFill>
                  <a:srgbClr val="13110E"/>
                </a:solidFill>
                <a:latin typeface="Arial"/>
                <a:cs typeface="Arial"/>
              </a:rPr>
              <a:t>China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35" dirty="0">
                <a:solidFill>
                  <a:srgbClr val="13110E"/>
                </a:solidFill>
                <a:latin typeface="Arial"/>
                <a:cs typeface="Arial"/>
              </a:rPr>
              <a:t>and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65" dirty="0">
                <a:solidFill>
                  <a:srgbClr val="13110E"/>
                </a:solidFill>
                <a:latin typeface="Arial"/>
                <a:cs typeface="Arial"/>
              </a:rPr>
              <a:t>Japan,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КИТАЙ</a:t>
            </a:r>
            <a:r>
              <a:rPr sz="225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10" dirty="0">
                <a:solidFill>
                  <a:srgbClr val="13110E"/>
                </a:solidFill>
                <a:latin typeface="Arial"/>
                <a:cs typeface="Arial"/>
              </a:rPr>
              <a:t>И  </a:t>
            </a:r>
            <a:r>
              <a:rPr sz="2250" spc="-145" dirty="0">
                <a:solidFill>
                  <a:srgbClr val="13110E"/>
                </a:solidFill>
                <a:latin typeface="Arial"/>
                <a:cs typeface="Arial"/>
              </a:rPr>
              <a:t>ЯПОНИЯ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является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" dirty="0">
                <a:solidFill>
                  <a:srgbClr val="13110E"/>
                </a:solidFill>
                <a:latin typeface="Arial"/>
                <a:cs typeface="Arial"/>
              </a:rPr>
              <a:t>единственный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" dirty="0">
                <a:solidFill>
                  <a:srgbClr val="13110E"/>
                </a:solidFill>
                <a:latin typeface="Arial"/>
                <a:cs typeface="Arial"/>
              </a:rPr>
              <a:t>на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сегодняшний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день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0" dirty="0">
                <a:solidFill>
                  <a:srgbClr val="13110E"/>
                </a:solidFill>
                <a:latin typeface="Arial"/>
                <a:cs typeface="Arial"/>
              </a:rPr>
              <a:t>зарегистрированный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105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10" dirty="0">
                <a:solidFill>
                  <a:srgbClr val="13110E"/>
                </a:solidFill>
                <a:latin typeface="Arial"/>
                <a:cs typeface="Arial"/>
              </a:rPr>
              <a:t>ЕС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30" dirty="0">
                <a:solidFill>
                  <a:srgbClr val="13110E"/>
                </a:solidFill>
                <a:latin typeface="Arial"/>
                <a:cs typeface="Arial"/>
              </a:rPr>
              <a:t>препарат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80" dirty="0">
                <a:solidFill>
                  <a:srgbClr val="13110E"/>
                </a:solidFill>
                <a:latin typeface="Arial"/>
                <a:cs typeface="Arial"/>
              </a:rPr>
              <a:t>ОРФАКОЛЬ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(50  </a:t>
            </a:r>
            <a:r>
              <a:rPr sz="2250" spc="105" dirty="0">
                <a:solidFill>
                  <a:srgbClr val="13110E"/>
                </a:solidFill>
                <a:latin typeface="Arial"/>
                <a:cs typeface="Arial"/>
              </a:rPr>
              <a:t>мг</a:t>
            </a:r>
            <a:r>
              <a:rPr sz="2250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315" dirty="0">
                <a:solidFill>
                  <a:srgbClr val="13110E"/>
                </a:solidFill>
                <a:latin typeface="Arial"/>
                <a:cs typeface="Arial"/>
              </a:rPr>
              <a:t>/</a:t>
            </a:r>
            <a:r>
              <a:rPr sz="2250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250</a:t>
            </a:r>
            <a:r>
              <a:rPr sz="2250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20" dirty="0" err="1">
                <a:solidFill>
                  <a:srgbClr val="13110E"/>
                </a:solidFill>
                <a:latin typeface="Arial"/>
                <a:cs typeface="Arial"/>
              </a:rPr>
              <a:t>мг</a:t>
            </a:r>
            <a:r>
              <a:rPr sz="2250" spc="20" dirty="0">
                <a:solidFill>
                  <a:srgbClr val="13110E"/>
                </a:solidFill>
                <a:latin typeface="Arial"/>
                <a:cs typeface="Arial"/>
              </a:rPr>
              <a:t>).</a:t>
            </a:r>
            <a:endParaRPr sz="2950" dirty="0">
              <a:latin typeface="Arial"/>
              <a:cs typeface="Arial"/>
            </a:endParaRPr>
          </a:p>
          <a:p>
            <a:pPr marL="12700" marR="669925">
              <a:lnSpc>
                <a:spcPct val="127000"/>
              </a:lnSpc>
            </a:pPr>
            <a:r>
              <a:rPr sz="2250" spc="-30" dirty="0">
                <a:solidFill>
                  <a:srgbClr val="13110E"/>
                </a:solidFill>
                <a:latin typeface="Arial"/>
                <a:cs typeface="Arial"/>
              </a:rPr>
              <a:t>Лечение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0" dirty="0">
                <a:solidFill>
                  <a:srgbClr val="13110E"/>
                </a:solidFill>
                <a:latin typeface="Arial"/>
                <a:cs typeface="Arial"/>
              </a:rPr>
              <a:t>следует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начинать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0" dirty="0">
                <a:solidFill>
                  <a:srgbClr val="13110E"/>
                </a:solidFill>
                <a:latin typeface="Arial"/>
                <a:cs typeface="Arial"/>
              </a:rPr>
              <a:t>немедленно,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5" dirty="0">
                <a:solidFill>
                  <a:srgbClr val="13110E"/>
                </a:solidFill>
                <a:latin typeface="Arial"/>
                <a:cs typeface="Arial"/>
              </a:rPr>
              <a:t>чтобы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15" dirty="0">
                <a:solidFill>
                  <a:srgbClr val="13110E"/>
                </a:solidFill>
                <a:latin typeface="Arial"/>
                <a:cs typeface="Arial"/>
              </a:rPr>
              <a:t>предотвратить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прогрессирование</a:t>
            </a:r>
            <a:r>
              <a:rPr sz="225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5" dirty="0">
                <a:solidFill>
                  <a:srgbClr val="13110E"/>
                </a:solidFill>
                <a:latin typeface="Arial"/>
                <a:cs typeface="Arial"/>
              </a:rPr>
              <a:t>повреждения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-25" dirty="0">
                <a:solidFill>
                  <a:srgbClr val="13110E"/>
                </a:solidFill>
                <a:latin typeface="Arial"/>
                <a:cs typeface="Arial"/>
              </a:rPr>
              <a:t>печени</a:t>
            </a:r>
            <a:r>
              <a:rPr sz="2250" spc="-18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250" spc="60" dirty="0">
                <a:solidFill>
                  <a:srgbClr val="13110E"/>
                </a:solidFill>
                <a:latin typeface="Arial"/>
                <a:cs typeface="Arial"/>
              </a:rPr>
              <a:t>и  </a:t>
            </a:r>
            <a:r>
              <a:rPr sz="2250" dirty="0">
                <a:solidFill>
                  <a:srgbClr val="13110E"/>
                </a:solidFill>
                <a:latin typeface="Arial"/>
                <a:cs typeface="Arial"/>
              </a:rPr>
              <a:t>избежать </a:t>
            </a:r>
            <a:r>
              <a:rPr sz="2250" spc="-20" dirty="0">
                <a:solidFill>
                  <a:srgbClr val="13110E"/>
                </a:solidFill>
                <a:latin typeface="Arial"/>
                <a:cs typeface="Arial"/>
              </a:rPr>
              <a:t>трансплантации </a:t>
            </a:r>
            <a:r>
              <a:rPr sz="2250" spc="-35" dirty="0">
                <a:solidFill>
                  <a:srgbClr val="13110E"/>
                </a:solidFill>
                <a:latin typeface="Arial"/>
                <a:cs typeface="Arial"/>
              </a:rPr>
              <a:t>печени. </a:t>
            </a:r>
            <a:endParaRPr lang="en-US" sz="2250" spc="-35" dirty="0">
              <a:solidFill>
                <a:srgbClr val="13110E"/>
              </a:solidFill>
              <a:latin typeface="Arial"/>
              <a:cs typeface="Arial"/>
            </a:endParaRPr>
          </a:p>
          <a:p>
            <a:pPr marL="12700" marR="669925">
              <a:lnSpc>
                <a:spcPct val="127000"/>
              </a:lnSpc>
            </a:pPr>
            <a:endParaRPr sz="2250" dirty="0">
              <a:latin typeface="Arial"/>
              <a:cs typeface="Arial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8508A56-F477-1A48-AABC-70716FB72730}"/>
              </a:ext>
            </a:extLst>
          </p:cNvPr>
          <p:cNvSpPr/>
          <p:nvPr/>
        </p:nvSpPr>
        <p:spPr>
          <a:xfrm>
            <a:off x="1828800" y="8852870"/>
            <a:ext cx="130926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pc="-70" dirty="0">
                <a:solidFill>
                  <a:srgbClr val="13110E"/>
                </a:solidFill>
                <a:latin typeface="Arial"/>
                <a:cs typeface="Arial"/>
              </a:rPr>
              <a:t>(Gonzales</a:t>
            </a:r>
            <a:r>
              <a:rPr lang="en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204" dirty="0">
                <a:solidFill>
                  <a:srgbClr val="13110E"/>
                </a:solidFill>
                <a:latin typeface="Arial"/>
                <a:cs typeface="Arial"/>
              </a:rPr>
              <a:t>E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5" dirty="0">
                <a:solidFill>
                  <a:srgbClr val="13110E"/>
                </a:solidFill>
                <a:latin typeface="Arial"/>
                <a:cs typeface="Arial"/>
              </a:rPr>
              <a:t>et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40" dirty="0">
                <a:solidFill>
                  <a:srgbClr val="13110E"/>
                </a:solidFill>
                <a:latin typeface="Arial"/>
                <a:cs typeface="Arial"/>
              </a:rPr>
              <a:t>al.</a:t>
            </a:r>
            <a:r>
              <a:rPr lang="en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70" dirty="0" err="1">
                <a:solidFill>
                  <a:srgbClr val="13110E"/>
                </a:solidFill>
                <a:latin typeface="Arial"/>
                <a:cs typeface="Arial"/>
              </a:rPr>
              <a:t>Orphanet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135" dirty="0">
                <a:solidFill>
                  <a:srgbClr val="13110E"/>
                </a:solidFill>
                <a:latin typeface="Arial"/>
                <a:cs typeface="Arial"/>
              </a:rPr>
              <a:t>J</a:t>
            </a:r>
            <a:r>
              <a:rPr lang="en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114" dirty="0">
                <a:solidFill>
                  <a:srgbClr val="13110E"/>
                </a:solidFill>
                <a:latin typeface="Arial"/>
                <a:cs typeface="Arial"/>
              </a:rPr>
              <a:t>Rare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65" dirty="0">
                <a:solidFill>
                  <a:srgbClr val="13110E"/>
                </a:solidFill>
                <a:latin typeface="Arial"/>
                <a:cs typeface="Arial"/>
              </a:rPr>
              <a:t>Dis.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35" dirty="0">
                <a:solidFill>
                  <a:srgbClr val="13110E"/>
                </a:solidFill>
                <a:latin typeface="Arial"/>
                <a:cs typeface="Arial"/>
              </a:rPr>
              <a:t>2018).</a:t>
            </a:r>
            <a:r>
              <a:rPr lang="en" spc="-6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endParaRPr lang="ru-RU" spc="-65" dirty="0">
              <a:solidFill>
                <a:srgbClr val="13110E"/>
              </a:solidFill>
              <a:latin typeface="Arial"/>
              <a:cs typeface="Arial"/>
            </a:endParaRPr>
          </a:p>
          <a:p>
            <a:r>
              <a:rPr lang="en" spc="-65" dirty="0" err="1">
                <a:solidFill>
                  <a:srgbClr val="13110E"/>
                </a:solidFill>
                <a:latin typeface="Arial"/>
                <a:cs typeface="Arial"/>
              </a:rPr>
              <a:t>Namazova</a:t>
            </a:r>
            <a:r>
              <a:rPr lang="en" spc="-65" dirty="0">
                <a:solidFill>
                  <a:srgbClr val="13110E"/>
                </a:solidFill>
                <a:latin typeface="Arial"/>
                <a:cs typeface="Arial"/>
              </a:rPr>
              <a:t>-Baranova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110" dirty="0">
                <a:solidFill>
                  <a:srgbClr val="13110E"/>
                </a:solidFill>
                <a:latin typeface="Arial"/>
                <a:cs typeface="Arial"/>
              </a:rPr>
              <a:t>L.S.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5" dirty="0">
                <a:solidFill>
                  <a:srgbClr val="13110E"/>
                </a:solidFill>
                <a:latin typeface="Arial"/>
                <a:cs typeface="Arial"/>
              </a:rPr>
              <a:t>et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40" dirty="0">
                <a:solidFill>
                  <a:srgbClr val="13110E"/>
                </a:solidFill>
                <a:latin typeface="Arial"/>
                <a:cs typeface="Arial"/>
              </a:rPr>
              <a:t>al.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60" dirty="0" err="1">
                <a:solidFill>
                  <a:srgbClr val="13110E"/>
                </a:solidFill>
                <a:latin typeface="Arial"/>
                <a:cs typeface="Arial"/>
              </a:rPr>
              <a:t>Rossiyskiy</a:t>
            </a:r>
            <a:r>
              <a:rPr lang="en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45" dirty="0" err="1">
                <a:solidFill>
                  <a:srgbClr val="13110E"/>
                </a:solidFill>
                <a:latin typeface="Arial"/>
                <a:cs typeface="Arial"/>
              </a:rPr>
              <a:t>Pediatricheskiy</a:t>
            </a:r>
            <a:r>
              <a:rPr lang="en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55" dirty="0" err="1">
                <a:solidFill>
                  <a:srgbClr val="13110E"/>
                </a:solidFill>
                <a:latin typeface="Arial"/>
                <a:cs typeface="Arial"/>
              </a:rPr>
              <a:t>Zhurnal</a:t>
            </a:r>
            <a:endParaRPr lang="ru-RU" spc="-55" dirty="0">
              <a:solidFill>
                <a:srgbClr val="13110E"/>
              </a:solidFill>
              <a:latin typeface="Arial"/>
              <a:cs typeface="Arial"/>
            </a:endParaRPr>
          </a:p>
          <a:p>
            <a:r>
              <a:rPr lang="en" spc="-35" dirty="0" err="1">
                <a:solidFill>
                  <a:srgbClr val="13110E"/>
                </a:solidFill>
                <a:latin typeface="Arial"/>
                <a:cs typeface="Arial"/>
              </a:rPr>
              <a:t>Jahnel</a:t>
            </a:r>
            <a:r>
              <a:rPr lang="en" spc="-3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135" dirty="0">
                <a:solidFill>
                  <a:srgbClr val="13110E"/>
                </a:solidFill>
                <a:latin typeface="Arial"/>
                <a:cs typeface="Arial"/>
              </a:rPr>
              <a:t>J </a:t>
            </a:r>
            <a:r>
              <a:rPr lang="en" spc="5" dirty="0">
                <a:solidFill>
                  <a:srgbClr val="13110E"/>
                </a:solidFill>
                <a:latin typeface="Arial"/>
                <a:cs typeface="Arial"/>
              </a:rPr>
              <a:t>et </a:t>
            </a:r>
            <a:r>
              <a:rPr lang="en" spc="-40" dirty="0">
                <a:solidFill>
                  <a:srgbClr val="13110E"/>
                </a:solidFill>
                <a:latin typeface="Arial"/>
                <a:cs typeface="Arial"/>
              </a:rPr>
              <a:t>al. </a:t>
            </a:r>
            <a:r>
              <a:rPr lang="en" spc="135" dirty="0">
                <a:solidFill>
                  <a:srgbClr val="13110E"/>
                </a:solidFill>
                <a:latin typeface="Arial"/>
                <a:cs typeface="Arial"/>
              </a:rPr>
              <a:t>J </a:t>
            </a:r>
            <a:r>
              <a:rPr lang="en" spc="-45" dirty="0" err="1">
                <a:solidFill>
                  <a:srgbClr val="13110E"/>
                </a:solidFill>
                <a:latin typeface="Arial"/>
                <a:cs typeface="Arial"/>
              </a:rPr>
              <a:t>Pediatr</a:t>
            </a:r>
            <a:r>
              <a:rPr lang="en" spc="-4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50" dirty="0">
                <a:solidFill>
                  <a:srgbClr val="13110E"/>
                </a:solidFill>
                <a:latin typeface="Arial"/>
                <a:cs typeface="Arial"/>
              </a:rPr>
              <a:t>Gastroenterol </a:t>
            </a:r>
            <a:r>
              <a:rPr lang="en" spc="-15" dirty="0" err="1">
                <a:solidFill>
                  <a:srgbClr val="13110E"/>
                </a:solidFill>
                <a:latin typeface="Arial"/>
                <a:cs typeface="Arial"/>
              </a:rPr>
              <a:t>Nutr</a:t>
            </a:r>
            <a:r>
              <a:rPr lang="en" spc="-1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25" dirty="0">
                <a:solidFill>
                  <a:srgbClr val="13110E"/>
                </a:solidFill>
                <a:latin typeface="Arial"/>
                <a:cs typeface="Arial"/>
              </a:rPr>
              <a:t>2017 </a:t>
            </a:r>
            <a:r>
              <a:rPr lang="en" spc="-145" dirty="0">
                <a:solidFill>
                  <a:srgbClr val="13110E"/>
                </a:solidFill>
                <a:latin typeface="Arial"/>
                <a:cs typeface="Arial"/>
              </a:rPr>
              <a:t>; </a:t>
            </a:r>
            <a:r>
              <a:rPr lang="ru-RU" dirty="0">
                <a:solidFill>
                  <a:srgbClr val="13110E"/>
                </a:solidFill>
                <a:latin typeface="Arial"/>
                <a:cs typeface="Arial"/>
              </a:rPr>
              <a:t>Французский  </a:t>
            </a:r>
            <a:r>
              <a:rPr lang="ru-RU" spc="-15" dirty="0">
                <a:solidFill>
                  <a:srgbClr val="13110E"/>
                </a:solidFill>
                <a:latin typeface="Arial"/>
                <a:cs typeface="Arial"/>
              </a:rPr>
              <a:t>Национальный</a:t>
            </a:r>
            <a:r>
              <a:rPr lang="ru-RU" spc="-20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pc="15" dirty="0">
                <a:solidFill>
                  <a:srgbClr val="13110E"/>
                </a:solidFill>
                <a:latin typeface="Arial"/>
                <a:cs typeface="Arial"/>
              </a:rPr>
              <a:t>протокол</a:t>
            </a:r>
            <a:r>
              <a:rPr lang="ru-RU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pc="15" dirty="0">
                <a:solidFill>
                  <a:srgbClr val="13110E"/>
                </a:solidFill>
                <a:latin typeface="Arial"/>
                <a:cs typeface="Arial"/>
              </a:rPr>
              <a:t>диагностики</a:t>
            </a:r>
            <a:r>
              <a:rPr lang="ru-RU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pc="60" dirty="0">
                <a:solidFill>
                  <a:srgbClr val="13110E"/>
                </a:solidFill>
                <a:latin typeface="Arial"/>
                <a:cs typeface="Arial"/>
              </a:rPr>
              <a:t>и</a:t>
            </a:r>
            <a:r>
              <a:rPr lang="ru-RU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pc="-65" dirty="0">
                <a:solidFill>
                  <a:srgbClr val="13110E"/>
                </a:solidFill>
                <a:latin typeface="Arial"/>
                <a:cs typeface="Arial"/>
              </a:rPr>
              <a:t>лечения,</a:t>
            </a:r>
            <a:r>
              <a:rPr lang="ru-RU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160" dirty="0">
                <a:solidFill>
                  <a:srgbClr val="13110E"/>
                </a:solidFill>
                <a:latin typeface="Arial"/>
                <a:cs typeface="Arial"/>
              </a:rPr>
              <a:t>PNDS,</a:t>
            </a:r>
            <a:r>
              <a:rPr lang="en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en" spc="-35" dirty="0">
                <a:solidFill>
                  <a:srgbClr val="13110E"/>
                </a:solidFill>
                <a:latin typeface="Arial"/>
                <a:cs typeface="Arial"/>
              </a:rPr>
              <a:t>2019).</a:t>
            </a:r>
            <a:r>
              <a:rPr lang="en" spc="-55" dirty="0">
                <a:solidFill>
                  <a:srgbClr val="13110E"/>
                </a:solidFill>
                <a:latin typeface="Arial"/>
                <a:cs typeface="Arial"/>
              </a:rPr>
              <a:t>.</a:t>
            </a:r>
            <a:endParaRPr lang="en" dirty="0">
              <a:latin typeface="Arial"/>
              <a:cs typeface="Arial"/>
            </a:endParaRPr>
          </a:p>
          <a:p>
            <a:r>
              <a:rPr lang="en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32076" y="3413747"/>
            <a:ext cx="16026130" cy="6630670"/>
            <a:chOff x="1132076" y="3413747"/>
            <a:chExt cx="16026130" cy="6630670"/>
          </a:xfrm>
        </p:grpSpPr>
        <p:sp>
          <p:nvSpPr>
            <p:cNvPr id="3" name="object 3"/>
            <p:cNvSpPr/>
            <p:nvPr/>
          </p:nvSpPr>
          <p:spPr>
            <a:xfrm>
              <a:off x="1132076" y="3413747"/>
              <a:ext cx="16026130" cy="6630670"/>
            </a:xfrm>
            <a:custGeom>
              <a:avLst/>
              <a:gdLst/>
              <a:ahLst/>
              <a:cxnLst/>
              <a:rect l="l" t="t" r="r" b="b"/>
              <a:pathLst>
                <a:path w="16026130" h="6630670">
                  <a:moveTo>
                    <a:pt x="15692991" y="6630186"/>
                  </a:moveTo>
                  <a:lnTo>
                    <a:pt x="332943" y="6630186"/>
                  </a:lnTo>
                  <a:lnTo>
                    <a:pt x="283838" y="6626559"/>
                  </a:lnTo>
                  <a:lnTo>
                    <a:pt x="236938" y="6616028"/>
                  </a:lnTo>
                  <a:lnTo>
                    <a:pt x="192765" y="6599114"/>
                  </a:lnTo>
                  <a:lnTo>
                    <a:pt x="151838" y="6576338"/>
                  </a:lnTo>
                  <a:lnTo>
                    <a:pt x="114678" y="6548223"/>
                  </a:lnTo>
                  <a:lnTo>
                    <a:pt x="81807" y="6515289"/>
                  </a:lnTo>
                  <a:lnTo>
                    <a:pt x="53745" y="6478059"/>
                  </a:lnTo>
                  <a:lnTo>
                    <a:pt x="31012" y="6437054"/>
                  </a:lnTo>
                  <a:lnTo>
                    <a:pt x="14130" y="6392797"/>
                  </a:lnTo>
                  <a:lnTo>
                    <a:pt x="3619" y="6345808"/>
                  </a:lnTo>
                  <a:lnTo>
                    <a:pt x="0" y="6296609"/>
                  </a:lnTo>
                  <a:lnTo>
                    <a:pt x="0" y="333576"/>
                  </a:lnTo>
                  <a:lnTo>
                    <a:pt x="3619" y="284378"/>
                  </a:lnTo>
                  <a:lnTo>
                    <a:pt x="14130" y="237389"/>
                  </a:lnTo>
                  <a:lnTo>
                    <a:pt x="31012" y="193131"/>
                  </a:lnTo>
                  <a:lnTo>
                    <a:pt x="53745" y="152127"/>
                  </a:lnTo>
                  <a:lnTo>
                    <a:pt x="81807" y="114897"/>
                  </a:lnTo>
                  <a:lnTo>
                    <a:pt x="114678" y="81963"/>
                  </a:lnTo>
                  <a:lnTo>
                    <a:pt x="151838" y="53847"/>
                  </a:lnTo>
                  <a:lnTo>
                    <a:pt x="192765" y="31071"/>
                  </a:lnTo>
                  <a:lnTo>
                    <a:pt x="236938" y="14157"/>
                  </a:lnTo>
                  <a:lnTo>
                    <a:pt x="283838" y="3626"/>
                  </a:lnTo>
                  <a:lnTo>
                    <a:pt x="332943" y="0"/>
                  </a:lnTo>
                  <a:lnTo>
                    <a:pt x="15692991" y="0"/>
                  </a:lnTo>
                  <a:lnTo>
                    <a:pt x="15742096" y="3626"/>
                  </a:lnTo>
                  <a:lnTo>
                    <a:pt x="15788996" y="14157"/>
                  </a:lnTo>
                  <a:lnTo>
                    <a:pt x="15833169" y="31071"/>
                  </a:lnTo>
                  <a:lnTo>
                    <a:pt x="15874096" y="53847"/>
                  </a:lnTo>
                  <a:lnTo>
                    <a:pt x="15911255" y="81963"/>
                  </a:lnTo>
                  <a:lnTo>
                    <a:pt x="15944126" y="114897"/>
                  </a:lnTo>
                  <a:lnTo>
                    <a:pt x="15972188" y="152127"/>
                  </a:lnTo>
                  <a:lnTo>
                    <a:pt x="15994921" y="193131"/>
                  </a:lnTo>
                  <a:lnTo>
                    <a:pt x="16011803" y="237389"/>
                  </a:lnTo>
                  <a:lnTo>
                    <a:pt x="16022314" y="284378"/>
                  </a:lnTo>
                  <a:lnTo>
                    <a:pt x="16025934" y="333576"/>
                  </a:lnTo>
                  <a:lnTo>
                    <a:pt x="16025934" y="6296609"/>
                  </a:lnTo>
                  <a:lnTo>
                    <a:pt x="16022314" y="6345808"/>
                  </a:lnTo>
                  <a:lnTo>
                    <a:pt x="16011803" y="6392797"/>
                  </a:lnTo>
                  <a:lnTo>
                    <a:pt x="15994921" y="6437054"/>
                  </a:lnTo>
                  <a:lnTo>
                    <a:pt x="15972188" y="6478059"/>
                  </a:lnTo>
                  <a:lnTo>
                    <a:pt x="15944126" y="6515289"/>
                  </a:lnTo>
                  <a:lnTo>
                    <a:pt x="15911255" y="6548223"/>
                  </a:lnTo>
                  <a:lnTo>
                    <a:pt x="15874096" y="6576338"/>
                  </a:lnTo>
                  <a:lnTo>
                    <a:pt x="15833169" y="6599114"/>
                  </a:lnTo>
                  <a:lnTo>
                    <a:pt x="15788996" y="6616028"/>
                  </a:lnTo>
                  <a:lnTo>
                    <a:pt x="15742096" y="6626559"/>
                  </a:lnTo>
                  <a:lnTo>
                    <a:pt x="15692991" y="66301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64337" y="3864957"/>
              <a:ext cx="0" cy="4667885"/>
            </a:xfrm>
            <a:custGeom>
              <a:avLst/>
              <a:gdLst/>
              <a:ahLst/>
              <a:cxnLst/>
              <a:rect l="l" t="t" r="r" b="b"/>
              <a:pathLst>
                <a:path h="4667884">
                  <a:moveTo>
                    <a:pt x="0" y="0"/>
                  </a:moveTo>
                  <a:lnTo>
                    <a:pt x="0" y="4667260"/>
                  </a:lnTo>
                </a:path>
              </a:pathLst>
            </a:custGeom>
            <a:ln w="9521">
              <a:solidFill>
                <a:srgbClr val="FF2F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410836" y="4010936"/>
              <a:ext cx="0" cy="4525010"/>
            </a:xfrm>
            <a:custGeom>
              <a:avLst/>
              <a:gdLst/>
              <a:ahLst/>
              <a:cxnLst/>
              <a:rect l="l" t="t" r="r" b="b"/>
              <a:pathLst>
                <a:path h="4525009">
                  <a:moveTo>
                    <a:pt x="0" y="0"/>
                  </a:moveTo>
                  <a:lnTo>
                    <a:pt x="0" y="4524425"/>
                  </a:lnTo>
                </a:path>
              </a:pathLst>
            </a:custGeom>
            <a:ln w="9527">
              <a:solidFill>
                <a:srgbClr val="FF2F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19039" y="1675687"/>
            <a:ext cx="16646525" cy="133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2500" b="1" spc="-10" dirty="0">
                <a:solidFill>
                  <a:srgbClr val="13110E"/>
                </a:solidFill>
                <a:latin typeface="Arial"/>
                <a:cs typeface="Arial"/>
              </a:rPr>
              <a:t>Перспективная </a:t>
            </a:r>
            <a:r>
              <a:rPr sz="2500" b="1" spc="10" dirty="0">
                <a:solidFill>
                  <a:srgbClr val="13110E"/>
                </a:solidFill>
                <a:latin typeface="Arial"/>
                <a:cs typeface="Arial"/>
              </a:rPr>
              <a:t>оценка </a:t>
            </a:r>
            <a:r>
              <a:rPr sz="2500" b="1" spc="-12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2500" b="1" spc="-45" dirty="0">
                <a:solidFill>
                  <a:srgbClr val="13110E"/>
                </a:solidFill>
                <a:latin typeface="Arial"/>
                <a:cs typeface="Arial"/>
              </a:rPr>
              <a:t>лечение </a:t>
            </a:r>
            <a:r>
              <a:rPr sz="2500" b="1" spc="-30" dirty="0">
                <a:solidFill>
                  <a:srgbClr val="13110E"/>
                </a:solidFill>
                <a:latin typeface="Arial"/>
                <a:cs typeface="Arial"/>
              </a:rPr>
              <a:t>пациентов </a:t>
            </a:r>
            <a:r>
              <a:rPr sz="2500" b="1" spc="-90" dirty="0">
                <a:solidFill>
                  <a:srgbClr val="13110E"/>
                </a:solidFill>
                <a:latin typeface="Arial"/>
                <a:cs typeface="Arial"/>
              </a:rPr>
              <a:t>с </a:t>
            </a:r>
            <a:r>
              <a:rPr sz="2500" b="1" spc="-30" dirty="0">
                <a:solidFill>
                  <a:srgbClr val="13110E"/>
                </a:solidFill>
                <a:latin typeface="Arial"/>
                <a:cs typeface="Arial"/>
              </a:rPr>
              <a:t>Нарушениями </a:t>
            </a:r>
            <a:r>
              <a:rPr sz="2500" b="1" spc="-5" dirty="0">
                <a:solidFill>
                  <a:srgbClr val="13110E"/>
                </a:solidFill>
                <a:latin typeface="Arial"/>
                <a:cs typeface="Arial"/>
              </a:rPr>
              <a:t>синтеза </a:t>
            </a:r>
            <a:r>
              <a:rPr sz="2500" b="1" spc="-55" dirty="0">
                <a:solidFill>
                  <a:srgbClr val="13110E"/>
                </a:solidFill>
                <a:latin typeface="Arial"/>
                <a:cs typeface="Arial"/>
              </a:rPr>
              <a:t>первичных </a:t>
            </a:r>
            <a:r>
              <a:rPr sz="2500" b="1" spc="180" dirty="0">
                <a:solidFill>
                  <a:srgbClr val="13110E"/>
                </a:solidFill>
                <a:latin typeface="Arial"/>
                <a:cs typeface="Arial"/>
              </a:rPr>
              <a:t>ЖК </a:t>
            </a:r>
            <a:r>
              <a:rPr sz="2500" b="1" spc="-75" dirty="0">
                <a:solidFill>
                  <a:srgbClr val="13110E"/>
                </a:solidFill>
                <a:latin typeface="Arial"/>
                <a:cs typeface="Arial"/>
              </a:rPr>
              <a:t>холиевой </a:t>
            </a:r>
            <a:r>
              <a:rPr sz="2500" b="1" spc="-25" dirty="0">
                <a:solidFill>
                  <a:srgbClr val="13110E"/>
                </a:solidFill>
                <a:latin typeface="Arial"/>
                <a:cs typeface="Arial"/>
              </a:rPr>
              <a:t>кислотой </a:t>
            </a:r>
            <a:r>
              <a:rPr sz="2500" b="1" spc="-125" dirty="0">
                <a:solidFill>
                  <a:srgbClr val="13110E"/>
                </a:solidFill>
                <a:latin typeface="Arial"/>
                <a:cs typeface="Arial"/>
              </a:rPr>
              <a:t>в  </a:t>
            </a:r>
            <a:r>
              <a:rPr sz="2500" b="1" spc="-65" dirty="0">
                <a:solidFill>
                  <a:srgbClr val="13110E"/>
                </a:solidFill>
                <a:latin typeface="Arial"/>
                <a:cs typeface="Arial"/>
              </a:rPr>
              <a:t>больнице </a:t>
            </a:r>
            <a:r>
              <a:rPr sz="2500" b="1" spc="-50" dirty="0">
                <a:solidFill>
                  <a:srgbClr val="13110E"/>
                </a:solidFill>
                <a:latin typeface="Arial"/>
                <a:cs typeface="Arial"/>
              </a:rPr>
              <a:t>Бицэтр </a:t>
            </a:r>
            <a:r>
              <a:rPr sz="2500" b="1" spc="-90" dirty="0">
                <a:solidFill>
                  <a:srgbClr val="13110E"/>
                </a:solidFill>
                <a:latin typeface="Arial"/>
                <a:cs typeface="Arial"/>
              </a:rPr>
              <a:t>с </a:t>
            </a:r>
            <a:r>
              <a:rPr sz="2500" b="1" spc="75" dirty="0">
                <a:solidFill>
                  <a:srgbClr val="13110E"/>
                </a:solidFill>
                <a:latin typeface="Arial"/>
                <a:cs typeface="Arial"/>
              </a:rPr>
              <a:t>1993 </a:t>
            </a:r>
            <a:r>
              <a:rPr sz="2500" b="1" spc="-80" dirty="0">
                <a:solidFill>
                  <a:srgbClr val="13110E"/>
                </a:solidFill>
                <a:latin typeface="Arial"/>
                <a:cs typeface="Arial"/>
              </a:rPr>
              <a:t>по </a:t>
            </a:r>
            <a:r>
              <a:rPr sz="2500" b="1" spc="-20" dirty="0">
                <a:solidFill>
                  <a:srgbClr val="13110E"/>
                </a:solidFill>
                <a:latin typeface="Arial"/>
                <a:cs typeface="Arial"/>
              </a:rPr>
              <a:t>август </a:t>
            </a:r>
            <a:r>
              <a:rPr sz="2500" b="1" spc="75" dirty="0">
                <a:solidFill>
                  <a:srgbClr val="13110E"/>
                </a:solidFill>
                <a:latin typeface="Arial"/>
                <a:cs typeface="Arial"/>
              </a:rPr>
              <a:t>2007 </a:t>
            </a:r>
            <a:r>
              <a:rPr sz="2500" b="1" spc="-10" dirty="0">
                <a:solidFill>
                  <a:srgbClr val="13110E"/>
                </a:solidFill>
                <a:latin typeface="Arial"/>
                <a:cs typeface="Arial"/>
              </a:rPr>
              <a:t>года </a:t>
            </a:r>
            <a:r>
              <a:rPr sz="2500" b="1" spc="-35" dirty="0">
                <a:solidFill>
                  <a:srgbClr val="13110E"/>
                </a:solidFill>
                <a:latin typeface="Arial"/>
                <a:cs typeface="Arial"/>
              </a:rPr>
              <a:t>(Gonzales </a:t>
            </a:r>
            <a:r>
              <a:rPr sz="2500" b="1" spc="5" dirty="0">
                <a:solidFill>
                  <a:srgbClr val="13110E"/>
                </a:solidFill>
                <a:latin typeface="Arial"/>
                <a:cs typeface="Arial"/>
              </a:rPr>
              <a:t>et </a:t>
            </a:r>
            <a:r>
              <a:rPr sz="2500" b="1" spc="15" dirty="0">
                <a:solidFill>
                  <a:srgbClr val="13110E"/>
                </a:solidFill>
                <a:latin typeface="Arial"/>
                <a:cs typeface="Arial"/>
              </a:rPr>
              <a:t>al. </a:t>
            </a:r>
            <a:r>
              <a:rPr sz="2500" b="1" spc="45" dirty="0">
                <a:solidFill>
                  <a:srgbClr val="13110E"/>
                </a:solidFill>
                <a:latin typeface="Arial"/>
                <a:cs typeface="Arial"/>
              </a:rPr>
              <a:t>2009); </a:t>
            </a:r>
            <a:r>
              <a:rPr sz="2500" b="1" spc="-35" dirty="0">
                <a:solidFill>
                  <a:srgbClr val="13110E"/>
                </a:solidFill>
                <a:latin typeface="Arial"/>
                <a:cs typeface="Arial"/>
              </a:rPr>
              <a:t>Assistance </a:t>
            </a:r>
            <a:r>
              <a:rPr sz="2500" b="1" spc="-45" dirty="0">
                <a:solidFill>
                  <a:srgbClr val="13110E"/>
                </a:solidFill>
                <a:latin typeface="Arial"/>
                <a:cs typeface="Arial"/>
              </a:rPr>
              <a:t>Publique </a:t>
            </a:r>
            <a:r>
              <a:rPr sz="2500" b="1" spc="135" dirty="0">
                <a:solidFill>
                  <a:srgbClr val="13110E"/>
                </a:solidFill>
                <a:latin typeface="Arial"/>
                <a:cs typeface="Arial"/>
              </a:rPr>
              <a:t>- </a:t>
            </a:r>
            <a:r>
              <a:rPr sz="2500" b="1" spc="-35" dirty="0">
                <a:solidFill>
                  <a:srgbClr val="13110E"/>
                </a:solidFill>
                <a:latin typeface="Arial"/>
                <a:cs typeface="Arial"/>
              </a:rPr>
              <a:t>Hôpitaux </a:t>
            </a:r>
            <a:r>
              <a:rPr sz="2500" b="1" spc="-60" dirty="0">
                <a:solidFill>
                  <a:srgbClr val="13110E"/>
                </a:solidFill>
                <a:latin typeface="Arial"/>
                <a:cs typeface="Arial"/>
              </a:rPr>
              <a:t>de </a:t>
            </a:r>
            <a:r>
              <a:rPr sz="2500" b="1" spc="-30" dirty="0">
                <a:solidFill>
                  <a:srgbClr val="13110E"/>
                </a:solidFill>
                <a:latin typeface="Arial"/>
                <a:cs typeface="Arial"/>
              </a:rPr>
              <a:t>Paris,  Paris,</a:t>
            </a:r>
            <a:r>
              <a:rPr sz="2500" b="1" spc="2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3110E"/>
                </a:solidFill>
                <a:latin typeface="Arial"/>
                <a:cs typeface="Arial"/>
              </a:rPr>
              <a:t>France).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8947" y="5813666"/>
            <a:ext cx="3602354" cy="150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4640">
              <a:lnSpc>
                <a:spcPct val="113999"/>
              </a:lnSpc>
              <a:spcBef>
                <a:spcPts val="100"/>
              </a:spcBef>
              <a:tabLst>
                <a:tab pos="2226310" algn="l"/>
                <a:tab pos="2711450" algn="l"/>
              </a:tabLst>
            </a:pPr>
            <a:r>
              <a:rPr sz="1700" spc="30" dirty="0">
                <a:solidFill>
                  <a:srgbClr val="13110E"/>
                </a:solidFill>
                <a:latin typeface="Arial"/>
                <a:cs typeface="Arial"/>
              </a:rPr>
              <a:t>15детей</a:t>
            </a:r>
            <a:r>
              <a:rPr sz="1700" spc="2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00" spc="5" dirty="0">
                <a:solidFill>
                  <a:srgbClr val="13110E"/>
                </a:solidFill>
                <a:latin typeface="Arial"/>
                <a:cs typeface="Arial"/>
              </a:rPr>
              <a:t>:13</a:t>
            </a:r>
            <a:r>
              <a:rPr sz="1700" spc="2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13110E"/>
                </a:solidFill>
                <a:latin typeface="Arial"/>
                <a:cs typeface="Arial"/>
              </a:rPr>
              <a:t>3β-HSD	</a:t>
            </a:r>
            <a:r>
              <a:rPr sz="1700" spc="30" dirty="0">
                <a:solidFill>
                  <a:srgbClr val="13110E"/>
                </a:solidFill>
                <a:latin typeface="Arial"/>
                <a:cs typeface="Arial"/>
              </a:rPr>
              <a:t>и</a:t>
            </a:r>
            <a:r>
              <a:rPr sz="1700" spc="1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00" spc="5" dirty="0">
                <a:solidFill>
                  <a:srgbClr val="13110E"/>
                </a:solidFill>
                <a:latin typeface="Arial"/>
                <a:cs typeface="Arial"/>
              </a:rPr>
              <a:t>2	</a:t>
            </a:r>
            <a:r>
              <a:rPr sz="1700" spc="60" dirty="0">
                <a:solidFill>
                  <a:srgbClr val="13110E"/>
                </a:solidFill>
                <a:latin typeface="Arial"/>
                <a:cs typeface="Arial"/>
              </a:rPr>
              <a:t>Δ</a:t>
            </a:r>
            <a:r>
              <a:rPr sz="1700" spc="-6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13110E"/>
                </a:solidFill>
                <a:latin typeface="Arial"/>
                <a:cs typeface="Arial"/>
              </a:rPr>
              <a:t>4-3-  </a:t>
            </a:r>
            <a:r>
              <a:rPr sz="1700" spc="-15" dirty="0">
                <a:solidFill>
                  <a:srgbClr val="13110E"/>
                </a:solidFill>
                <a:latin typeface="Arial"/>
                <a:cs typeface="Arial"/>
              </a:rPr>
              <a:t>oxoR </a:t>
            </a:r>
            <a:r>
              <a:rPr sz="1700" spc="15" dirty="0">
                <a:solidFill>
                  <a:srgbClr val="13110E"/>
                </a:solidFill>
                <a:latin typeface="Arial"/>
                <a:cs typeface="Arial"/>
              </a:rPr>
              <a:t>дефицита</a:t>
            </a:r>
            <a:r>
              <a:rPr sz="1700" spc="2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00" spc="45" dirty="0">
                <a:solidFill>
                  <a:srgbClr val="13110E"/>
                </a:solidFill>
                <a:latin typeface="Arial"/>
                <a:cs typeface="Arial"/>
              </a:rPr>
              <a:t>пациентов.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ct val="113999"/>
              </a:lnSpc>
            </a:pPr>
            <a:r>
              <a:rPr sz="1700" spc="55" dirty="0">
                <a:solidFill>
                  <a:srgbClr val="13110E"/>
                </a:solidFill>
                <a:latin typeface="Arial"/>
                <a:cs typeface="Arial"/>
              </a:rPr>
              <a:t>Диагноз, </a:t>
            </a:r>
            <a:r>
              <a:rPr sz="1700" spc="65" dirty="0">
                <a:solidFill>
                  <a:srgbClr val="13110E"/>
                </a:solidFill>
                <a:latin typeface="Arial"/>
                <a:cs typeface="Arial"/>
              </a:rPr>
              <a:t>подтвержденный</a:t>
            </a:r>
            <a:r>
              <a:rPr sz="1700" spc="-7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13110E"/>
                </a:solidFill>
                <a:latin typeface="Arial"/>
                <a:cs typeface="Arial"/>
              </a:rPr>
              <a:t>GC-MS  </a:t>
            </a:r>
            <a:r>
              <a:rPr sz="1700" spc="35" dirty="0">
                <a:solidFill>
                  <a:srgbClr val="13110E"/>
                </a:solidFill>
                <a:latin typeface="Arial"/>
                <a:cs typeface="Arial"/>
              </a:rPr>
              <a:t>или </a:t>
            </a:r>
            <a:r>
              <a:rPr sz="1700" spc="-35" dirty="0">
                <a:solidFill>
                  <a:srgbClr val="13110E"/>
                </a:solidFill>
                <a:latin typeface="Arial"/>
                <a:cs typeface="Arial"/>
              </a:rPr>
              <a:t>FAB-MS </a:t>
            </a:r>
            <a:r>
              <a:rPr sz="1700" spc="3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700" spc="60" dirty="0">
                <a:solidFill>
                  <a:srgbClr val="13110E"/>
                </a:solidFill>
                <a:latin typeface="Arial"/>
                <a:cs typeface="Arial"/>
              </a:rPr>
              <a:t>генетическим  </a:t>
            </a:r>
            <a:r>
              <a:rPr sz="1700" spc="55" dirty="0">
                <a:solidFill>
                  <a:srgbClr val="13110E"/>
                </a:solidFill>
                <a:latin typeface="Arial"/>
                <a:cs typeface="Arial"/>
              </a:rPr>
              <a:t>секвенированием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5607" y="3532439"/>
            <a:ext cx="995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95" dirty="0">
                <a:solidFill>
                  <a:srgbClr val="FF2F42"/>
                </a:solidFill>
                <a:latin typeface="Arial"/>
                <a:cs typeface="Arial"/>
              </a:rPr>
              <a:t>Д</a:t>
            </a:r>
            <a:r>
              <a:rPr sz="1800" b="1" dirty="0">
                <a:solidFill>
                  <a:srgbClr val="FF2F42"/>
                </a:solidFill>
                <a:latin typeface="Arial"/>
                <a:cs typeface="Arial"/>
              </a:rPr>
              <a:t>И</a:t>
            </a:r>
            <a:r>
              <a:rPr sz="1800" b="1" spc="15" dirty="0">
                <a:solidFill>
                  <a:srgbClr val="FF2F42"/>
                </a:solidFill>
                <a:latin typeface="Arial"/>
                <a:cs typeface="Arial"/>
              </a:rPr>
              <a:t>З</a:t>
            </a:r>
            <a:r>
              <a:rPr sz="1800" b="1" spc="-55" dirty="0">
                <a:solidFill>
                  <a:srgbClr val="FF2F42"/>
                </a:solidFill>
                <a:latin typeface="Arial"/>
                <a:cs typeface="Arial"/>
              </a:rPr>
              <a:t>А</a:t>
            </a:r>
            <a:r>
              <a:rPr sz="1800" b="1" dirty="0">
                <a:solidFill>
                  <a:srgbClr val="FF2F42"/>
                </a:solidFill>
                <a:latin typeface="Arial"/>
                <a:cs typeface="Arial"/>
              </a:rPr>
              <a:t>Й</a:t>
            </a:r>
            <a:r>
              <a:rPr sz="1800" b="1" spc="-30" dirty="0">
                <a:solidFill>
                  <a:srgbClr val="FF2F42"/>
                </a:solidFill>
                <a:latin typeface="Arial"/>
                <a:cs typeface="Arial"/>
              </a:rPr>
              <a:t>Н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47172" y="3372372"/>
            <a:ext cx="4351655" cy="525272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R="53340" algn="ctr">
              <a:lnSpc>
                <a:spcPct val="100000"/>
              </a:lnSpc>
              <a:spcBef>
                <a:spcPts val="1360"/>
              </a:spcBef>
            </a:pPr>
            <a:r>
              <a:rPr sz="1800" b="1" spc="-50" dirty="0">
                <a:solidFill>
                  <a:srgbClr val="FF2F42"/>
                </a:solidFill>
                <a:latin typeface="Arial"/>
                <a:cs typeface="Arial"/>
              </a:rPr>
              <a:t>ЦЕЛЬ</a:t>
            </a:r>
            <a:endParaRPr sz="1800">
              <a:latin typeface="Arial"/>
              <a:cs typeface="Arial"/>
            </a:endParaRPr>
          </a:p>
          <a:p>
            <a:pPr marL="209550" marR="201930" algn="ctr">
              <a:lnSpc>
                <a:spcPct val="115100"/>
              </a:lnSpc>
              <a:spcBef>
                <a:spcPts val="985"/>
              </a:spcBef>
            </a:pPr>
            <a:r>
              <a:rPr sz="1900" spc="30" dirty="0">
                <a:solidFill>
                  <a:srgbClr val="13110E"/>
                </a:solidFill>
                <a:latin typeface="Arial"/>
                <a:cs typeface="Arial"/>
              </a:rPr>
              <a:t>Оценка </a:t>
            </a:r>
            <a:r>
              <a:rPr sz="1900" spc="65" dirty="0">
                <a:solidFill>
                  <a:srgbClr val="13110E"/>
                </a:solidFill>
                <a:latin typeface="Arial"/>
                <a:cs typeface="Arial"/>
              </a:rPr>
              <a:t>долгосрочной 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эффективности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900" spc="55" dirty="0">
                <a:solidFill>
                  <a:srgbClr val="13110E"/>
                </a:solidFill>
                <a:latin typeface="Arial"/>
                <a:cs typeface="Arial"/>
              </a:rPr>
              <a:t>безопасности 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терапии холиевой </a:t>
            </a:r>
            <a:r>
              <a:rPr sz="1900" spc="80" dirty="0">
                <a:solidFill>
                  <a:srgbClr val="13110E"/>
                </a:solidFill>
                <a:latin typeface="Arial"/>
                <a:cs typeface="Arial"/>
              </a:rPr>
              <a:t>кислотой</a:t>
            </a:r>
            <a:r>
              <a:rPr sz="1900" spc="-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(ХК). 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Параметры </a:t>
            </a:r>
            <a:r>
              <a:rPr sz="1900" spc="60" dirty="0">
                <a:solidFill>
                  <a:srgbClr val="13110E"/>
                </a:solidFill>
                <a:latin typeface="Arial"/>
                <a:cs typeface="Arial"/>
              </a:rPr>
              <a:t>оценки: </a:t>
            </a:r>
            <a:r>
              <a:rPr sz="1900" spc="50" dirty="0">
                <a:solidFill>
                  <a:srgbClr val="13110E"/>
                </a:solidFill>
                <a:latin typeface="Arial"/>
                <a:cs typeface="Arial"/>
              </a:rPr>
              <a:t>физическое 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состояние,</a:t>
            </a:r>
            <a:endParaRPr sz="1900">
              <a:latin typeface="Arial"/>
              <a:cs typeface="Arial"/>
            </a:endParaRPr>
          </a:p>
          <a:p>
            <a:pPr marL="12700" marR="5080" algn="ctr">
              <a:lnSpc>
                <a:spcPct val="115100"/>
              </a:lnSpc>
            </a:pPr>
            <a:r>
              <a:rPr sz="1900" spc="60" dirty="0">
                <a:solidFill>
                  <a:srgbClr val="13110E"/>
                </a:solidFill>
                <a:latin typeface="Arial"/>
                <a:cs typeface="Arial"/>
              </a:rPr>
              <a:t>биохимические </a:t>
            </a:r>
            <a:r>
              <a:rPr sz="1900" spc="65" dirty="0">
                <a:solidFill>
                  <a:srgbClr val="13110E"/>
                </a:solidFill>
                <a:latin typeface="Arial"/>
                <a:cs typeface="Arial"/>
              </a:rPr>
              <a:t>показатели  </a:t>
            </a:r>
            <a:r>
              <a:rPr sz="1900" spc="85" dirty="0">
                <a:solidFill>
                  <a:srgbClr val="13110E"/>
                </a:solidFill>
                <a:latin typeface="Arial"/>
                <a:cs typeface="Arial"/>
              </a:rPr>
              <a:t>(включая </a:t>
            </a:r>
            <a:r>
              <a:rPr sz="1900" spc="20" dirty="0">
                <a:solidFill>
                  <a:srgbClr val="13110E"/>
                </a:solidFill>
                <a:latin typeface="Arial"/>
                <a:cs typeface="Arial"/>
              </a:rPr>
              <a:t>α-фетопротеин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900" spc="20" dirty="0">
                <a:solidFill>
                  <a:srgbClr val="13110E"/>
                </a:solidFill>
                <a:latin typeface="Arial"/>
                <a:cs typeface="Arial"/>
              </a:rPr>
              <a:t>общие  </a:t>
            </a:r>
            <a:r>
              <a:rPr sz="1900" spc="65" dirty="0">
                <a:solidFill>
                  <a:srgbClr val="13110E"/>
                </a:solidFill>
                <a:latin typeface="Arial"/>
                <a:cs typeface="Arial"/>
              </a:rPr>
              <a:t>желчные </a:t>
            </a:r>
            <a:r>
              <a:rPr sz="1900" spc="90" dirty="0">
                <a:solidFill>
                  <a:srgbClr val="13110E"/>
                </a:solidFill>
                <a:latin typeface="Arial"/>
                <a:cs typeface="Arial"/>
              </a:rPr>
              <a:t>кислоты сыворотки  </a:t>
            </a:r>
            <a:r>
              <a:rPr sz="1900" spc="60" dirty="0">
                <a:solidFill>
                  <a:srgbClr val="13110E"/>
                </a:solidFill>
                <a:latin typeface="Arial"/>
                <a:cs typeface="Arial"/>
              </a:rPr>
              <a:t>крови), </a:t>
            </a:r>
            <a:r>
              <a:rPr sz="1900" spc="5" dirty="0">
                <a:solidFill>
                  <a:srgbClr val="13110E"/>
                </a:solidFill>
                <a:latin typeface="Arial"/>
                <a:cs typeface="Arial"/>
              </a:rPr>
              <a:t>УЗИ </a:t>
            </a:r>
            <a:r>
              <a:rPr sz="1900" spc="55" dirty="0">
                <a:solidFill>
                  <a:srgbClr val="13110E"/>
                </a:solidFill>
                <a:latin typeface="Arial"/>
                <a:cs typeface="Arial"/>
              </a:rPr>
              <a:t>абдоминальной  </a:t>
            </a:r>
            <a:r>
              <a:rPr sz="1900" spc="20" dirty="0">
                <a:solidFill>
                  <a:srgbClr val="13110E"/>
                </a:solidFill>
                <a:latin typeface="Arial"/>
                <a:cs typeface="Arial"/>
              </a:rPr>
              <a:t>области,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анализ </a:t>
            </a:r>
            <a:r>
              <a:rPr sz="1900" spc="70" dirty="0">
                <a:solidFill>
                  <a:srgbClr val="13110E"/>
                </a:solidFill>
                <a:latin typeface="Arial"/>
                <a:cs typeface="Arial"/>
              </a:rPr>
              <a:t>желчных </a:t>
            </a:r>
            <a:r>
              <a:rPr sz="1900" spc="80" dirty="0">
                <a:solidFill>
                  <a:srgbClr val="13110E"/>
                </a:solidFill>
                <a:latin typeface="Arial"/>
                <a:cs typeface="Arial"/>
              </a:rPr>
              <a:t>кислот </a:t>
            </a:r>
            <a:r>
              <a:rPr sz="1900" spc="75" dirty="0">
                <a:solidFill>
                  <a:srgbClr val="13110E"/>
                </a:solidFill>
                <a:latin typeface="Arial"/>
                <a:cs typeface="Arial"/>
              </a:rPr>
              <a:t>в  </a:t>
            </a:r>
            <a:r>
              <a:rPr sz="1900" spc="55" dirty="0">
                <a:solidFill>
                  <a:srgbClr val="13110E"/>
                </a:solidFill>
                <a:latin typeface="Arial"/>
                <a:cs typeface="Arial"/>
              </a:rPr>
              <a:t>моче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900" spc="80" dirty="0">
                <a:solidFill>
                  <a:srgbClr val="13110E"/>
                </a:solidFill>
                <a:latin typeface="Arial"/>
                <a:cs typeface="Arial"/>
              </a:rPr>
              <a:t>сыворотке </a:t>
            </a:r>
            <a:r>
              <a:rPr sz="1900" spc="95" dirty="0">
                <a:solidFill>
                  <a:srgbClr val="13110E"/>
                </a:solidFill>
                <a:latin typeface="Arial"/>
                <a:cs typeface="Arial"/>
              </a:rPr>
              <a:t>крови </a:t>
            </a:r>
            <a:r>
              <a:rPr sz="1900" spc="40" dirty="0">
                <a:solidFill>
                  <a:srgbClr val="13110E"/>
                </a:solidFill>
                <a:latin typeface="Arial"/>
                <a:cs typeface="Arial"/>
              </a:rPr>
              <a:t>с</a:t>
            </a:r>
            <a:r>
              <a:rPr sz="1900" spc="-21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900" spc="85" dirty="0">
                <a:solidFill>
                  <a:srgbClr val="13110E"/>
                </a:solidFill>
                <a:latin typeface="Arial"/>
                <a:cs typeface="Arial"/>
              </a:rPr>
              <a:t>помощью  </a:t>
            </a:r>
            <a:r>
              <a:rPr sz="1900" spc="-75" dirty="0">
                <a:solidFill>
                  <a:srgbClr val="13110E"/>
                </a:solidFill>
                <a:latin typeface="Arial"/>
                <a:cs typeface="Arial"/>
              </a:rPr>
              <a:t>GC-MS </a:t>
            </a:r>
            <a:r>
              <a:rPr sz="1900" spc="95" dirty="0">
                <a:solidFill>
                  <a:srgbClr val="13110E"/>
                </a:solidFill>
                <a:latin typeface="Arial"/>
                <a:cs typeface="Arial"/>
              </a:rPr>
              <a:t>и/или </a:t>
            </a:r>
            <a:r>
              <a:rPr sz="1900" spc="-50" dirty="0">
                <a:solidFill>
                  <a:srgbClr val="13110E"/>
                </a:solidFill>
                <a:latin typeface="Arial"/>
                <a:cs typeface="Arial"/>
              </a:rPr>
              <a:t>FAB-MS, </a:t>
            </a:r>
            <a:r>
              <a:rPr sz="1900" spc="70" dirty="0">
                <a:solidFill>
                  <a:srgbClr val="13110E"/>
                </a:solidFill>
                <a:latin typeface="Arial"/>
                <a:cs typeface="Arial"/>
              </a:rPr>
              <a:t>гистология  </a:t>
            </a:r>
            <a:r>
              <a:rPr sz="1900" spc="40" dirty="0">
                <a:solidFill>
                  <a:srgbClr val="13110E"/>
                </a:solidFill>
                <a:latin typeface="Arial"/>
                <a:cs typeface="Arial"/>
              </a:rPr>
              <a:t>печени </a:t>
            </a:r>
            <a:r>
              <a:rPr sz="1900" spc="55" dirty="0">
                <a:solidFill>
                  <a:srgbClr val="13110E"/>
                </a:solidFill>
                <a:latin typeface="Arial"/>
                <a:cs typeface="Arial"/>
              </a:rPr>
              <a:t>(биопсия </a:t>
            </a:r>
            <a:r>
              <a:rPr sz="1900" spc="40" dirty="0">
                <a:solidFill>
                  <a:srgbClr val="13110E"/>
                </a:solidFill>
                <a:latin typeface="Arial"/>
                <a:cs typeface="Arial"/>
              </a:rPr>
              <a:t>печени </a:t>
            </a:r>
            <a:r>
              <a:rPr sz="1900" spc="95" dirty="0">
                <a:solidFill>
                  <a:srgbClr val="13110E"/>
                </a:solidFill>
                <a:latin typeface="Arial"/>
                <a:cs typeface="Arial"/>
              </a:rPr>
              <a:t>и/или 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печеночная</a:t>
            </a:r>
            <a:r>
              <a:rPr sz="1900" spc="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900" spc="40" dirty="0">
                <a:solidFill>
                  <a:srgbClr val="13110E"/>
                </a:solidFill>
                <a:latin typeface="Arial"/>
                <a:cs typeface="Arial"/>
              </a:rPr>
              <a:t>эластографии).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63522" y="3532439"/>
            <a:ext cx="5624830" cy="513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85775" algn="ctr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rgbClr val="FF2F42"/>
                </a:solidFill>
                <a:latin typeface="Arial"/>
                <a:cs typeface="Arial"/>
              </a:rPr>
              <a:t>РЕЗУЛЬТАТЫ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114599"/>
              </a:lnSpc>
              <a:spcBef>
                <a:spcPts val="975"/>
              </a:spcBef>
            </a:pPr>
            <a:r>
              <a:rPr sz="1800" spc="20" dirty="0">
                <a:solidFill>
                  <a:srgbClr val="13110E"/>
                </a:solidFill>
                <a:latin typeface="Arial"/>
                <a:cs typeface="Arial"/>
              </a:rPr>
              <a:t>Средняя </a:t>
            </a:r>
            <a:r>
              <a:rPr sz="1800" spc="65" dirty="0">
                <a:solidFill>
                  <a:srgbClr val="13110E"/>
                </a:solidFill>
                <a:latin typeface="Arial"/>
                <a:cs typeface="Arial"/>
              </a:rPr>
              <a:t>продолжительность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исследования  составила </a:t>
            </a:r>
            <a:r>
              <a:rPr sz="1800" spc="-5" dirty="0">
                <a:solidFill>
                  <a:srgbClr val="13110E"/>
                </a:solidFill>
                <a:latin typeface="Arial"/>
                <a:cs typeface="Arial"/>
              </a:rPr>
              <a:t>12,4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года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(диапазон, </a:t>
            </a:r>
            <a:r>
              <a:rPr sz="1800" spc="-10" dirty="0">
                <a:solidFill>
                  <a:srgbClr val="13110E"/>
                </a:solidFill>
                <a:latin typeface="Arial"/>
                <a:cs typeface="Arial"/>
              </a:rPr>
              <a:t>5,6-15 </a:t>
            </a:r>
            <a:r>
              <a:rPr sz="1800" spc="20" dirty="0">
                <a:solidFill>
                  <a:srgbClr val="13110E"/>
                </a:solidFill>
                <a:latin typeface="Arial"/>
                <a:cs typeface="Arial"/>
              </a:rPr>
              <a:t>лет). 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Нормализация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физического состояния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и 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лабораторных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анализов </a:t>
            </a:r>
            <a:r>
              <a:rPr sz="1800" spc="90" dirty="0">
                <a:solidFill>
                  <a:srgbClr val="13110E"/>
                </a:solidFill>
                <a:latin typeface="Arial"/>
                <a:cs typeface="Arial"/>
              </a:rPr>
              <a:t>крови </a:t>
            </a:r>
            <a:r>
              <a:rPr sz="1800" spc="35" dirty="0">
                <a:solidFill>
                  <a:srgbClr val="13110E"/>
                </a:solidFill>
                <a:latin typeface="Arial"/>
                <a:cs typeface="Arial"/>
              </a:rPr>
              <a:t>была 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зафиксирована </a:t>
            </a:r>
            <a:r>
              <a:rPr sz="1800" spc="-50" dirty="0">
                <a:solidFill>
                  <a:srgbClr val="13110E"/>
                </a:solidFill>
                <a:latin typeface="Arial"/>
                <a:cs typeface="Arial"/>
              </a:rPr>
              <a:t>у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всех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пациентов.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Отсутствовали 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УЗ-признаки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изменений </a:t>
            </a:r>
            <a:r>
              <a:rPr sz="1800" spc="35" dirty="0">
                <a:solidFill>
                  <a:srgbClr val="13110E"/>
                </a:solidFill>
                <a:latin typeface="Arial"/>
                <a:cs typeface="Arial"/>
              </a:rPr>
              <a:t>печени.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Масс-  </a:t>
            </a:r>
            <a:r>
              <a:rPr sz="1800" spc="70" dirty="0">
                <a:solidFill>
                  <a:srgbClr val="13110E"/>
                </a:solidFill>
                <a:latin typeface="Arial"/>
                <a:cs typeface="Arial"/>
              </a:rPr>
              <a:t>спектрометрический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анализ </a:t>
            </a:r>
            <a:r>
              <a:rPr sz="1800" spc="75" dirty="0">
                <a:solidFill>
                  <a:srgbClr val="13110E"/>
                </a:solidFill>
                <a:latin typeface="Arial"/>
                <a:cs typeface="Arial"/>
              </a:rPr>
              <a:t>мочи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показал,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что 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выделение </a:t>
            </a:r>
            <a:r>
              <a:rPr sz="1800" spc="65" dirty="0">
                <a:solidFill>
                  <a:srgbClr val="13110E"/>
                </a:solidFill>
                <a:latin typeface="Arial"/>
                <a:cs typeface="Arial"/>
              </a:rPr>
              <a:t>атипичных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метаболитов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было 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сокращено </a:t>
            </a:r>
            <a:r>
              <a:rPr sz="1800" spc="7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500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раз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800" spc="7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1800" spc="25" dirty="0">
                <a:solidFill>
                  <a:srgbClr val="13110E"/>
                </a:solidFill>
                <a:latin typeface="Arial"/>
                <a:cs typeface="Arial"/>
              </a:rPr>
              <a:t>30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раз </a:t>
            </a:r>
            <a:r>
              <a:rPr sz="1800" spc="35" dirty="0">
                <a:solidFill>
                  <a:srgbClr val="13110E"/>
                </a:solidFill>
                <a:latin typeface="Arial"/>
                <a:cs typeface="Arial"/>
              </a:rPr>
              <a:t>для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пациентов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с</a:t>
            </a:r>
            <a:r>
              <a:rPr sz="1800" spc="-31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13110E"/>
                </a:solidFill>
                <a:latin typeface="Arial"/>
                <a:cs typeface="Arial"/>
              </a:rPr>
              <a:t>3  </a:t>
            </a:r>
            <a:r>
              <a:rPr sz="1800" spc="-60" dirty="0">
                <a:solidFill>
                  <a:srgbClr val="13110E"/>
                </a:solidFill>
                <a:latin typeface="Arial"/>
                <a:cs typeface="Arial"/>
              </a:rPr>
              <a:t>"-HSD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800" spc="65" dirty="0">
                <a:solidFill>
                  <a:srgbClr val="13110E"/>
                </a:solidFill>
                <a:latin typeface="Arial"/>
                <a:cs typeface="Arial"/>
              </a:rPr>
              <a:t>Δ </a:t>
            </a:r>
            <a:r>
              <a:rPr sz="1800" spc="-25" dirty="0">
                <a:solidFill>
                  <a:srgbClr val="13110E"/>
                </a:solidFill>
                <a:latin typeface="Arial"/>
                <a:cs typeface="Arial"/>
              </a:rPr>
              <a:t>4-3- </a:t>
            </a:r>
            <a:r>
              <a:rPr sz="1800" spc="-40" dirty="0">
                <a:solidFill>
                  <a:srgbClr val="13110E"/>
                </a:solidFill>
                <a:latin typeface="Arial"/>
                <a:cs typeface="Arial"/>
              </a:rPr>
              <a:t>oxo-R,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соответственно,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800" spc="5" dirty="0">
                <a:solidFill>
                  <a:srgbClr val="13110E"/>
                </a:solidFill>
                <a:latin typeface="Arial"/>
                <a:cs typeface="Arial"/>
              </a:rPr>
              <a:t>общее 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выделение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ЖК </a:t>
            </a:r>
            <a:r>
              <a:rPr sz="1800" spc="7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моче </a:t>
            </a:r>
            <a:r>
              <a:rPr sz="1800" spc="80" dirty="0">
                <a:solidFill>
                  <a:srgbClr val="13110E"/>
                </a:solidFill>
                <a:latin typeface="Arial"/>
                <a:cs typeface="Arial"/>
              </a:rPr>
              <a:t>резко</a:t>
            </a:r>
            <a:r>
              <a:rPr sz="1800" spc="-24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сократилось.</a:t>
            </a:r>
            <a:endParaRPr sz="1800">
              <a:latin typeface="Arial"/>
              <a:cs typeface="Arial"/>
            </a:endParaRPr>
          </a:p>
          <a:p>
            <a:pPr marL="86360" marR="78740" algn="ctr">
              <a:lnSpc>
                <a:spcPct val="114599"/>
              </a:lnSpc>
            </a:pP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Биопсия </a:t>
            </a:r>
            <a:r>
              <a:rPr sz="1800" spc="20" dirty="0">
                <a:solidFill>
                  <a:srgbClr val="13110E"/>
                </a:solidFill>
                <a:latin typeface="Arial"/>
                <a:cs typeface="Arial"/>
              </a:rPr>
              <a:t>печени,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проведенная </a:t>
            </a:r>
            <a:r>
              <a:rPr sz="1800" spc="-50" dirty="0">
                <a:solidFill>
                  <a:srgbClr val="13110E"/>
                </a:solidFill>
                <a:latin typeface="Arial"/>
                <a:cs typeface="Arial"/>
              </a:rPr>
              <a:t>у </a:t>
            </a:r>
            <a:r>
              <a:rPr sz="1800" spc="25" dirty="0">
                <a:solidFill>
                  <a:srgbClr val="13110E"/>
                </a:solidFill>
                <a:latin typeface="Arial"/>
                <a:cs typeface="Arial"/>
              </a:rPr>
              <a:t>14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пациентов 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после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по крайней </a:t>
            </a:r>
            <a:r>
              <a:rPr sz="1800" spc="25" dirty="0">
                <a:solidFill>
                  <a:srgbClr val="13110E"/>
                </a:solidFill>
                <a:latin typeface="Arial"/>
                <a:cs typeface="Arial"/>
              </a:rPr>
              <a:t>мере </a:t>
            </a:r>
            <a:r>
              <a:rPr sz="1800" spc="5" dirty="0">
                <a:solidFill>
                  <a:srgbClr val="13110E"/>
                </a:solidFill>
                <a:latin typeface="Arial"/>
                <a:cs typeface="Arial"/>
              </a:rPr>
              <a:t>5 </a:t>
            </a:r>
            <a:r>
              <a:rPr sz="1800" spc="15" dirty="0">
                <a:solidFill>
                  <a:srgbClr val="13110E"/>
                </a:solidFill>
                <a:latin typeface="Arial"/>
                <a:cs typeface="Arial"/>
              </a:rPr>
              <a:t>лет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терапии регрессия 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цирроза </a:t>
            </a:r>
            <a:r>
              <a:rPr sz="1800" spc="20" dirty="0">
                <a:solidFill>
                  <a:srgbClr val="13110E"/>
                </a:solidFill>
                <a:latin typeface="Arial"/>
                <a:cs typeface="Arial"/>
              </a:rPr>
              <a:t>печени,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особенно </a:t>
            </a:r>
            <a:r>
              <a:rPr sz="1800" spc="-50" dirty="0">
                <a:solidFill>
                  <a:srgbClr val="13110E"/>
                </a:solidFill>
                <a:latin typeface="Arial"/>
                <a:cs typeface="Arial"/>
              </a:rPr>
              <a:t>у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пациентов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с  </a:t>
            </a:r>
            <a:r>
              <a:rPr sz="1800" spc="35" dirty="0">
                <a:solidFill>
                  <a:srgbClr val="13110E"/>
                </a:solidFill>
                <a:latin typeface="Arial"/>
                <a:cs typeface="Arial"/>
              </a:rPr>
              <a:t>дефицитом </a:t>
            </a:r>
            <a:r>
              <a:rPr sz="1800" spc="5" dirty="0">
                <a:solidFill>
                  <a:srgbClr val="13110E"/>
                </a:solidFill>
                <a:latin typeface="Arial"/>
                <a:cs typeface="Arial"/>
              </a:rPr>
              <a:t>3</a:t>
            </a:r>
            <a:r>
              <a:rPr sz="1800" spc="-1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13110E"/>
                </a:solidFill>
                <a:latin typeface="Arial"/>
                <a:cs typeface="Arial"/>
              </a:rPr>
              <a:t>'-HSD.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19039" y="603281"/>
            <a:ext cx="10100310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КЛИНИЧЕСКИЕ </a:t>
            </a:r>
            <a:r>
              <a:rPr spc="-200" dirty="0"/>
              <a:t>ИССЛЕДОВАНИЯ</a:t>
            </a:r>
            <a:r>
              <a:rPr spc="-445" dirty="0"/>
              <a:t> </a:t>
            </a:r>
            <a:r>
              <a:rPr spc="25" dirty="0"/>
              <a:t>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9036" y="3431458"/>
            <a:ext cx="16026130" cy="6630670"/>
            <a:chOff x="1029036" y="3431458"/>
            <a:chExt cx="16026130" cy="6630670"/>
          </a:xfrm>
        </p:grpSpPr>
        <p:sp>
          <p:nvSpPr>
            <p:cNvPr id="3" name="object 3"/>
            <p:cNvSpPr/>
            <p:nvPr/>
          </p:nvSpPr>
          <p:spPr>
            <a:xfrm>
              <a:off x="1029036" y="3431458"/>
              <a:ext cx="16026130" cy="6630670"/>
            </a:xfrm>
            <a:custGeom>
              <a:avLst/>
              <a:gdLst/>
              <a:ahLst/>
              <a:cxnLst/>
              <a:rect l="l" t="t" r="r" b="b"/>
              <a:pathLst>
                <a:path w="16026130" h="6630670">
                  <a:moveTo>
                    <a:pt x="15692991" y="6630186"/>
                  </a:moveTo>
                  <a:lnTo>
                    <a:pt x="332943" y="6630186"/>
                  </a:lnTo>
                  <a:lnTo>
                    <a:pt x="283838" y="6626559"/>
                  </a:lnTo>
                  <a:lnTo>
                    <a:pt x="236938" y="6616028"/>
                  </a:lnTo>
                  <a:lnTo>
                    <a:pt x="192765" y="6599114"/>
                  </a:lnTo>
                  <a:lnTo>
                    <a:pt x="151838" y="6576338"/>
                  </a:lnTo>
                  <a:lnTo>
                    <a:pt x="114678" y="6548223"/>
                  </a:lnTo>
                  <a:lnTo>
                    <a:pt x="81807" y="6515289"/>
                  </a:lnTo>
                  <a:lnTo>
                    <a:pt x="53745" y="6478059"/>
                  </a:lnTo>
                  <a:lnTo>
                    <a:pt x="31012" y="6437054"/>
                  </a:lnTo>
                  <a:lnTo>
                    <a:pt x="14130" y="6392797"/>
                  </a:lnTo>
                  <a:lnTo>
                    <a:pt x="3619" y="6345808"/>
                  </a:lnTo>
                  <a:lnTo>
                    <a:pt x="0" y="6296609"/>
                  </a:lnTo>
                  <a:lnTo>
                    <a:pt x="0" y="333576"/>
                  </a:lnTo>
                  <a:lnTo>
                    <a:pt x="3619" y="284378"/>
                  </a:lnTo>
                  <a:lnTo>
                    <a:pt x="14130" y="237389"/>
                  </a:lnTo>
                  <a:lnTo>
                    <a:pt x="31012" y="193131"/>
                  </a:lnTo>
                  <a:lnTo>
                    <a:pt x="53745" y="152127"/>
                  </a:lnTo>
                  <a:lnTo>
                    <a:pt x="81807" y="114897"/>
                  </a:lnTo>
                  <a:lnTo>
                    <a:pt x="114678" y="81963"/>
                  </a:lnTo>
                  <a:lnTo>
                    <a:pt x="151838" y="53847"/>
                  </a:lnTo>
                  <a:lnTo>
                    <a:pt x="192765" y="31071"/>
                  </a:lnTo>
                  <a:lnTo>
                    <a:pt x="236938" y="14157"/>
                  </a:lnTo>
                  <a:lnTo>
                    <a:pt x="283838" y="3626"/>
                  </a:lnTo>
                  <a:lnTo>
                    <a:pt x="332943" y="0"/>
                  </a:lnTo>
                  <a:lnTo>
                    <a:pt x="15692991" y="0"/>
                  </a:lnTo>
                  <a:lnTo>
                    <a:pt x="15742096" y="3626"/>
                  </a:lnTo>
                  <a:lnTo>
                    <a:pt x="15788996" y="14157"/>
                  </a:lnTo>
                  <a:lnTo>
                    <a:pt x="15833169" y="31071"/>
                  </a:lnTo>
                  <a:lnTo>
                    <a:pt x="15874096" y="53847"/>
                  </a:lnTo>
                  <a:lnTo>
                    <a:pt x="15911255" y="81963"/>
                  </a:lnTo>
                  <a:lnTo>
                    <a:pt x="15944126" y="114897"/>
                  </a:lnTo>
                  <a:lnTo>
                    <a:pt x="15972188" y="152127"/>
                  </a:lnTo>
                  <a:lnTo>
                    <a:pt x="15994921" y="193131"/>
                  </a:lnTo>
                  <a:lnTo>
                    <a:pt x="16011803" y="237389"/>
                  </a:lnTo>
                  <a:lnTo>
                    <a:pt x="16022314" y="284378"/>
                  </a:lnTo>
                  <a:lnTo>
                    <a:pt x="16025934" y="333576"/>
                  </a:lnTo>
                  <a:lnTo>
                    <a:pt x="16025934" y="6296609"/>
                  </a:lnTo>
                  <a:lnTo>
                    <a:pt x="16022314" y="6345808"/>
                  </a:lnTo>
                  <a:lnTo>
                    <a:pt x="16011803" y="6392797"/>
                  </a:lnTo>
                  <a:lnTo>
                    <a:pt x="15994921" y="6437054"/>
                  </a:lnTo>
                  <a:lnTo>
                    <a:pt x="15972188" y="6478059"/>
                  </a:lnTo>
                  <a:lnTo>
                    <a:pt x="15944126" y="6515289"/>
                  </a:lnTo>
                  <a:lnTo>
                    <a:pt x="15911255" y="6548223"/>
                  </a:lnTo>
                  <a:lnTo>
                    <a:pt x="15874096" y="6576338"/>
                  </a:lnTo>
                  <a:lnTo>
                    <a:pt x="15833169" y="6599114"/>
                  </a:lnTo>
                  <a:lnTo>
                    <a:pt x="15788996" y="6616028"/>
                  </a:lnTo>
                  <a:lnTo>
                    <a:pt x="15742096" y="6626559"/>
                  </a:lnTo>
                  <a:lnTo>
                    <a:pt x="15692991" y="66301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64337" y="3864968"/>
              <a:ext cx="0" cy="4667885"/>
            </a:xfrm>
            <a:custGeom>
              <a:avLst/>
              <a:gdLst/>
              <a:ahLst/>
              <a:cxnLst/>
              <a:rect l="l" t="t" r="r" b="b"/>
              <a:pathLst>
                <a:path h="4667884">
                  <a:moveTo>
                    <a:pt x="0" y="0"/>
                  </a:moveTo>
                  <a:lnTo>
                    <a:pt x="0" y="4667260"/>
                  </a:lnTo>
                </a:path>
              </a:pathLst>
            </a:custGeom>
            <a:ln w="9521">
              <a:solidFill>
                <a:srgbClr val="FF2F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410836" y="4010942"/>
              <a:ext cx="0" cy="4525010"/>
            </a:xfrm>
            <a:custGeom>
              <a:avLst/>
              <a:gdLst/>
              <a:ahLst/>
              <a:cxnLst/>
              <a:rect l="l" t="t" r="r" b="b"/>
              <a:pathLst>
                <a:path h="4525009">
                  <a:moveTo>
                    <a:pt x="0" y="0"/>
                  </a:moveTo>
                  <a:lnTo>
                    <a:pt x="0" y="4524425"/>
                  </a:lnTo>
                </a:path>
              </a:pathLst>
            </a:custGeom>
            <a:ln w="9527">
              <a:solidFill>
                <a:srgbClr val="FF2F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19039" y="1871872"/>
            <a:ext cx="16708755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2500" b="1" spc="-10" dirty="0">
                <a:solidFill>
                  <a:srgbClr val="13110E"/>
                </a:solidFill>
                <a:latin typeface="Arial"/>
                <a:cs typeface="Arial"/>
              </a:rPr>
              <a:t>Перспективная </a:t>
            </a:r>
            <a:r>
              <a:rPr sz="2500" b="1" spc="10" dirty="0">
                <a:solidFill>
                  <a:srgbClr val="13110E"/>
                </a:solidFill>
                <a:latin typeface="Arial"/>
                <a:cs typeface="Arial"/>
              </a:rPr>
              <a:t>оценка </a:t>
            </a:r>
            <a:r>
              <a:rPr sz="2500" b="1" spc="-45" dirty="0">
                <a:solidFill>
                  <a:srgbClr val="13110E"/>
                </a:solidFill>
                <a:latin typeface="Arial"/>
                <a:cs typeface="Arial"/>
              </a:rPr>
              <a:t>лечения </a:t>
            </a:r>
            <a:r>
              <a:rPr sz="2500" b="1" spc="-30" dirty="0">
                <a:solidFill>
                  <a:srgbClr val="13110E"/>
                </a:solidFill>
                <a:latin typeface="Arial"/>
                <a:cs typeface="Arial"/>
              </a:rPr>
              <a:t>пациентов </a:t>
            </a:r>
            <a:r>
              <a:rPr sz="2500" b="1" spc="-75" dirty="0">
                <a:solidFill>
                  <a:srgbClr val="13110E"/>
                </a:solidFill>
                <a:latin typeface="Arial"/>
                <a:cs typeface="Arial"/>
              </a:rPr>
              <a:t>холиевой </a:t>
            </a:r>
            <a:r>
              <a:rPr sz="2500" b="1" spc="-25" dirty="0">
                <a:solidFill>
                  <a:srgbClr val="13110E"/>
                </a:solidFill>
                <a:latin typeface="Arial"/>
                <a:cs typeface="Arial"/>
              </a:rPr>
              <a:t>кислотой </a:t>
            </a:r>
            <a:r>
              <a:rPr sz="2500" b="1" spc="-125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2500" b="1" spc="-65" dirty="0">
                <a:solidFill>
                  <a:srgbClr val="13110E"/>
                </a:solidFill>
                <a:latin typeface="Arial"/>
                <a:cs typeface="Arial"/>
              </a:rPr>
              <a:t>больнице </a:t>
            </a:r>
            <a:r>
              <a:rPr sz="2500" b="1" spc="-45" dirty="0">
                <a:solidFill>
                  <a:srgbClr val="13110E"/>
                </a:solidFill>
                <a:latin typeface="Arial"/>
                <a:cs typeface="Arial"/>
              </a:rPr>
              <a:t>Бицэтре </a:t>
            </a:r>
            <a:r>
              <a:rPr sz="2500" b="1" spc="-90" dirty="0">
                <a:solidFill>
                  <a:srgbClr val="13110E"/>
                </a:solidFill>
                <a:latin typeface="Arial"/>
                <a:cs typeface="Arial"/>
              </a:rPr>
              <a:t>с </a:t>
            </a:r>
            <a:r>
              <a:rPr sz="2500" b="1" spc="-20" dirty="0">
                <a:solidFill>
                  <a:srgbClr val="13110E"/>
                </a:solidFill>
                <a:latin typeface="Arial"/>
                <a:cs typeface="Arial"/>
              </a:rPr>
              <a:t>августа </a:t>
            </a:r>
            <a:r>
              <a:rPr sz="2500" b="1" spc="75" dirty="0">
                <a:solidFill>
                  <a:srgbClr val="13110E"/>
                </a:solidFill>
                <a:latin typeface="Arial"/>
                <a:cs typeface="Arial"/>
              </a:rPr>
              <a:t>2007 </a:t>
            </a:r>
            <a:r>
              <a:rPr sz="2500" b="1" spc="-80" dirty="0">
                <a:solidFill>
                  <a:srgbClr val="13110E"/>
                </a:solidFill>
                <a:latin typeface="Arial"/>
                <a:cs typeface="Arial"/>
              </a:rPr>
              <a:t>по </a:t>
            </a:r>
            <a:r>
              <a:rPr sz="2500" b="1" spc="75" dirty="0">
                <a:solidFill>
                  <a:srgbClr val="13110E"/>
                </a:solidFill>
                <a:latin typeface="Arial"/>
                <a:cs typeface="Arial"/>
              </a:rPr>
              <a:t>2017  </a:t>
            </a:r>
            <a:r>
              <a:rPr sz="2500" b="1" spc="-10" dirty="0">
                <a:solidFill>
                  <a:srgbClr val="13110E"/>
                </a:solidFill>
                <a:latin typeface="Arial"/>
                <a:cs typeface="Arial"/>
              </a:rPr>
              <a:t>год </a:t>
            </a:r>
            <a:r>
              <a:rPr sz="2500" b="1" spc="-35" dirty="0">
                <a:solidFill>
                  <a:srgbClr val="13110E"/>
                </a:solidFill>
                <a:latin typeface="Arial"/>
                <a:cs typeface="Arial"/>
              </a:rPr>
              <a:t>(Gonzales </a:t>
            </a:r>
            <a:r>
              <a:rPr sz="2500" b="1" spc="5" dirty="0">
                <a:solidFill>
                  <a:srgbClr val="13110E"/>
                </a:solidFill>
                <a:latin typeface="Arial"/>
                <a:cs typeface="Arial"/>
              </a:rPr>
              <a:t>et </a:t>
            </a:r>
            <a:r>
              <a:rPr sz="2500" b="1" spc="15" dirty="0">
                <a:solidFill>
                  <a:srgbClr val="13110E"/>
                </a:solidFill>
                <a:latin typeface="Arial"/>
                <a:cs typeface="Arial"/>
              </a:rPr>
              <a:t>al. </a:t>
            </a:r>
            <a:r>
              <a:rPr sz="2500" b="1" spc="50" dirty="0">
                <a:solidFill>
                  <a:srgbClr val="13110E"/>
                </a:solidFill>
                <a:latin typeface="Arial"/>
                <a:cs typeface="Arial"/>
              </a:rPr>
              <a:t>2018, </a:t>
            </a:r>
            <a:r>
              <a:rPr sz="2500" b="1" spc="-35" dirty="0">
                <a:solidFill>
                  <a:srgbClr val="13110E"/>
                </a:solidFill>
                <a:latin typeface="Arial"/>
                <a:cs typeface="Arial"/>
              </a:rPr>
              <a:t>Assistance </a:t>
            </a:r>
            <a:r>
              <a:rPr sz="2500" b="1" spc="-45" dirty="0">
                <a:solidFill>
                  <a:srgbClr val="13110E"/>
                </a:solidFill>
                <a:latin typeface="Arial"/>
                <a:cs typeface="Arial"/>
              </a:rPr>
              <a:t>Publique </a:t>
            </a:r>
            <a:r>
              <a:rPr sz="2500" b="1" spc="135" dirty="0">
                <a:solidFill>
                  <a:srgbClr val="13110E"/>
                </a:solidFill>
                <a:latin typeface="Arial"/>
                <a:cs typeface="Arial"/>
              </a:rPr>
              <a:t>- </a:t>
            </a:r>
            <a:r>
              <a:rPr sz="2500" b="1" spc="-35" dirty="0">
                <a:solidFill>
                  <a:srgbClr val="13110E"/>
                </a:solidFill>
                <a:latin typeface="Arial"/>
                <a:cs typeface="Arial"/>
              </a:rPr>
              <a:t>Hôpitaux </a:t>
            </a:r>
            <a:r>
              <a:rPr sz="2500" b="1" spc="-60" dirty="0">
                <a:solidFill>
                  <a:srgbClr val="13110E"/>
                </a:solidFill>
                <a:latin typeface="Arial"/>
                <a:cs typeface="Arial"/>
              </a:rPr>
              <a:t>de </a:t>
            </a:r>
            <a:r>
              <a:rPr sz="2500" b="1" spc="-30" dirty="0">
                <a:solidFill>
                  <a:srgbClr val="13110E"/>
                </a:solidFill>
                <a:latin typeface="Arial"/>
                <a:cs typeface="Arial"/>
              </a:rPr>
              <a:t>Paris, Paris,</a:t>
            </a:r>
            <a:r>
              <a:rPr sz="2500" b="1" spc="36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500" b="1" spc="-30" dirty="0">
                <a:solidFill>
                  <a:srgbClr val="13110E"/>
                </a:solidFill>
                <a:latin typeface="Arial"/>
                <a:cs typeface="Arial"/>
              </a:rPr>
              <a:t>France)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8140" y="5073624"/>
            <a:ext cx="3429000" cy="1880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95"/>
              </a:spcBef>
              <a:tabLst>
                <a:tab pos="2389505" algn="l"/>
                <a:tab pos="2897505" algn="l"/>
              </a:tabLst>
            </a:pPr>
            <a:r>
              <a:rPr sz="1750" spc="40" dirty="0">
                <a:solidFill>
                  <a:srgbClr val="13110E"/>
                </a:solidFill>
                <a:latin typeface="Arial"/>
                <a:cs typeface="Arial"/>
              </a:rPr>
              <a:t>15 </a:t>
            </a:r>
            <a:r>
              <a:rPr sz="1750" spc="45" dirty="0">
                <a:solidFill>
                  <a:srgbClr val="13110E"/>
                </a:solidFill>
                <a:latin typeface="Arial"/>
                <a:cs typeface="Arial"/>
              </a:rPr>
              <a:t>детей</a:t>
            </a:r>
            <a:r>
              <a:rPr sz="1750" spc="20" dirty="0">
                <a:solidFill>
                  <a:srgbClr val="13110E"/>
                </a:solidFill>
                <a:latin typeface="Arial"/>
                <a:cs typeface="Arial"/>
              </a:rPr>
              <a:t> :13</a:t>
            </a:r>
            <a:r>
              <a:rPr sz="1750" spc="3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50" spc="-10" dirty="0">
                <a:solidFill>
                  <a:srgbClr val="13110E"/>
                </a:solidFill>
                <a:latin typeface="Arial"/>
                <a:cs typeface="Arial"/>
              </a:rPr>
              <a:t>3β-HSD	</a:t>
            </a:r>
            <a:r>
              <a:rPr sz="1750" spc="45" dirty="0">
                <a:solidFill>
                  <a:srgbClr val="13110E"/>
                </a:solidFill>
                <a:latin typeface="Arial"/>
                <a:cs typeface="Arial"/>
              </a:rPr>
              <a:t>и</a:t>
            </a:r>
            <a:r>
              <a:rPr sz="1750" spc="3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50" spc="25" dirty="0">
                <a:solidFill>
                  <a:srgbClr val="13110E"/>
                </a:solidFill>
                <a:latin typeface="Arial"/>
                <a:cs typeface="Arial"/>
              </a:rPr>
              <a:t>2	</a:t>
            </a:r>
            <a:r>
              <a:rPr sz="1750" spc="85" dirty="0">
                <a:solidFill>
                  <a:srgbClr val="13110E"/>
                </a:solidFill>
                <a:latin typeface="Arial"/>
                <a:cs typeface="Arial"/>
              </a:rPr>
              <a:t>Δ </a:t>
            </a:r>
            <a:r>
              <a:rPr sz="1750" spc="-20" dirty="0">
                <a:solidFill>
                  <a:srgbClr val="13110E"/>
                </a:solidFill>
                <a:latin typeface="Arial"/>
                <a:cs typeface="Arial"/>
              </a:rPr>
              <a:t>4-  </a:t>
            </a:r>
            <a:r>
              <a:rPr sz="1750" dirty="0">
                <a:solidFill>
                  <a:srgbClr val="13110E"/>
                </a:solidFill>
                <a:latin typeface="Arial"/>
                <a:cs typeface="Arial"/>
              </a:rPr>
              <a:t>3-oxoR </a:t>
            </a:r>
            <a:r>
              <a:rPr sz="1750" spc="35" dirty="0">
                <a:solidFill>
                  <a:srgbClr val="13110E"/>
                </a:solidFill>
                <a:latin typeface="Arial"/>
                <a:cs typeface="Arial"/>
              </a:rPr>
              <a:t>дефицита </a:t>
            </a:r>
            <a:r>
              <a:rPr sz="1750" spc="65" dirty="0">
                <a:solidFill>
                  <a:srgbClr val="13110E"/>
                </a:solidFill>
                <a:latin typeface="Arial"/>
                <a:cs typeface="Arial"/>
              </a:rPr>
              <a:t>пациентов.  </a:t>
            </a:r>
            <a:r>
              <a:rPr sz="1750" spc="75" dirty="0">
                <a:solidFill>
                  <a:srgbClr val="13110E"/>
                </a:solidFill>
                <a:latin typeface="Arial"/>
                <a:cs typeface="Arial"/>
              </a:rPr>
              <a:t>Диагноз, </a:t>
            </a:r>
            <a:r>
              <a:rPr sz="1750" spc="90" dirty="0">
                <a:solidFill>
                  <a:srgbClr val="13110E"/>
                </a:solidFill>
                <a:latin typeface="Arial"/>
                <a:cs typeface="Arial"/>
              </a:rPr>
              <a:t>подтвержденный</a:t>
            </a:r>
            <a:r>
              <a:rPr sz="1750" spc="-1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750" spc="-95" dirty="0">
                <a:solidFill>
                  <a:srgbClr val="13110E"/>
                </a:solidFill>
                <a:latin typeface="Arial"/>
                <a:cs typeface="Arial"/>
              </a:rPr>
              <a:t>GC-  </a:t>
            </a:r>
            <a:r>
              <a:rPr sz="1750" spc="5" dirty="0">
                <a:solidFill>
                  <a:srgbClr val="13110E"/>
                </a:solidFill>
                <a:latin typeface="Arial"/>
                <a:cs typeface="Arial"/>
              </a:rPr>
              <a:t>MS </a:t>
            </a:r>
            <a:r>
              <a:rPr sz="1750" spc="55" dirty="0">
                <a:solidFill>
                  <a:srgbClr val="13110E"/>
                </a:solidFill>
                <a:latin typeface="Arial"/>
                <a:cs typeface="Arial"/>
              </a:rPr>
              <a:t>или </a:t>
            </a:r>
            <a:r>
              <a:rPr sz="1750" spc="-15" dirty="0">
                <a:solidFill>
                  <a:srgbClr val="13110E"/>
                </a:solidFill>
                <a:latin typeface="Arial"/>
                <a:cs typeface="Arial"/>
              </a:rPr>
              <a:t>FAB-MS </a:t>
            </a:r>
            <a:r>
              <a:rPr sz="1750" spc="45" dirty="0">
                <a:solidFill>
                  <a:srgbClr val="13110E"/>
                </a:solidFill>
                <a:latin typeface="Arial"/>
                <a:cs typeface="Arial"/>
              </a:rPr>
              <a:t>и  </a:t>
            </a:r>
            <a:r>
              <a:rPr sz="1750" spc="85" dirty="0">
                <a:solidFill>
                  <a:srgbClr val="13110E"/>
                </a:solidFill>
                <a:latin typeface="Arial"/>
                <a:cs typeface="Arial"/>
              </a:rPr>
              <a:t>генетическим  </a:t>
            </a:r>
            <a:r>
              <a:rPr sz="1750" spc="80" dirty="0">
                <a:solidFill>
                  <a:srgbClr val="13110E"/>
                </a:solidFill>
                <a:latin typeface="Arial"/>
                <a:cs typeface="Arial"/>
              </a:rPr>
              <a:t>секвенированием</a:t>
            </a:r>
            <a:endParaRPr sz="17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4146" y="4356170"/>
            <a:ext cx="4533265" cy="435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00"/>
              </a:lnSpc>
              <a:spcBef>
                <a:spcPts val="100"/>
              </a:spcBef>
            </a:pPr>
            <a:r>
              <a:rPr sz="1900" spc="30" dirty="0">
                <a:solidFill>
                  <a:srgbClr val="13110E"/>
                </a:solidFill>
                <a:latin typeface="Arial"/>
                <a:cs typeface="Arial"/>
              </a:rPr>
              <a:t>Оценка </a:t>
            </a:r>
            <a:r>
              <a:rPr sz="1900" spc="65" dirty="0">
                <a:solidFill>
                  <a:srgbClr val="13110E"/>
                </a:solidFill>
                <a:latin typeface="Arial"/>
                <a:cs typeface="Arial"/>
              </a:rPr>
              <a:t>долгосрочной</a:t>
            </a:r>
            <a:r>
              <a:rPr sz="1900" spc="-4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эффективности 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900" spc="55" dirty="0">
                <a:solidFill>
                  <a:srgbClr val="13110E"/>
                </a:solidFill>
                <a:latin typeface="Arial"/>
                <a:cs typeface="Arial"/>
              </a:rPr>
              <a:t>безопасности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терапии холиевой  </a:t>
            </a:r>
            <a:r>
              <a:rPr sz="1900" spc="80" dirty="0">
                <a:solidFill>
                  <a:srgbClr val="13110E"/>
                </a:solidFill>
                <a:latin typeface="Arial"/>
                <a:cs typeface="Arial"/>
              </a:rPr>
              <a:t>кислотой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(ХК).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Параметры </a:t>
            </a:r>
            <a:r>
              <a:rPr sz="1900" spc="60" dirty="0">
                <a:solidFill>
                  <a:srgbClr val="13110E"/>
                </a:solidFill>
                <a:latin typeface="Arial"/>
                <a:cs typeface="Arial"/>
              </a:rPr>
              <a:t>оценки:  </a:t>
            </a:r>
            <a:r>
              <a:rPr sz="1900" spc="50" dirty="0">
                <a:solidFill>
                  <a:srgbClr val="13110E"/>
                </a:solidFill>
                <a:latin typeface="Arial"/>
                <a:cs typeface="Arial"/>
              </a:rPr>
              <a:t>физическое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состояние,  </a:t>
            </a:r>
            <a:r>
              <a:rPr sz="1900" spc="60" dirty="0">
                <a:solidFill>
                  <a:srgbClr val="13110E"/>
                </a:solidFill>
                <a:latin typeface="Arial"/>
                <a:cs typeface="Arial"/>
              </a:rPr>
              <a:t>биохимические </a:t>
            </a:r>
            <a:r>
              <a:rPr sz="1900" spc="65" dirty="0">
                <a:solidFill>
                  <a:srgbClr val="13110E"/>
                </a:solidFill>
                <a:latin typeface="Arial"/>
                <a:cs typeface="Arial"/>
              </a:rPr>
              <a:t>показатели </a:t>
            </a:r>
            <a:r>
              <a:rPr sz="1900" spc="85" dirty="0">
                <a:solidFill>
                  <a:srgbClr val="13110E"/>
                </a:solidFill>
                <a:latin typeface="Arial"/>
                <a:cs typeface="Arial"/>
              </a:rPr>
              <a:t>(включая  </a:t>
            </a:r>
            <a:r>
              <a:rPr sz="1900" spc="20" dirty="0">
                <a:solidFill>
                  <a:srgbClr val="13110E"/>
                </a:solidFill>
                <a:latin typeface="Arial"/>
                <a:cs typeface="Arial"/>
              </a:rPr>
              <a:t>α-фетопротеин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900" spc="20" dirty="0">
                <a:solidFill>
                  <a:srgbClr val="13110E"/>
                </a:solidFill>
                <a:latin typeface="Arial"/>
                <a:cs typeface="Arial"/>
              </a:rPr>
              <a:t>общие </a:t>
            </a:r>
            <a:r>
              <a:rPr sz="1900" spc="65" dirty="0">
                <a:solidFill>
                  <a:srgbClr val="13110E"/>
                </a:solidFill>
                <a:latin typeface="Arial"/>
                <a:cs typeface="Arial"/>
              </a:rPr>
              <a:t>желчные  </a:t>
            </a:r>
            <a:r>
              <a:rPr sz="1900" spc="90" dirty="0">
                <a:solidFill>
                  <a:srgbClr val="13110E"/>
                </a:solidFill>
                <a:latin typeface="Arial"/>
                <a:cs typeface="Arial"/>
              </a:rPr>
              <a:t>кислоты сыворотки </a:t>
            </a:r>
            <a:r>
              <a:rPr sz="1900" spc="60" dirty="0">
                <a:solidFill>
                  <a:srgbClr val="13110E"/>
                </a:solidFill>
                <a:latin typeface="Arial"/>
                <a:cs typeface="Arial"/>
              </a:rPr>
              <a:t>крови), </a:t>
            </a:r>
            <a:r>
              <a:rPr sz="1900" spc="5" dirty="0">
                <a:solidFill>
                  <a:srgbClr val="13110E"/>
                </a:solidFill>
                <a:latin typeface="Arial"/>
                <a:cs typeface="Arial"/>
              </a:rPr>
              <a:t>УЗИ  </a:t>
            </a:r>
            <a:r>
              <a:rPr sz="1900" spc="55" dirty="0">
                <a:solidFill>
                  <a:srgbClr val="13110E"/>
                </a:solidFill>
                <a:latin typeface="Arial"/>
                <a:cs typeface="Arial"/>
              </a:rPr>
              <a:t>абдоминальной </a:t>
            </a:r>
            <a:r>
              <a:rPr sz="1900" spc="20" dirty="0">
                <a:solidFill>
                  <a:srgbClr val="13110E"/>
                </a:solidFill>
                <a:latin typeface="Arial"/>
                <a:cs typeface="Arial"/>
              </a:rPr>
              <a:t>области,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анализ  </a:t>
            </a:r>
            <a:r>
              <a:rPr sz="1900" spc="70" dirty="0">
                <a:solidFill>
                  <a:srgbClr val="13110E"/>
                </a:solidFill>
                <a:latin typeface="Arial"/>
                <a:cs typeface="Arial"/>
              </a:rPr>
              <a:t>желчных </a:t>
            </a:r>
            <a:r>
              <a:rPr sz="1900" spc="80" dirty="0">
                <a:solidFill>
                  <a:srgbClr val="13110E"/>
                </a:solidFill>
                <a:latin typeface="Arial"/>
                <a:cs typeface="Arial"/>
              </a:rPr>
              <a:t>кислот </a:t>
            </a:r>
            <a:r>
              <a:rPr sz="1900" spc="75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1900" spc="55" dirty="0">
                <a:solidFill>
                  <a:srgbClr val="13110E"/>
                </a:solidFill>
                <a:latin typeface="Arial"/>
                <a:cs typeface="Arial"/>
              </a:rPr>
              <a:t>моче </a:t>
            </a:r>
            <a:r>
              <a:rPr sz="1900" spc="35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900" spc="80" dirty="0">
                <a:solidFill>
                  <a:srgbClr val="13110E"/>
                </a:solidFill>
                <a:latin typeface="Arial"/>
                <a:cs typeface="Arial"/>
              </a:rPr>
              <a:t>сыворотке  </a:t>
            </a:r>
            <a:r>
              <a:rPr sz="1900" spc="95" dirty="0">
                <a:solidFill>
                  <a:srgbClr val="13110E"/>
                </a:solidFill>
                <a:latin typeface="Arial"/>
                <a:cs typeface="Arial"/>
              </a:rPr>
              <a:t>крови </a:t>
            </a:r>
            <a:r>
              <a:rPr sz="1900" spc="40" dirty="0">
                <a:solidFill>
                  <a:srgbClr val="13110E"/>
                </a:solidFill>
                <a:latin typeface="Arial"/>
                <a:cs typeface="Arial"/>
              </a:rPr>
              <a:t>с </a:t>
            </a:r>
            <a:r>
              <a:rPr sz="1900" spc="85" dirty="0">
                <a:solidFill>
                  <a:srgbClr val="13110E"/>
                </a:solidFill>
                <a:latin typeface="Arial"/>
                <a:cs typeface="Arial"/>
              </a:rPr>
              <a:t>помощью </a:t>
            </a:r>
            <a:r>
              <a:rPr sz="1900" spc="-75" dirty="0">
                <a:solidFill>
                  <a:srgbClr val="13110E"/>
                </a:solidFill>
                <a:latin typeface="Arial"/>
                <a:cs typeface="Arial"/>
              </a:rPr>
              <a:t>GC-MS </a:t>
            </a:r>
            <a:r>
              <a:rPr sz="1900" spc="95" dirty="0">
                <a:solidFill>
                  <a:srgbClr val="13110E"/>
                </a:solidFill>
                <a:latin typeface="Arial"/>
                <a:cs typeface="Arial"/>
              </a:rPr>
              <a:t>и/или </a:t>
            </a:r>
            <a:r>
              <a:rPr sz="1900" spc="-60" dirty="0">
                <a:solidFill>
                  <a:srgbClr val="13110E"/>
                </a:solidFill>
                <a:latin typeface="Arial"/>
                <a:cs typeface="Arial"/>
              </a:rPr>
              <a:t>FAB-  </a:t>
            </a:r>
            <a:r>
              <a:rPr sz="1900" spc="-50" dirty="0">
                <a:solidFill>
                  <a:srgbClr val="13110E"/>
                </a:solidFill>
                <a:latin typeface="Arial"/>
                <a:cs typeface="Arial"/>
              </a:rPr>
              <a:t>MS, </a:t>
            </a:r>
            <a:r>
              <a:rPr sz="1900" spc="70" dirty="0">
                <a:solidFill>
                  <a:srgbClr val="13110E"/>
                </a:solidFill>
                <a:latin typeface="Arial"/>
                <a:cs typeface="Arial"/>
              </a:rPr>
              <a:t>гистология </a:t>
            </a:r>
            <a:r>
              <a:rPr sz="1900" spc="40" dirty="0">
                <a:solidFill>
                  <a:srgbClr val="13110E"/>
                </a:solidFill>
                <a:latin typeface="Arial"/>
                <a:cs typeface="Arial"/>
              </a:rPr>
              <a:t>печени </a:t>
            </a:r>
            <a:r>
              <a:rPr sz="1900" spc="55" dirty="0">
                <a:solidFill>
                  <a:srgbClr val="13110E"/>
                </a:solidFill>
                <a:latin typeface="Arial"/>
                <a:cs typeface="Arial"/>
              </a:rPr>
              <a:t>(биопсия  </a:t>
            </a:r>
            <a:r>
              <a:rPr sz="1900" spc="40" dirty="0">
                <a:solidFill>
                  <a:srgbClr val="13110E"/>
                </a:solidFill>
                <a:latin typeface="Arial"/>
                <a:cs typeface="Arial"/>
              </a:rPr>
              <a:t>печени </a:t>
            </a:r>
            <a:r>
              <a:rPr sz="1900" spc="95" dirty="0">
                <a:solidFill>
                  <a:srgbClr val="13110E"/>
                </a:solidFill>
                <a:latin typeface="Arial"/>
                <a:cs typeface="Arial"/>
              </a:rPr>
              <a:t>и/или </a:t>
            </a:r>
            <a:r>
              <a:rPr sz="1900" spc="45" dirty="0">
                <a:solidFill>
                  <a:srgbClr val="13110E"/>
                </a:solidFill>
                <a:latin typeface="Arial"/>
                <a:cs typeface="Arial"/>
              </a:rPr>
              <a:t>печеночная  </a:t>
            </a:r>
            <a:r>
              <a:rPr sz="1900" spc="40" dirty="0">
                <a:solidFill>
                  <a:srgbClr val="13110E"/>
                </a:solidFill>
                <a:latin typeface="Arial"/>
                <a:cs typeface="Arial"/>
              </a:rPr>
              <a:t>эластографии).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19039" y="603287"/>
            <a:ext cx="10100310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КЛИНИЧЕСКИЕ </a:t>
            </a:r>
            <a:r>
              <a:rPr spc="-200" dirty="0"/>
              <a:t>ИССЛЕДОВАНИЯ</a:t>
            </a:r>
            <a:r>
              <a:rPr spc="-445" dirty="0"/>
              <a:t> </a:t>
            </a:r>
            <a:r>
              <a:rPr spc="25" dirty="0"/>
              <a:t>2</a:t>
            </a:r>
          </a:p>
        </p:txBody>
      </p:sp>
      <p:sp>
        <p:nvSpPr>
          <p:cNvPr id="10" name="object 10"/>
          <p:cNvSpPr/>
          <p:nvPr/>
        </p:nvSpPr>
        <p:spPr>
          <a:xfrm>
            <a:off x="5464337" y="3864969"/>
            <a:ext cx="0" cy="4667885"/>
          </a:xfrm>
          <a:custGeom>
            <a:avLst/>
            <a:gdLst/>
            <a:ahLst/>
            <a:cxnLst/>
            <a:rect l="l" t="t" r="r" b="b"/>
            <a:pathLst>
              <a:path h="4667884">
                <a:moveTo>
                  <a:pt x="0" y="0"/>
                </a:moveTo>
                <a:lnTo>
                  <a:pt x="0" y="4667260"/>
                </a:lnTo>
              </a:path>
            </a:pathLst>
          </a:custGeom>
          <a:ln w="9521">
            <a:solidFill>
              <a:srgbClr val="FF2F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25607" y="3532439"/>
            <a:ext cx="995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95" dirty="0">
                <a:solidFill>
                  <a:srgbClr val="FF2F42"/>
                </a:solidFill>
                <a:latin typeface="Arial"/>
                <a:cs typeface="Arial"/>
              </a:rPr>
              <a:t>Д</a:t>
            </a:r>
            <a:r>
              <a:rPr sz="1800" b="1" dirty="0">
                <a:solidFill>
                  <a:srgbClr val="FF2F42"/>
                </a:solidFill>
                <a:latin typeface="Arial"/>
                <a:cs typeface="Arial"/>
              </a:rPr>
              <a:t>И</a:t>
            </a:r>
            <a:r>
              <a:rPr sz="1800" b="1" spc="15" dirty="0">
                <a:solidFill>
                  <a:srgbClr val="FF2F42"/>
                </a:solidFill>
                <a:latin typeface="Arial"/>
                <a:cs typeface="Arial"/>
              </a:rPr>
              <a:t>З</a:t>
            </a:r>
            <a:r>
              <a:rPr sz="1800" b="1" spc="-55" dirty="0">
                <a:solidFill>
                  <a:srgbClr val="FF2F42"/>
                </a:solidFill>
                <a:latin typeface="Arial"/>
                <a:cs typeface="Arial"/>
              </a:rPr>
              <a:t>А</a:t>
            </a:r>
            <a:r>
              <a:rPr sz="1800" b="1" dirty="0">
                <a:solidFill>
                  <a:srgbClr val="FF2F42"/>
                </a:solidFill>
                <a:latin typeface="Arial"/>
                <a:cs typeface="Arial"/>
              </a:rPr>
              <a:t>Й</a:t>
            </a:r>
            <a:r>
              <a:rPr sz="1800" b="1" spc="-30" dirty="0">
                <a:solidFill>
                  <a:srgbClr val="FF2F42"/>
                </a:solidFill>
                <a:latin typeface="Arial"/>
                <a:cs typeface="Arial"/>
              </a:rPr>
              <a:t>Н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69501" y="3532439"/>
            <a:ext cx="645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85" dirty="0">
                <a:solidFill>
                  <a:srgbClr val="FF2F42"/>
                </a:solidFill>
                <a:latin typeface="Arial"/>
                <a:cs typeface="Arial"/>
              </a:rPr>
              <a:t>Ц</a:t>
            </a:r>
            <a:r>
              <a:rPr sz="1800" b="1" spc="-155" dirty="0">
                <a:solidFill>
                  <a:srgbClr val="FF2F42"/>
                </a:solidFill>
                <a:latin typeface="Arial"/>
                <a:cs typeface="Arial"/>
              </a:rPr>
              <a:t>Е</a:t>
            </a:r>
            <a:r>
              <a:rPr sz="1800" b="1" spc="40" dirty="0">
                <a:solidFill>
                  <a:srgbClr val="FF2F42"/>
                </a:solidFill>
                <a:latin typeface="Arial"/>
                <a:cs typeface="Arial"/>
              </a:rPr>
              <a:t>Л</a:t>
            </a:r>
            <a:r>
              <a:rPr sz="1800" b="1" spc="-170" dirty="0">
                <a:solidFill>
                  <a:srgbClr val="FF2F42"/>
                </a:solidFill>
                <a:latin typeface="Arial"/>
                <a:cs typeface="Arial"/>
              </a:rPr>
              <a:t>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23481" y="3440856"/>
            <a:ext cx="5274945" cy="547243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R="255904" algn="ctr">
              <a:lnSpc>
                <a:spcPct val="100000"/>
              </a:lnSpc>
              <a:spcBef>
                <a:spcPts val="819"/>
              </a:spcBef>
            </a:pPr>
            <a:r>
              <a:rPr sz="1800" b="1" spc="-35" dirty="0">
                <a:solidFill>
                  <a:srgbClr val="FF2F42"/>
                </a:solidFill>
                <a:latin typeface="Arial"/>
                <a:cs typeface="Arial"/>
              </a:rPr>
              <a:t>РЕЗУЛЬТАТЫ</a:t>
            </a:r>
            <a:endParaRPr sz="1800">
              <a:latin typeface="Arial"/>
              <a:cs typeface="Arial"/>
            </a:endParaRPr>
          </a:p>
          <a:p>
            <a:pPr marL="12700" marR="5080" indent="-635" algn="ctr">
              <a:lnSpc>
                <a:spcPct val="114599"/>
              </a:lnSpc>
              <a:spcBef>
                <a:spcPts val="405"/>
              </a:spcBef>
            </a:pPr>
            <a:r>
              <a:rPr sz="1800" spc="25" dirty="0">
                <a:solidFill>
                  <a:srgbClr val="13110E"/>
                </a:solidFill>
                <a:latin typeface="Arial"/>
                <a:cs typeface="Arial"/>
              </a:rPr>
              <a:t>Средний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возраст,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пациентов </a:t>
            </a:r>
            <a:r>
              <a:rPr sz="1800" spc="70" dirty="0">
                <a:solidFill>
                  <a:srgbClr val="13110E"/>
                </a:solidFill>
                <a:latin typeface="Arial"/>
                <a:cs typeface="Arial"/>
              </a:rPr>
              <a:t>в момент 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последней </a:t>
            </a:r>
            <a:r>
              <a:rPr sz="1800" spc="65" dirty="0">
                <a:solidFill>
                  <a:srgbClr val="13110E"/>
                </a:solidFill>
                <a:latin typeface="Arial"/>
                <a:cs typeface="Arial"/>
              </a:rPr>
              <a:t>консультации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средняя  </a:t>
            </a:r>
            <a:r>
              <a:rPr sz="1800" spc="65" dirty="0">
                <a:solidFill>
                  <a:srgbClr val="13110E"/>
                </a:solidFill>
                <a:latin typeface="Arial"/>
                <a:cs typeface="Arial"/>
              </a:rPr>
              <a:t>продолжительность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исследования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были 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соответственно </a:t>
            </a:r>
            <a:r>
              <a:rPr sz="1800" spc="-5" dirty="0">
                <a:solidFill>
                  <a:srgbClr val="13110E"/>
                </a:solidFill>
                <a:latin typeface="Arial"/>
                <a:cs typeface="Arial"/>
              </a:rPr>
              <a:t>24,3 </a:t>
            </a:r>
            <a:r>
              <a:rPr sz="1800" spc="15" dirty="0">
                <a:solidFill>
                  <a:srgbClr val="13110E"/>
                </a:solidFill>
                <a:latin typeface="Arial"/>
                <a:cs typeface="Arial"/>
              </a:rPr>
              <a:t>лет </a:t>
            </a:r>
            <a:r>
              <a:rPr sz="1800" spc="25" dirty="0">
                <a:solidFill>
                  <a:srgbClr val="13110E"/>
                </a:solidFill>
                <a:latin typeface="Arial"/>
                <a:cs typeface="Arial"/>
              </a:rPr>
              <a:t>(диапазон:15,3-37,2)</a:t>
            </a:r>
            <a:r>
              <a:rPr sz="1800" spc="-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и  </a:t>
            </a:r>
            <a:r>
              <a:rPr sz="1800" spc="10" dirty="0">
                <a:solidFill>
                  <a:srgbClr val="13110E"/>
                </a:solidFill>
                <a:latin typeface="Arial"/>
                <a:cs typeface="Arial"/>
              </a:rPr>
              <a:t>21,4лет </a:t>
            </a:r>
            <a:r>
              <a:rPr sz="1800" spc="20" dirty="0">
                <a:solidFill>
                  <a:srgbClr val="13110E"/>
                </a:solidFill>
                <a:latin typeface="Arial"/>
                <a:cs typeface="Arial"/>
              </a:rPr>
              <a:t>(диапазон:14,6-24,1),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Нормализация 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физического состояния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и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лабораторных 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анализов </a:t>
            </a:r>
            <a:r>
              <a:rPr sz="1800" spc="90" dirty="0">
                <a:solidFill>
                  <a:srgbClr val="13110E"/>
                </a:solidFill>
                <a:latin typeface="Arial"/>
                <a:cs typeface="Arial"/>
              </a:rPr>
              <a:t>крови </a:t>
            </a:r>
            <a:r>
              <a:rPr sz="1800" spc="35" dirty="0">
                <a:solidFill>
                  <a:srgbClr val="13110E"/>
                </a:solidFill>
                <a:latin typeface="Arial"/>
                <a:cs typeface="Arial"/>
              </a:rPr>
              <a:t>была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зафиксирована </a:t>
            </a:r>
            <a:r>
              <a:rPr sz="1800" spc="-50" dirty="0">
                <a:solidFill>
                  <a:srgbClr val="13110E"/>
                </a:solidFill>
                <a:latin typeface="Arial"/>
                <a:cs typeface="Arial"/>
              </a:rPr>
              <a:t>у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всех 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пациентов.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Отсутствовали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УЗ-признаки 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изменений </a:t>
            </a:r>
            <a:r>
              <a:rPr sz="1800" spc="35" dirty="0">
                <a:solidFill>
                  <a:srgbClr val="13110E"/>
                </a:solidFill>
                <a:latin typeface="Arial"/>
                <a:cs typeface="Arial"/>
              </a:rPr>
              <a:t>печени. </a:t>
            </a:r>
            <a:r>
              <a:rPr sz="1800" spc="-5" dirty="0">
                <a:solidFill>
                  <a:srgbClr val="13110E"/>
                </a:solidFill>
                <a:latin typeface="Arial"/>
                <a:cs typeface="Arial"/>
              </a:rPr>
              <a:t>На </a:t>
            </a:r>
            <a:r>
              <a:rPr sz="1800" spc="-15" dirty="0">
                <a:solidFill>
                  <a:srgbClr val="13110E"/>
                </a:solidFill>
                <a:latin typeface="Arial"/>
                <a:cs typeface="Arial"/>
              </a:rPr>
              <a:t>фоне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терапии  выделение </a:t>
            </a:r>
            <a:r>
              <a:rPr sz="1800" spc="65" dirty="0">
                <a:solidFill>
                  <a:srgbClr val="13110E"/>
                </a:solidFill>
                <a:latin typeface="Arial"/>
                <a:cs typeface="Arial"/>
              </a:rPr>
              <a:t>атипичных </a:t>
            </a:r>
            <a:r>
              <a:rPr sz="1800" spc="50" dirty="0">
                <a:solidFill>
                  <a:srgbClr val="13110E"/>
                </a:solidFill>
                <a:latin typeface="Arial"/>
                <a:cs typeface="Arial"/>
              </a:rPr>
              <a:t>метаболитов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ЖК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было  </a:t>
            </a:r>
            <a:r>
              <a:rPr sz="1800" spc="105" dirty="0">
                <a:solidFill>
                  <a:srgbClr val="13110E"/>
                </a:solidFill>
                <a:latin typeface="Arial"/>
                <a:cs typeface="Arial"/>
              </a:rPr>
              <a:t>низким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или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присутствовало </a:t>
            </a:r>
            <a:r>
              <a:rPr sz="1800" spc="70" dirty="0">
                <a:solidFill>
                  <a:srgbClr val="13110E"/>
                </a:solidFill>
                <a:latin typeface="Arial"/>
                <a:cs typeface="Arial"/>
              </a:rPr>
              <a:t>в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следовых  количествах. </a:t>
            </a:r>
            <a:r>
              <a:rPr sz="1800" spc="30" dirty="0">
                <a:solidFill>
                  <a:srgbClr val="13110E"/>
                </a:solidFill>
                <a:latin typeface="Arial"/>
                <a:cs typeface="Arial"/>
              </a:rPr>
              <a:t>При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биопсии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печени или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по  </a:t>
            </a:r>
            <a:r>
              <a:rPr sz="1800" spc="75" dirty="0">
                <a:solidFill>
                  <a:srgbClr val="13110E"/>
                </a:solidFill>
                <a:latin typeface="Arial"/>
                <a:cs typeface="Arial"/>
              </a:rPr>
              <a:t>данным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эластографии </a:t>
            </a:r>
            <a:r>
              <a:rPr sz="1800" spc="-50" dirty="0">
                <a:solidFill>
                  <a:srgbClr val="13110E"/>
                </a:solidFill>
                <a:latin typeface="Arial"/>
                <a:cs typeface="Arial"/>
              </a:rPr>
              <a:t>у </a:t>
            </a:r>
            <a:r>
              <a:rPr sz="1800" spc="25" dirty="0">
                <a:solidFill>
                  <a:srgbClr val="13110E"/>
                </a:solidFill>
                <a:latin typeface="Arial"/>
                <a:cs typeface="Arial"/>
              </a:rPr>
              <a:t>14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пациентов, 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проведенных </a:t>
            </a:r>
            <a:r>
              <a:rPr sz="1800" spc="35" dirty="0">
                <a:solidFill>
                  <a:srgbClr val="13110E"/>
                </a:solidFill>
                <a:latin typeface="Arial"/>
                <a:cs typeface="Arial"/>
              </a:rPr>
              <a:t>через </a:t>
            </a:r>
            <a:r>
              <a:rPr sz="1800" spc="-5" dirty="0">
                <a:solidFill>
                  <a:srgbClr val="13110E"/>
                </a:solidFill>
                <a:latin typeface="Arial"/>
                <a:cs typeface="Arial"/>
              </a:rPr>
              <a:t>10- </a:t>
            </a:r>
            <a:r>
              <a:rPr sz="1800" spc="25" dirty="0">
                <a:solidFill>
                  <a:srgbClr val="13110E"/>
                </a:solidFill>
                <a:latin typeface="Arial"/>
                <a:cs typeface="Arial"/>
              </a:rPr>
              <a:t>24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года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непрерывной  </a:t>
            </a:r>
            <a:r>
              <a:rPr sz="1800" spc="25" dirty="0">
                <a:solidFill>
                  <a:srgbClr val="13110E"/>
                </a:solidFill>
                <a:latin typeface="Arial"/>
                <a:cs typeface="Arial"/>
              </a:rPr>
              <a:t>терапии,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зарегистрирована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регрессия</a:t>
            </a:r>
            <a:r>
              <a:rPr sz="1800" spc="-6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цирроза  </a:t>
            </a:r>
            <a:r>
              <a:rPr sz="1800" spc="40" dirty="0">
                <a:solidFill>
                  <a:srgbClr val="13110E"/>
                </a:solidFill>
                <a:latin typeface="Arial"/>
                <a:cs typeface="Arial"/>
              </a:rPr>
              <a:t>печени </a:t>
            </a:r>
            <a:r>
              <a:rPr sz="1800" spc="45" dirty="0">
                <a:solidFill>
                  <a:srgbClr val="13110E"/>
                </a:solidFill>
                <a:latin typeface="Arial"/>
                <a:cs typeface="Arial"/>
              </a:rPr>
              <a:t>до </a:t>
            </a:r>
            <a:r>
              <a:rPr sz="1800" spc="55" dirty="0">
                <a:solidFill>
                  <a:srgbClr val="13110E"/>
                </a:solidFill>
                <a:latin typeface="Arial"/>
                <a:cs typeface="Arial"/>
              </a:rPr>
              <a:t>стадии </a:t>
            </a:r>
            <a:r>
              <a:rPr sz="1800" spc="-35" dirty="0">
                <a:solidFill>
                  <a:srgbClr val="13110E"/>
                </a:solidFill>
                <a:latin typeface="Arial"/>
                <a:cs typeface="Arial"/>
              </a:rPr>
              <a:t>F0-F1 </a:t>
            </a:r>
            <a:r>
              <a:rPr sz="1800" spc="60" dirty="0">
                <a:solidFill>
                  <a:srgbClr val="13110E"/>
                </a:solidFill>
                <a:latin typeface="Arial"/>
                <a:cs typeface="Arial"/>
              </a:rPr>
              <a:t>по</a:t>
            </a:r>
            <a:r>
              <a:rPr sz="1800" spc="-4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13110E"/>
                </a:solidFill>
                <a:latin typeface="Arial"/>
                <a:cs typeface="Arial"/>
              </a:rPr>
              <a:t>METAVIR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32038" y="1899779"/>
            <a:ext cx="11400790" cy="6447790"/>
            <a:chOff x="2432038" y="1899779"/>
            <a:chExt cx="11400790" cy="6447790"/>
          </a:xfrm>
        </p:grpSpPr>
        <p:sp>
          <p:nvSpPr>
            <p:cNvPr id="3" name="object 3"/>
            <p:cNvSpPr/>
            <p:nvPr/>
          </p:nvSpPr>
          <p:spPr>
            <a:xfrm>
              <a:off x="2432038" y="1899779"/>
              <a:ext cx="11400790" cy="6447790"/>
            </a:xfrm>
            <a:custGeom>
              <a:avLst/>
              <a:gdLst/>
              <a:ahLst/>
              <a:cxnLst/>
              <a:rect l="l" t="t" r="r" b="b"/>
              <a:pathLst>
                <a:path w="11400790" h="6447790">
                  <a:moveTo>
                    <a:pt x="11158924" y="6447672"/>
                  </a:moveTo>
                  <a:lnTo>
                    <a:pt x="241558" y="6447672"/>
                  </a:lnTo>
                  <a:lnTo>
                    <a:pt x="192963" y="6442735"/>
                  </a:lnTo>
                  <a:lnTo>
                    <a:pt x="147661" y="6428580"/>
                  </a:lnTo>
                  <a:lnTo>
                    <a:pt x="106634" y="6406193"/>
                  </a:lnTo>
                  <a:lnTo>
                    <a:pt x="70865" y="6376560"/>
                  </a:lnTo>
                  <a:lnTo>
                    <a:pt x="41334" y="6340666"/>
                  </a:lnTo>
                  <a:lnTo>
                    <a:pt x="19025" y="6299496"/>
                  </a:lnTo>
                  <a:lnTo>
                    <a:pt x="4920" y="6254037"/>
                  </a:lnTo>
                  <a:lnTo>
                    <a:pt x="0" y="6205273"/>
                  </a:lnTo>
                  <a:lnTo>
                    <a:pt x="0" y="242398"/>
                  </a:lnTo>
                  <a:lnTo>
                    <a:pt x="4920" y="193635"/>
                  </a:lnTo>
                  <a:lnTo>
                    <a:pt x="19025" y="148175"/>
                  </a:lnTo>
                  <a:lnTo>
                    <a:pt x="41334" y="107006"/>
                  </a:lnTo>
                  <a:lnTo>
                    <a:pt x="70865" y="71111"/>
                  </a:lnTo>
                  <a:lnTo>
                    <a:pt x="106634" y="41478"/>
                  </a:lnTo>
                  <a:lnTo>
                    <a:pt x="147661" y="19092"/>
                  </a:lnTo>
                  <a:lnTo>
                    <a:pt x="192963" y="4937"/>
                  </a:lnTo>
                  <a:lnTo>
                    <a:pt x="241558" y="0"/>
                  </a:lnTo>
                  <a:lnTo>
                    <a:pt x="11158924" y="0"/>
                  </a:lnTo>
                  <a:lnTo>
                    <a:pt x="11207519" y="4937"/>
                  </a:lnTo>
                  <a:lnTo>
                    <a:pt x="11252821" y="19092"/>
                  </a:lnTo>
                  <a:lnTo>
                    <a:pt x="11293847" y="41478"/>
                  </a:lnTo>
                  <a:lnTo>
                    <a:pt x="11329617" y="71111"/>
                  </a:lnTo>
                  <a:lnTo>
                    <a:pt x="11359148" y="107006"/>
                  </a:lnTo>
                  <a:lnTo>
                    <a:pt x="11381457" y="148175"/>
                  </a:lnTo>
                  <a:lnTo>
                    <a:pt x="11395562" y="193635"/>
                  </a:lnTo>
                  <a:lnTo>
                    <a:pt x="11400482" y="242398"/>
                  </a:lnTo>
                  <a:lnTo>
                    <a:pt x="11400482" y="6205273"/>
                  </a:lnTo>
                  <a:lnTo>
                    <a:pt x="11395562" y="6254037"/>
                  </a:lnTo>
                  <a:lnTo>
                    <a:pt x="11381457" y="6299496"/>
                  </a:lnTo>
                  <a:lnTo>
                    <a:pt x="11359148" y="6340666"/>
                  </a:lnTo>
                  <a:lnTo>
                    <a:pt x="11329617" y="6376560"/>
                  </a:lnTo>
                  <a:lnTo>
                    <a:pt x="11293847" y="6406193"/>
                  </a:lnTo>
                  <a:lnTo>
                    <a:pt x="11252821" y="6428580"/>
                  </a:lnTo>
                  <a:lnTo>
                    <a:pt x="11207519" y="6442735"/>
                  </a:lnTo>
                  <a:lnTo>
                    <a:pt x="11158924" y="64476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20234" y="5342155"/>
              <a:ext cx="85725" cy="85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20234" y="5770780"/>
              <a:ext cx="85725" cy="85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20234" y="6199405"/>
              <a:ext cx="85725" cy="85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20234" y="6628030"/>
              <a:ext cx="85725" cy="85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19154" y="603287"/>
            <a:ext cx="6286500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0" dirty="0"/>
              <a:t>ОПЫТ </a:t>
            </a:r>
            <a:r>
              <a:rPr spc="-204" dirty="0"/>
              <a:t>ЛЕЧЕНИЯ </a:t>
            </a:r>
            <a:r>
              <a:rPr spc="-220" dirty="0"/>
              <a:t>В</a:t>
            </a:r>
            <a:r>
              <a:rPr spc="-409" dirty="0"/>
              <a:t> </a:t>
            </a:r>
            <a:r>
              <a:rPr spc="-90" dirty="0"/>
              <a:t>РФ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50359" y="2510931"/>
            <a:ext cx="9956041" cy="4530086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spc="-40" dirty="0">
                <a:solidFill>
                  <a:srgbClr val="13110E"/>
                </a:solidFill>
                <a:latin typeface="Arial"/>
                <a:cs typeface="Arial"/>
              </a:rPr>
              <a:t>На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110E"/>
                </a:solidFill>
                <a:latin typeface="Arial"/>
                <a:cs typeface="Arial"/>
              </a:rPr>
              <a:t>сегодняшний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3110E"/>
                </a:solidFill>
                <a:latin typeface="Arial"/>
                <a:cs typeface="Arial"/>
              </a:rPr>
              <a:t>день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3110E"/>
                </a:solidFill>
                <a:latin typeface="Arial"/>
                <a:cs typeface="Arial"/>
              </a:rPr>
              <a:t>РФ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3110E"/>
                </a:solidFill>
                <a:latin typeface="Arial"/>
                <a:cs typeface="Arial"/>
              </a:rPr>
              <a:t>было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110E"/>
                </a:solidFill>
                <a:latin typeface="Arial"/>
                <a:cs typeface="Arial"/>
              </a:rPr>
              <a:t>диагностированно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13110E"/>
                </a:solidFill>
                <a:latin typeface="Arial"/>
                <a:cs typeface="Arial"/>
              </a:rPr>
              <a:t>3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110E"/>
                </a:solidFill>
                <a:latin typeface="Arial"/>
                <a:cs typeface="Arial"/>
              </a:rPr>
              <a:t>пациента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3110E"/>
                </a:solidFill>
                <a:latin typeface="Arial"/>
                <a:cs typeface="Arial"/>
              </a:rPr>
              <a:t>НСЖК.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</a:pPr>
            <a:r>
              <a:rPr sz="2400" spc="5" dirty="0">
                <a:solidFill>
                  <a:srgbClr val="13110E"/>
                </a:solidFill>
                <a:latin typeface="Arial"/>
                <a:cs typeface="Arial"/>
              </a:rPr>
              <a:t>У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13110E"/>
                </a:solidFill>
                <a:latin typeface="Arial"/>
                <a:cs typeface="Arial"/>
              </a:rPr>
              <a:t>одного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110E"/>
                </a:solidFill>
                <a:latin typeface="Arial"/>
                <a:cs typeface="Arial"/>
              </a:rPr>
              <a:t>пациента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110E"/>
                </a:solidFill>
                <a:latin typeface="Arial"/>
                <a:cs typeface="Arial"/>
              </a:rPr>
              <a:t>была</a:t>
            </a:r>
            <a:r>
              <a:rPr sz="24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110E"/>
                </a:solidFill>
                <a:latin typeface="Arial"/>
                <a:cs typeface="Arial"/>
              </a:rPr>
              <a:t>проведена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110E"/>
                </a:solidFill>
                <a:latin typeface="Arial"/>
                <a:cs typeface="Arial"/>
              </a:rPr>
              <a:t>трансплантация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110E"/>
                </a:solidFill>
                <a:latin typeface="Arial"/>
                <a:cs typeface="Arial"/>
              </a:rPr>
              <a:t>печени</a:t>
            </a:r>
            <a:r>
              <a:rPr sz="2400" spc="-18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3110E"/>
                </a:solidFill>
                <a:latin typeface="Arial"/>
                <a:cs typeface="Arial"/>
              </a:rPr>
              <a:t>возрасте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13110E"/>
                </a:solidFill>
                <a:latin typeface="Arial"/>
                <a:cs typeface="Arial"/>
              </a:rPr>
              <a:t>1  </a:t>
            </a:r>
            <a:r>
              <a:rPr sz="2400" spc="5" dirty="0">
                <a:solidFill>
                  <a:srgbClr val="13110E"/>
                </a:solidFill>
                <a:latin typeface="Arial"/>
                <a:cs typeface="Arial"/>
              </a:rPr>
              <a:t>года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Arial"/>
              <a:cs typeface="Arial"/>
            </a:endParaRPr>
          </a:p>
          <a:p>
            <a:pPr marL="12700" marR="550545">
              <a:lnSpc>
                <a:spcPct val="125000"/>
              </a:lnSpc>
            </a:pPr>
            <a:r>
              <a:rPr sz="2400" spc="25" dirty="0">
                <a:solidFill>
                  <a:srgbClr val="13110E"/>
                </a:solidFill>
                <a:latin typeface="Arial"/>
                <a:cs typeface="Arial"/>
              </a:rPr>
              <a:t>Двое</a:t>
            </a:r>
            <a:r>
              <a:rPr sz="2400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3110E"/>
                </a:solidFill>
                <a:latin typeface="Arial"/>
                <a:cs typeface="Arial"/>
              </a:rPr>
              <a:t>детей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110E"/>
                </a:solidFill>
                <a:latin typeface="Arial"/>
                <a:cs typeface="Arial"/>
              </a:rPr>
              <a:t>получают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110E"/>
                </a:solidFill>
                <a:latin typeface="Arial"/>
                <a:cs typeface="Arial"/>
              </a:rPr>
              <a:t>патогенетическую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110E"/>
                </a:solidFill>
                <a:latin typeface="Arial"/>
                <a:cs typeface="Arial"/>
              </a:rPr>
              <a:t>терапиию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13110E"/>
                </a:solidFill>
                <a:latin typeface="Arial"/>
                <a:cs typeface="Arial"/>
              </a:rPr>
              <a:t>в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3110E"/>
                </a:solidFill>
                <a:latin typeface="Arial"/>
                <a:cs typeface="Arial"/>
              </a:rPr>
              <a:t>течение</a:t>
            </a:r>
            <a:r>
              <a:rPr sz="2400" spc="-20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3110E"/>
                </a:solidFill>
                <a:latin typeface="Arial"/>
                <a:cs typeface="Arial"/>
              </a:rPr>
              <a:t>1,5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3110E"/>
                </a:solidFill>
                <a:latin typeface="Arial"/>
                <a:cs typeface="Arial"/>
              </a:rPr>
              <a:t>лет.  </a:t>
            </a:r>
            <a:r>
              <a:rPr sz="2400" spc="-40" dirty="0">
                <a:solidFill>
                  <a:srgbClr val="13110E"/>
                </a:solidFill>
                <a:latin typeface="Arial"/>
                <a:cs typeface="Arial"/>
              </a:rPr>
              <a:t>На </a:t>
            </a:r>
            <a:r>
              <a:rPr sz="2400" spc="-80" dirty="0">
                <a:solidFill>
                  <a:srgbClr val="13110E"/>
                </a:solidFill>
                <a:latin typeface="Arial"/>
                <a:cs typeface="Arial"/>
              </a:rPr>
              <a:t>фоне </a:t>
            </a:r>
            <a:r>
              <a:rPr sz="2400" spc="-25" dirty="0" err="1">
                <a:solidFill>
                  <a:srgbClr val="13110E"/>
                </a:solidFill>
                <a:latin typeface="Arial"/>
                <a:cs typeface="Arial"/>
              </a:rPr>
              <a:t>терапии</a:t>
            </a:r>
            <a:r>
              <a:rPr sz="2400" spc="-484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lang="ru-RU" sz="2400" spc="-484" dirty="0" smtClean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40" dirty="0" err="1" smtClean="0">
                <a:solidFill>
                  <a:srgbClr val="13110E"/>
                </a:solidFill>
                <a:latin typeface="Arial"/>
                <a:cs typeface="Arial"/>
              </a:rPr>
              <a:t>наблюдается</a:t>
            </a:r>
            <a:r>
              <a:rPr sz="2400" spc="-40" dirty="0">
                <a:solidFill>
                  <a:srgbClr val="13110E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505459" marR="4617085">
              <a:lnSpc>
                <a:spcPct val="125000"/>
              </a:lnSpc>
            </a:pPr>
            <a:r>
              <a:rPr sz="2400" spc="-30" dirty="0">
                <a:solidFill>
                  <a:srgbClr val="13110E"/>
                </a:solidFill>
                <a:latin typeface="Arial"/>
                <a:cs typeface="Arial"/>
              </a:rPr>
              <a:t>Уменьшение </a:t>
            </a:r>
            <a:r>
              <a:rPr sz="2400" spc="-10" dirty="0">
                <a:solidFill>
                  <a:srgbClr val="13110E"/>
                </a:solidFill>
                <a:latin typeface="Arial"/>
                <a:cs typeface="Arial"/>
              </a:rPr>
              <a:t>размеров </a:t>
            </a:r>
            <a:r>
              <a:rPr sz="2400" spc="-25" dirty="0">
                <a:solidFill>
                  <a:srgbClr val="13110E"/>
                </a:solidFill>
                <a:latin typeface="Arial"/>
                <a:cs typeface="Arial"/>
              </a:rPr>
              <a:t>печени  </a:t>
            </a:r>
            <a:r>
              <a:rPr sz="2400" spc="-15" dirty="0">
                <a:solidFill>
                  <a:srgbClr val="13110E"/>
                </a:solidFill>
                <a:latin typeface="Arial"/>
                <a:cs typeface="Arial"/>
              </a:rPr>
              <a:t>Купирование </a:t>
            </a:r>
            <a:r>
              <a:rPr sz="2400" dirty="0">
                <a:solidFill>
                  <a:srgbClr val="13110E"/>
                </a:solidFill>
                <a:latin typeface="Arial"/>
                <a:cs typeface="Arial"/>
              </a:rPr>
              <a:t>синдрома</a:t>
            </a:r>
            <a:r>
              <a:rPr sz="2400" spc="-44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110E"/>
                </a:solidFill>
                <a:latin typeface="Arial"/>
                <a:cs typeface="Arial"/>
              </a:rPr>
              <a:t>цитолиза</a:t>
            </a:r>
            <a:endParaRPr sz="2400" dirty="0">
              <a:latin typeface="Arial"/>
              <a:cs typeface="Arial"/>
            </a:endParaRPr>
          </a:p>
          <a:p>
            <a:pPr marL="505459" marR="1433195">
              <a:lnSpc>
                <a:spcPct val="125000"/>
              </a:lnSpc>
            </a:pPr>
            <a:r>
              <a:rPr sz="2400" spc="-35" dirty="0">
                <a:solidFill>
                  <a:srgbClr val="13110E"/>
                </a:solidFill>
                <a:latin typeface="Arial"/>
                <a:cs typeface="Arial"/>
              </a:rPr>
              <a:t>Восстановление </a:t>
            </a:r>
            <a:r>
              <a:rPr sz="2400" spc="-15" dirty="0">
                <a:solidFill>
                  <a:srgbClr val="13110E"/>
                </a:solidFill>
                <a:latin typeface="Arial"/>
                <a:cs typeface="Arial"/>
              </a:rPr>
              <a:t>белково-синтетической </a:t>
            </a:r>
            <a:r>
              <a:rPr sz="2400" spc="-25" dirty="0">
                <a:solidFill>
                  <a:srgbClr val="13110E"/>
                </a:solidFill>
                <a:latin typeface="Arial"/>
                <a:cs typeface="Arial"/>
              </a:rPr>
              <a:t>функции печени  </a:t>
            </a:r>
            <a:r>
              <a:rPr sz="2400" spc="-40" dirty="0">
                <a:solidFill>
                  <a:srgbClr val="13110E"/>
                </a:solidFill>
                <a:latin typeface="Arial"/>
                <a:cs typeface="Arial"/>
              </a:rPr>
              <a:t>Отсутствие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110E"/>
                </a:solidFill>
                <a:latin typeface="Arial"/>
                <a:cs typeface="Arial"/>
              </a:rPr>
              <a:t>УЗ-признаков</a:t>
            </a:r>
            <a:r>
              <a:rPr sz="2400" spc="-195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3110E"/>
                </a:solidFill>
                <a:latin typeface="Arial"/>
                <a:cs typeface="Arial"/>
              </a:rPr>
              <a:t>прогрессирования</a:t>
            </a:r>
            <a:r>
              <a:rPr sz="2400" spc="-190" dirty="0">
                <a:solidFill>
                  <a:srgbClr val="13110E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3110E"/>
                </a:solidFill>
                <a:latin typeface="Arial"/>
                <a:cs typeface="Arial"/>
              </a:rPr>
              <a:t>заболевания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1350</Words>
  <Application>Microsoft Office PowerPoint</Application>
  <PresentationFormat>Произвольный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Презентация PowerPoint</vt:lpstr>
      <vt:lpstr>ИНФОРМАЦИЯ О ЗАБОЛЕВАНИИ</vt:lpstr>
      <vt:lpstr>БИОХИМИЧЕСКИЕ И КЛИНИЧЕСКИЕ  ПРОЯВЛЕНИЯ</vt:lpstr>
      <vt:lpstr>ЭПИДЕМИОЛОГИЯ И РИСК ДЛЯ ЖИЗНИ</vt:lpstr>
      <vt:lpstr>ДИАГНОСТИКА</vt:lpstr>
      <vt:lpstr>ЛЕЧЕНИЕ</vt:lpstr>
      <vt:lpstr>КЛИНИЧЕСКИЕ ИССЛЕДОВАНИЯ 1</vt:lpstr>
      <vt:lpstr>КЛИНИЧЕСКИЕ ИССЛЕДОВАНИЯ 2</vt:lpstr>
      <vt:lpstr>ОПЫТ ЛЕЧЕНИЯ В РФ</vt:lpstr>
      <vt:lpstr>Когорта детей и критерии назначения</vt:lpstr>
      <vt:lpstr>Информация о препарате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экспертный совет  фонда "круг добра"</dc:title>
  <dc:creator>Куцев СИ</dc:creator>
  <cp:lastModifiedBy>Куцев СИ</cp:lastModifiedBy>
  <cp:revision>14</cp:revision>
  <dcterms:created xsi:type="dcterms:W3CDTF">2021-07-16T10:49:53Z</dcterms:created>
  <dcterms:modified xsi:type="dcterms:W3CDTF">2021-08-24T15:25:18Z</dcterms:modified>
</cp:coreProperties>
</file>