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4504" r:id="rId3"/>
    <p:sldId id="4506" r:id="rId4"/>
    <p:sldId id="4502" r:id="rId5"/>
    <p:sldId id="336" r:id="rId6"/>
    <p:sldId id="4499" r:id="rId7"/>
    <p:sldId id="4494" r:id="rId8"/>
    <p:sldId id="4507" r:id="rId9"/>
    <p:sldId id="4490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04"/>
  </p:normalViewPr>
  <p:slideViewPr>
    <p:cSldViewPr snapToGrid="0" snapToObjects="1">
      <p:cViewPr varScale="1">
        <p:scale>
          <a:sx n="95" d="100"/>
          <a:sy n="95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29711-7DE2-4E72-B19B-385B61EE401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5C073AE-DF7B-4339-A266-C725992AD4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/>
            <a:t>Ограничение поступления белка с пищей (</a:t>
          </a:r>
          <a:r>
            <a:rPr lang="ru-RU" sz="1600" dirty="0"/>
            <a:t>низкобелковая</a:t>
          </a:r>
          <a:r>
            <a:rPr lang="ru-RU" sz="1400" dirty="0"/>
            <a:t> диета)</a:t>
          </a:r>
          <a:endParaRPr lang="en-US" sz="1400" dirty="0"/>
        </a:p>
      </dgm:t>
    </dgm:pt>
    <dgm:pt modelId="{F97CCEA6-4E0A-4342-B90A-B4B76C8670C4}" type="parTrans" cxnId="{274B81CE-197D-49DB-BD28-1E63172DD6C2}">
      <dgm:prSet/>
      <dgm:spPr/>
      <dgm:t>
        <a:bodyPr/>
        <a:lstStyle/>
        <a:p>
          <a:endParaRPr lang="en-US"/>
        </a:p>
      </dgm:t>
    </dgm:pt>
    <dgm:pt modelId="{9C2F7034-8613-4755-8120-3FAC2606EFAC}" type="sibTrans" cxnId="{274B81CE-197D-49DB-BD28-1E63172DD6C2}">
      <dgm:prSet/>
      <dgm:spPr/>
      <dgm:t>
        <a:bodyPr/>
        <a:lstStyle/>
        <a:p>
          <a:endParaRPr lang="en-US"/>
        </a:p>
      </dgm:t>
    </dgm:pt>
    <dgm:pt modelId="{17FC6D89-212B-4262-8DA3-9412A68A21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/>
            <a:t>Контроль над уровнем </a:t>
          </a:r>
          <a:r>
            <a:rPr lang="ru-RU" sz="1400" dirty="0" err="1"/>
            <a:t>гомоцистеина</a:t>
          </a:r>
          <a:r>
            <a:rPr lang="ru-RU" sz="1400" dirty="0"/>
            <a:t> в крови</a:t>
          </a:r>
          <a:endParaRPr lang="en-US" sz="1400" dirty="0"/>
        </a:p>
      </dgm:t>
    </dgm:pt>
    <dgm:pt modelId="{B7D7836C-078B-4751-8B39-E68ED1E6C9ED}" type="parTrans" cxnId="{C9854A52-F354-4AA2-9298-D9870F64F0B5}">
      <dgm:prSet/>
      <dgm:spPr/>
      <dgm:t>
        <a:bodyPr/>
        <a:lstStyle/>
        <a:p>
          <a:endParaRPr lang="en-US"/>
        </a:p>
      </dgm:t>
    </dgm:pt>
    <dgm:pt modelId="{2CA507DE-6DE7-408F-9C56-823D1F4AA588}" type="sibTrans" cxnId="{C9854A52-F354-4AA2-9298-D9870F64F0B5}">
      <dgm:prSet/>
      <dgm:spPr/>
      <dgm:t>
        <a:bodyPr/>
        <a:lstStyle/>
        <a:p>
          <a:endParaRPr lang="en-US"/>
        </a:p>
      </dgm:t>
    </dgm:pt>
    <dgm:pt modelId="{79C82F68-687B-4A96-8BEE-23E8602AE64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Бетаина ангидрид</a:t>
          </a:r>
          <a:endParaRPr lang="en-US" dirty="0"/>
        </a:p>
      </dgm:t>
    </dgm:pt>
    <dgm:pt modelId="{18756231-E96C-4990-B544-590E75F93A81}" type="parTrans" cxnId="{AEA41742-87AC-40FF-BA76-D87C64ABD076}">
      <dgm:prSet/>
      <dgm:spPr/>
      <dgm:t>
        <a:bodyPr/>
        <a:lstStyle/>
        <a:p>
          <a:endParaRPr lang="en-US"/>
        </a:p>
      </dgm:t>
    </dgm:pt>
    <dgm:pt modelId="{C3A64A09-1754-4C95-ADC7-266EFBE273AD}" type="sibTrans" cxnId="{AEA41742-87AC-40FF-BA76-D87C64ABD076}">
      <dgm:prSet/>
      <dgm:spPr/>
      <dgm:t>
        <a:bodyPr/>
        <a:lstStyle/>
        <a:p>
          <a:endParaRPr lang="en-US"/>
        </a:p>
      </dgm:t>
    </dgm:pt>
    <dgm:pt modelId="{19EC78E1-F7D4-4864-ADC6-E8759D10D0FE}" type="pres">
      <dgm:prSet presAssocID="{CEA29711-7DE2-4E72-B19B-385B61EE401A}" presName="root" presStyleCnt="0">
        <dgm:presLayoutVars>
          <dgm:dir/>
          <dgm:resizeHandles val="exact"/>
        </dgm:presLayoutVars>
      </dgm:prSet>
      <dgm:spPr/>
    </dgm:pt>
    <dgm:pt modelId="{A99F3B2B-008D-418D-8AE3-8461D6A49430}" type="pres">
      <dgm:prSet presAssocID="{C5C073AE-DF7B-4339-A266-C725992AD410}" presName="compNode" presStyleCnt="0"/>
      <dgm:spPr/>
    </dgm:pt>
    <dgm:pt modelId="{6C461AA6-FB3C-46ED-8396-BE96323441F3}" type="pres">
      <dgm:prSet presAssocID="{C5C073AE-DF7B-4339-A266-C725992AD410}" presName="iconRect" presStyleLbl="node1" presStyleIdx="0" presStyleCnt="3"/>
      <dgm:spPr>
        <a:ln>
          <a:noFill/>
        </a:ln>
      </dgm:spPr>
    </dgm:pt>
    <dgm:pt modelId="{70E615B7-2C24-428A-AC23-9F42408239EF}" type="pres">
      <dgm:prSet presAssocID="{C5C073AE-DF7B-4339-A266-C725992AD410}" presName="spaceRect" presStyleCnt="0"/>
      <dgm:spPr/>
    </dgm:pt>
    <dgm:pt modelId="{9FCC3D81-F25F-4C8A-99AD-91E3F8BD1A5B}" type="pres">
      <dgm:prSet presAssocID="{C5C073AE-DF7B-4339-A266-C725992AD410}" presName="textRect" presStyleLbl="revTx" presStyleIdx="0" presStyleCnt="3">
        <dgm:presLayoutVars>
          <dgm:chMax val="1"/>
          <dgm:chPref val="1"/>
        </dgm:presLayoutVars>
      </dgm:prSet>
      <dgm:spPr/>
    </dgm:pt>
    <dgm:pt modelId="{E6FDCA59-B7C2-42B3-AA37-8347E4CAA49C}" type="pres">
      <dgm:prSet presAssocID="{9C2F7034-8613-4755-8120-3FAC2606EFAC}" presName="sibTrans" presStyleCnt="0"/>
      <dgm:spPr/>
    </dgm:pt>
    <dgm:pt modelId="{DF49023A-0546-45A0-802F-4BE303E9B3C8}" type="pres">
      <dgm:prSet presAssocID="{17FC6D89-212B-4262-8DA3-9412A68A2147}" presName="compNode" presStyleCnt="0"/>
      <dgm:spPr/>
    </dgm:pt>
    <dgm:pt modelId="{5EB6EA9B-63EC-4672-B06B-97ED6CAB59D2}" type="pres">
      <dgm:prSet presAssocID="{17FC6D89-212B-4262-8DA3-9412A68A2147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екарство"/>
        </a:ext>
      </dgm:extLst>
    </dgm:pt>
    <dgm:pt modelId="{FC552BA6-3D64-462A-B1FD-7A01ACA75DF2}" type="pres">
      <dgm:prSet presAssocID="{17FC6D89-212B-4262-8DA3-9412A68A2147}" presName="spaceRect" presStyleCnt="0"/>
      <dgm:spPr/>
    </dgm:pt>
    <dgm:pt modelId="{9A10D373-2B7E-4EA0-BA6B-A74F7F3E432D}" type="pres">
      <dgm:prSet presAssocID="{17FC6D89-212B-4262-8DA3-9412A68A2147}" presName="textRect" presStyleLbl="revTx" presStyleIdx="1" presStyleCnt="3" custScaleX="133641">
        <dgm:presLayoutVars>
          <dgm:chMax val="1"/>
          <dgm:chPref val="1"/>
        </dgm:presLayoutVars>
      </dgm:prSet>
      <dgm:spPr/>
    </dgm:pt>
    <dgm:pt modelId="{9AD126B0-11AD-4719-8E3A-E2EF6D4DC08C}" type="pres">
      <dgm:prSet presAssocID="{2CA507DE-6DE7-408F-9C56-823D1F4AA588}" presName="sibTrans" presStyleCnt="0"/>
      <dgm:spPr/>
    </dgm:pt>
    <dgm:pt modelId="{E585622D-A652-49A3-AB32-FFAE3702264B}" type="pres">
      <dgm:prSet presAssocID="{79C82F68-687B-4A96-8BEE-23E8602AE648}" presName="compNode" presStyleCnt="0"/>
      <dgm:spPr/>
    </dgm:pt>
    <dgm:pt modelId="{9F523EFC-7C42-444E-8020-5589463820BE}" type="pres">
      <dgm:prSet presAssocID="{79C82F68-687B-4A96-8BEE-23E8602AE648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глу"/>
        </a:ext>
      </dgm:extLst>
    </dgm:pt>
    <dgm:pt modelId="{731745D0-7A29-40C0-9603-A7851419C8CB}" type="pres">
      <dgm:prSet presAssocID="{79C82F68-687B-4A96-8BEE-23E8602AE648}" presName="spaceRect" presStyleCnt="0"/>
      <dgm:spPr/>
    </dgm:pt>
    <dgm:pt modelId="{FC091F9E-28D4-419E-B182-746D08EBBB40}" type="pres">
      <dgm:prSet presAssocID="{79C82F68-687B-4A96-8BEE-23E8602AE64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EA41742-87AC-40FF-BA76-D87C64ABD076}" srcId="{CEA29711-7DE2-4E72-B19B-385B61EE401A}" destId="{79C82F68-687B-4A96-8BEE-23E8602AE648}" srcOrd="2" destOrd="0" parTransId="{18756231-E96C-4990-B544-590E75F93A81}" sibTransId="{C3A64A09-1754-4C95-ADC7-266EFBE273AD}"/>
    <dgm:cxn modelId="{04B8FD45-8D9F-43EC-AD27-CF3C494A1B3F}" type="presOf" srcId="{CEA29711-7DE2-4E72-B19B-385B61EE401A}" destId="{19EC78E1-F7D4-4864-ADC6-E8759D10D0FE}" srcOrd="0" destOrd="0" presId="urn:microsoft.com/office/officeart/2018/2/layout/IconLabelList"/>
    <dgm:cxn modelId="{C9854A52-F354-4AA2-9298-D9870F64F0B5}" srcId="{CEA29711-7DE2-4E72-B19B-385B61EE401A}" destId="{17FC6D89-212B-4262-8DA3-9412A68A2147}" srcOrd="1" destOrd="0" parTransId="{B7D7836C-078B-4751-8B39-E68ED1E6C9ED}" sibTransId="{2CA507DE-6DE7-408F-9C56-823D1F4AA588}"/>
    <dgm:cxn modelId="{B144E569-4426-4E38-BBDC-2DC8A941DC4A}" type="presOf" srcId="{79C82F68-687B-4A96-8BEE-23E8602AE648}" destId="{FC091F9E-28D4-419E-B182-746D08EBBB40}" srcOrd="0" destOrd="0" presId="urn:microsoft.com/office/officeart/2018/2/layout/IconLabelList"/>
    <dgm:cxn modelId="{B0E623A1-B8F0-4A8E-BF67-016C2039B662}" type="presOf" srcId="{C5C073AE-DF7B-4339-A266-C725992AD410}" destId="{9FCC3D81-F25F-4C8A-99AD-91E3F8BD1A5B}" srcOrd="0" destOrd="0" presId="urn:microsoft.com/office/officeart/2018/2/layout/IconLabelList"/>
    <dgm:cxn modelId="{274B81CE-197D-49DB-BD28-1E63172DD6C2}" srcId="{CEA29711-7DE2-4E72-B19B-385B61EE401A}" destId="{C5C073AE-DF7B-4339-A266-C725992AD410}" srcOrd="0" destOrd="0" parTransId="{F97CCEA6-4E0A-4342-B90A-B4B76C8670C4}" sibTransId="{9C2F7034-8613-4755-8120-3FAC2606EFAC}"/>
    <dgm:cxn modelId="{C29F0FD8-328F-48B8-8208-1A2B8C95A8B3}" type="presOf" srcId="{17FC6D89-212B-4262-8DA3-9412A68A2147}" destId="{9A10D373-2B7E-4EA0-BA6B-A74F7F3E432D}" srcOrd="0" destOrd="0" presId="urn:microsoft.com/office/officeart/2018/2/layout/IconLabelList"/>
    <dgm:cxn modelId="{DE6EC92E-855D-4104-9CDD-BA575575BB8F}" type="presParOf" srcId="{19EC78E1-F7D4-4864-ADC6-E8759D10D0FE}" destId="{A99F3B2B-008D-418D-8AE3-8461D6A49430}" srcOrd="0" destOrd="0" presId="urn:microsoft.com/office/officeart/2018/2/layout/IconLabelList"/>
    <dgm:cxn modelId="{9C1D20D9-B47A-43D6-845E-D2517E566B76}" type="presParOf" srcId="{A99F3B2B-008D-418D-8AE3-8461D6A49430}" destId="{6C461AA6-FB3C-46ED-8396-BE96323441F3}" srcOrd="0" destOrd="0" presId="urn:microsoft.com/office/officeart/2018/2/layout/IconLabelList"/>
    <dgm:cxn modelId="{7D3DC8CE-C946-45E0-A591-243E164485FC}" type="presParOf" srcId="{A99F3B2B-008D-418D-8AE3-8461D6A49430}" destId="{70E615B7-2C24-428A-AC23-9F42408239EF}" srcOrd="1" destOrd="0" presId="urn:microsoft.com/office/officeart/2018/2/layout/IconLabelList"/>
    <dgm:cxn modelId="{B8548147-4469-40FD-8BD3-00A9D07E75F4}" type="presParOf" srcId="{A99F3B2B-008D-418D-8AE3-8461D6A49430}" destId="{9FCC3D81-F25F-4C8A-99AD-91E3F8BD1A5B}" srcOrd="2" destOrd="0" presId="urn:microsoft.com/office/officeart/2018/2/layout/IconLabelList"/>
    <dgm:cxn modelId="{52A0A5F7-2FD2-4DF3-A95E-7692C1EC72B2}" type="presParOf" srcId="{19EC78E1-F7D4-4864-ADC6-E8759D10D0FE}" destId="{E6FDCA59-B7C2-42B3-AA37-8347E4CAA49C}" srcOrd="1" destOrd="0" presId="urn:microsoft.com/office/officeart/2018/2/layout/IconLabelList"/>
    <dgm:cxn modelId="{9C5F0033-9010-4880-81D9-4CCB4455767F}" type="presParOf" srcId="{19EC78E1-F7D4-4864-ADC6-E8759D10D0FE}" destId="{DF49023A-0546-45A0-802F-4BE303E9B3C8}" srcOrd="2" destOrd="0" presId="urn:microsoft.com/office/officeart/2018/2/layout/IconLabelList"/>
    <dgm:cxn modelId="{3A226D27-D5D7-4BF3-8E7F-B77D97C1C186}" type="presParOf" srcId="{DF49023A-0546-45A0-802F-4BE303E9B3C8}" destId="{5EB6EA9B-63EC-4672-B06B-97ED6CAB59D2}" srcOrd="0" destOrd="0" presId="urn:microsoft.com/office/officeart/2018/2/layout/IconLabelList"/>
    <dgm:cxn modelId="{12125841-AC88-4583-9DB1-CDC16D0F9CA8}" type="presParOf" srcId="{DF49023A-0546-45A0-802F-4BE303E9B3C8}" destId="{FC552BA6-3D64-462A-B1FD-7A01ACA75DF2}" srcOrd="1" destOrd="0" presId="urn:microsoft.com/office/officeart/2018/2/layout/IconLabelList"/>
    <dgm:cxn modelId="{217EEC44-2D5F-4AB2-902D-D84A48A2AB69}" type="presParOf" srcId="{DF49023A-0546-45A0-802F-4BE303E9B3C8}" destId="{9A10D373-2B7E-4EA0-BA6B-A74F7F3E432D}" srcOrd="2" destOrd="0" presId="urn:microsoft.com/office/officeart/2018/2/layout/IconLabelList"/>
    <dgm:cxn modelId="{6FF2530E-1022-439A-B5CD-B3CB84645A95}" type="presParOf" srcId="{19EC78E1-F7D4-4864-ADC6-E8759D10D0FE}" destId="{9AD126B0-11AD-4719-8E3A-E2EF6D4DC08C}" srcOrd="3" destOrd="0" presId="urn:microsoft.com/office/officeart/2018/2/layout/IconLabelList"/>
    <dgm:cxn modelId="{820D7969-4553-4E7E-AA2D-556C1D50DA70}" type="presParOf" srcId="{19EC78E1-F7D4-4864-ADC6-E8759D10D0FE}" destId="{E585622D-A652-49A3-AB32-FFAE3702264B}" srcOrd="4" destOrd="0" presId="urn:microsoft.com/office/officeart/2018/2/layout/IconLabelList"/>
    <dgm:cxn modelId="{C67BDF62-77C5-43EB-8096-6031382CE8A3}" type="presParOf" srcId="{E585622D-A652-49A3-AB32-FFAE3702264B}" destId="{9F523EFC-7C42-444E-8020-5589463820BE}" srcOrd="0" destOrd="0" presId="urn:microsoft.com/office/officeart/2018/2/layout/IconLabelList"/>
    <dgm:cxn modelId="{99757BC6-0029-441F-A492-84F981B01E65}" type="presParOf" srcId="{E585622D-A652-49A3-AB32-FFAE3702264B}" destId="{731745D0-7A29-40C0-9603-A7851419C8CB}" srcOrd="1" destOrd="0" presId="urn:microsoft.com/office/officeart/2018/2/layout/IconLabelList"/>
    <dgm:cxn modelId="{24D4C79B-8408-458A-BE8B-B6F908EBC445}" type="presParOf" srcId="{E585622D-A652-49A3-AB32-FFAE3702264B}" destId="{FC091F9E-28D4-419E-B182-746D08EBBB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4CD9F0-AA00-4C57-B0E3-1DC3E3FF2B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E13D4-5368-4F16-98FF-229E84857A85}">
      <dgm:prSet/>
      <dgm:spPr>
        <a:solidFill>
          <a:srgbClr val="92D050"/>
        </a:solidFill>
      </dgm:spPr>
      <dgm:t>
        <a:bodyPr/>
        <a:lstStyle/>
        <a:p>
          <a:r>
            <a:rPr lang="ru-RU" dirty="0"/>
            <a:t>Подтвержденный </a:t>
          </a:r>
          <a:r>
            <a:rPr lang="ru-RU" dirty="0" err="1"/>
            <a:t>молекулярно</a:t>
          </a:r>
          <a:r>
            <a:rPr lang="ru-RU" dirty="0"/>
            <a:t> – генетически диагноз:</a:t>
          </a:r>
          <a:endParaRPr lang="en-US" dirty="0"/>
        </a:p>
      </dgm:t>
    </dgm:pt>
    <dgm:pt modelId="{824B022D-1285-4C0E-85E0-66698A44A8AC}" type="parTrans" cxnId="{29A7E8E4-6B26-47B8-A61F-F19A537DCAEA}">
      <dgm:prSet/>
      <dgm:spPr/>
      <dgm:t>
        <a:bodyPr/>
        <a:lstStyle/>
        <a:p>
          <a:endParaRPr lang="en-US"/>
        </a:p>
      </dgm:t>
    </dgm:pt>
    <dgm:pt modelId="{34F4E3B1-606E-49BA-8A60-00101B032E6B}" type="sibTrans" cxnId="{29A7E8E4-6B26-47B8-A61F-F19A537DCAEA}">
      <dgm:prSet/>
      <dgm:spPr/>
      <dgm:t>
        <a:bodyPr/>
        <a:lstStyle/>
        <a:p>
          <a:endParaRPr lang="en-US"/>
        </a:p>
      </dgm:t>
    </dgm:pt>
    <dgm:pt modelId="{4A66C7F2-6B47-4363-B315-B1C34BE2A8A3}">
      <dgm:prSet/>
      <dgm:spPr/>
      <dgm:t>
        <a:bodyPr/>
        <a:lstStyle/>
        <a:p>
          <a:r>
            <a:rPr lang="ru-RU"/>
            <a:t>Классическая гомоцистинурия пиридоксин нечувствительная (резистентная) форма</a:t>
          </a:r>
          <a:endParaRPr lang="en-US"/>
        </a:p>
      </dgm:t>
    </dgm:pt>
    <dgm:pt modelId="{12A4C5B7-9487-4B0D-B761-DFB355E37128}" type="parTrans" cxnId="{D78D2818-B4E4-483C-A87A-A81E89502565}">
      <dgm:prSet/>
      <dgm:spPr/>
      <dgm:t>
        <a:bodyPr/>
        <a:lstStyle/>
        <a:p>
          <a:endParaRPr lang="en-US"/>
        </a:p>
      </dgm:t>
    </dgm:pt>
    <dgm:pt modelId="{FD68F343-4807-4777-85F0-576411FA4D1F}" type="sibTrans" cxnId="{D78D2818-B4E4-483C-A87A-A81E89502565}">
      <dgm:prSet/>
      <dgm:spPr/>
      <dgm:t>
        <a:bodyPr/>
        <a:lstStyle/>
        <a:p>
          <a:endParaRPr lang="en-US"/>
        </a:p>
      </dgm:t>
    </dgm:pt>
    <dgm:pt modelId="{EB407B47-C0E8-4DF1-BCA3-08D58BB35B46}">
      <dgm:prSet/>
      <dgm:spPr/>
      <dgm:t>
        <a:bodyPr/>
        <a:lstStyle/>
        <a:p>
          <a:r>
            <a:rPr lang="ru-RU" dirty="0" err="1"/>
            <a:t>Гомоцистинурия</a:t>
          </a:r>
          <a:r>
            <a:rPr lang="ru-RU" dirty="0"/>
            <a:t> вследствие недостаточности 5,10 –</a:t>
          </a:r>
          <a:r>
            <a:rPr lang="ru-RU" dirty="0" err="1"/>
            <a:t>метилентетрагидрофолат</a:t>
          </a:r>
          <a:r>
            <a:rPr lang="ru-RU" dirty="0"/>
            <a:t> </a:t>
          </a:r>
          <a:r>
            <a:rPr lang="ru-RU" dirty="0" err="1"/>
            <a:t>редуктазы</a:t>
          </a:r>
          <a:r>
            <a:rPr lang="ru-RU" dirty="0"/>
            <a:t> (</a:t>
          </a:r>
          <a:r>
            <a:rPr lang="en-US" dirty="0"/>
            <a:t>MTHFR)</a:t>
          </a:r>
        </a:p>
      </dgm:t>
    </dgm:pt>
    <dgm:pt modelId="{1C5578AE-60D8-428B-AE49-59FEB8CE91B4}" type="parTrans" cxnId="{FE5E82F2-3DE2-4856-A60D-D45EE53291E4}">
      <dgm:prSet/>
      <dgm:spPr/>
      <dgm:t>
        <a:bodyPr/>
        <a:lstStyle/>
        <a:p>
          <a:endParaRPr lang="en-US"/>
        </a:p>
      </dgm:t>
    </dgm:pt>
    <dgm:pt modelId="{76318C20-8133-4808-8C00-3ED98DE8BA75}" type="sibTrans" cxnId="{FE5E82F2-3DE2-4856-A60D-D45EE53291E4}">
      <dgm:prSet/>
      <dgm:spPr/>
      <dgm:t>
        <a:bodyPr/>
        <a:lstStyle/>
        <a:p>
          <a:endParaRPr lang="en-US"/>
        </a:p>
      </dgm:t>
    </dgm:pt>
    <dgm:pt modelId="{04DCB04F-D3B9-4802-80FD-907F62BFE815}">
      <dgm:prSet/>
      <dgm:spPr/>
      <dgm:t>
        <a:bodyPr/>
        <a:lstStyle/>
        <a:p>
          <a:r>
            <a:rPr lang="ru-RU"/>
            <a:t>Гомоцистинурия вследствие дефекта метаболизма кобаламина</a:t>
          </a:r>
          <a:endParaRPr lang="en-US"/>
        </a:p>
      </dgm:t>
    </dgm:pt>
    <dgm:pt modelId="{4D7F444A-5BF8-4BD0-A829-D3F06DA34B60}" type="parTrans" cxnId="{1D70CDBF-10A6-4633-8D7A-F2E030167446}">
      <dgm:prSet/>
      <dgm:spPr/>
      <dgm:t>
        <a:bodyPr/>
        <a:lstStyle/>
        <a:p>
          <a:endParaRPr lang="en-US"/>
        </a:p>
      </dgm:t>
    </dgm:pt>
    <dgm:pt modelId="{AE088581-058F-460E-B95D-7B202880B527}" type="sibTrans" cxnId="{1D70CDBF-10A6-4633-8D7A-F2E030167446}">
      <dgm:prSet/>
      <dgm:spPr/>
      <dgm:t>
        <a:bodyPr/>
        <a:lstStyle/>
        <a:p>
          <a:endParaRPr lang="en-US"/>
        </a:p>
      </dgm:t>
    </dgm:pt>
    <dgm:pt modelId="{133300D2-2CEA-5B44-97F2-B72686D0329B}" type="pres">
      <dgm:prSet presAssocID="{8E4CD9F0-AA00-4C57-B0E3-1DC3E3FF2B02}" presName="linear" presStyleCnt="0">
        <dgm:presLayoutVars>
          <dgm:animLvl val="lvl"/>
          <dgm:resizeHandles val="exact"/>
        </dgm:presLayoutVars>
      </dgm:prSet>
      <dgm:spPr/>
    </dgm:pt>
    <dgm:pt modelId="{A58DA0A0-7CFB-6045-8BFC-3E0DE6C61477}" type="pres">
      <dgm:prSet presAssocID="{70CE13D4-5368-4F16-98FF-229E84857A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D11202-A5B5-6F4B-8A1D-D47011E30722}" type="pres">
      <dgm:prSet presAssocID="{34F4E3B1-606E-49BA-8A60-00101B032E6B}" presName="spacer" presStyleCnt="0"/>
      <dgm:spPr/>
    </dgm:pt>
    <dgm:pt modelId="{F81770F9-1163-9F4B-9EFF-9174C01CF4E0}" type="pres">
      <dgm:prSet presAssocID="{4A66C7F2-6B47-4363-B315-B1C34BE2A8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F97F0D-DDD0-EE4C-BA86-DFEA34880388}" type="pres">
      <dgm:prSet presAssocID="{FD68F343-4807-4777-85F0-576411FA4D1F}" presName="spacer" presStyleCnt="0"/>
      <dgm:spPr/>
    </dgm:pt>
    <dgm:pt modelId="{3A359AB8-A5B2-F142-9794-0128F6EFA128}" type="pres">
      <dgm:prSet presAssocID="{EB407B47-C0E8-4DF1-BCA3-08D58BB35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E0B979-44EC-D44C-88F9-2592AA1C1891}" type="pres">
      <dgm:prSet presAssocID="{76318C20-8133-4808-8C00-3ED98DE8BA75}" presName="spacer" presStyleCnt="0"/>
      <dgm:spPr/>
    </dgm:pt>
    <dgm:pt modelId="{38BCFB11-B1A5-424B-B6CA-059CAF0E8D76}" type="pres">
      <dgm:prSet presAssocID="{04DCB04F-D3B9-4802-80FD-907F62BFE8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8D2818-B4E4-483C-A87A-A81E89502565}" srcId="{8E4CD9F0-AA00-4C57-B0E3-1DC3E3FF2B02}" destId="{4A66C7F2-6B47-4363-B315-B1C34BE2A8A3}" srcOrd="1" destOrd="0" parTransId="{12A4C5B7-9487-4B0D-B761-DFB355E37128}" sibTransId="{FD68F343-4807-4777-85F0-576411FA4D1F}"/>
    <dgm:cxn modelId="{56BC2220-A336-B74E-A47E-C0F9C3300ED8}" type="presOf" srcId="{70CE13D4-5368-4F16-98FF-229E84857A85}" destId="{A58DA0A0-7CFB-6045-8BFC-3E0DE6C61477}" srcOrd="0" destOrd="0" presId="urn:microsoft.com/office/officeart/2005/8/layout/vList2"/>
    <dgm:cxn modelId="{6A0ED62D-F4CA-4647-B9E4-9DF0F471F489}" type="presOf" srcId="{04DCB04F-D3B9-4802-80FD-907F62BFE815}" destId="{38BCFB11-B1A5-424B-B6CA-059CAF0E8D76}" srcOrd="0" destOrd="0" presId="urn:microsoft.com/office/officeart/2005/8/layout/vList2"/>
    <dgm:cxn modelId="{CE451732-ECF9-4342-B3B2-05521831010C}" type="presOf" srcId="{EB407B47-C0E8-4DF1-BCA3-08D58BB35B46}" destId="{3A359AB8-A5B2-F142-9794-0128F6EFA128}" srcOrd="0" destOrd="0" presId="urn:microsoft.com/office/officeart/2005/8/layout/vList2"/>
    <dgm:cxn modelId="{EA9A0465-7E11-A04D-B8FE-D563F59E53EA}" type="presOf" srcId="{8E4CD9F0-AA00-4C57-B0E3-1DC3E3FF2B02}" destId="{133300D2-2CEA-5B44-97F2-B72686D0329B}" srcOrd="0" destOrd="0" presId="urn:microsoft.com/office/officeart/2005/8/layout/vList2"/>
    <dgm:cxn modelId="{4E7710BA-50ED-2240-A0F5-877D5B3A9785}" type="presOf" srcId="{4A66C7F2-6B47-4363-B315-B1C34BE2A8A3}" destId="{F81770F9-1163-9F4B-9EFF-9174C01CF4E0}" srcOrd="0" destOrd="0" presId="urn:microsoft.com/office/officeart/2005/8/layout/vList2"/>
    <dgm:cxn modelId="{1D70CDBF-10A6-4633-8D7A-F2E030167446}" srcId="{8E4CD9F0-AA00-4C57-B0E3-1DC3E3FF2B02}" destId="{04DCB04F-D3B9-4802-80FD-907F62BFE815}" srcOrd="3" destOrd="0" parTransId="{4D7F444A-5BF8-4BD0-A829-D3F06DA34B60}" sibTransId="{AE088581-058F-460E-B95D-7B202880B527}"/>
    <dgm:cxn modelId="{29A7E8E4-6B26-47B8-A61F-F19A537DCAEA}" srcId="{8E4CD9F0-AA00-4C57-B0E3-1DC3E3FF2B02}" destId="{70CE13D4-5368-4F16-98FF-229E84857A85}" srcOrd="0" destOrd="0" parTransId="{824B022D-1285-4C0E-85E0-66698A44A8AC}" sibTransId="{34F4E3B1-606E-49BA-8A60-00101B032E6B}"/>
    <dgm:cxn modelId="{FE5E82F2-3DE2-4856-A60D-D45EE53291E4}" srcId="{8E4CD9F0-AA00-4C57-B0E3-1DC3E3FF2B02}" destId="{EB407B47-C0E8-4DF1-BCA3-08D58BB35B46}" srcOrd="2" destOrd="0" parTransId="{1C5578AE-60D8-428B-AE49-59FEB8CE91B4}" sibTransId="{76318C20-8133-4808-8C00-3ED98DE8BA75}"/>
    <dgm:cxn modelId="{B3BCBDB3-623F-4849-A03E-C2F4ED88A488}" type="presParOf" srcId="{133300D2-2CEA-5B44-97F2-B72686D0329B}" destId="{A58DA0A0-7CFB-6045-8BFC-3E0DE6C61477}" srcOrd="0" destOrd="0" presId="urn:microsoft.com/office/officeart/2005/8/layout/vList2"/>
    <dgm:cxn modelId="{0F16BA42-F47B-AB4F-B4BF-FCA2FA6C0392}" type="presParOf" srcId="{133300D2-2CEA-5B44-97F2-B72686D0329B}" destId="{C8D11202-A5B5-6F4B-8A1D-D47011E30722}" srcOrd="1" destOrd="0" presId="urn:microsoft.com/office/officeart/2005/8/layout/vList2"/>
    <dgm:cxn modelId="{8F222C7E-5292-7244-8180-9A31FAC74E44}" type="presParOf" srcId="{133300D2-2CEA-5B44-97F2-B72686D0329B}" destId="{F81770F9-1163-9F4B-9EFF-9174C01CF4E0}" srcOrd="2" destOrd="0" presId="urn:microsoft.com/office/officeart/2005/8/layout/vList2"/>
    <dgm:cxn modelId="{B7F47DC6-6296-8340-9E53-0DEB08403B84}" type="presParOf" srcId="{133300D2-2CEA-5B44-97F2-B72686D0329B}" destId="{D7F97F0D-DDD0-EE4C-BA86-DFEA34880388}" srcOrd="3" destOrd="0" presId="urn:microsoft.com/office/officeart/2005/8/layout/vList2"/>
    <dgm:cxn modelId="{B00A2CE9-2B4A-CE41-9CB2-BCFDFDBB6D34}" type="presParOf" srcId="{133300D2-2CEA-5B44-97F2-B72686D0329B}" destId="{3A359AB8-A5B2-F142-9794-0128F6EFA128}" srcOrd="4" destOrd="0" presId="urn:microsoft.com/office/officeart/2005/8/layout/vList2"/>
    <dgm:cxn modelId="{A195E275-6BE3-D343-973D-2B3F70D0689D}" type="presParOf" srcId="{133300D2-2CEA-5B44-97F2-B72686D0329B}" destId="{44E0B979-44EC-D44C-88F9-2592AA1C1891}" srcOrd="5" destOrd="0" presId="urn:microsoft.com/office/officeart/2005/8/layout/vList2"/>
    <dgm:cxn modelId="{3DB9A6CA-2E32-A046-93AF-24C2F604F6A0}" type="presParOf" srcId="{133300D2-2CEA-5B44-97F2-B72686D0329B}" destId="{38BCFB11-B1A5-424B-B6CA-059CAF0E8D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61AA6-FB3C-46ED-8396-BE96323441F3}">
      <dsp:nvSpPr>
        <dsp:cNvPr id="0" name=""/>
        <dsp:cNvSpPr/>
      </dsp:nvSpPr>
      <dsp:spPr>
        <a:xfrm>
          <a:off x="1186168" y="1020801"/>
          <a:ext cx="1385304" cy="138530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C3D81-F25F-4C8A-99AD-91E3F8BD1A5B}">
      <dsp:nvSpPr>
        <dsp:cNvPr id="0" name=""/>
        <dsp:cNvSpPr/>
      </dsp:nvSpPr>
      <dsp:spPr>
        <a:xfrm>
          <a:off x="339593" y="2777834"/>
          <a:ext cx="30784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Ограничение поступления белка с пищей (</a:t>
          </a:r>
          <a:r>
            <a:rPr lang="ru-RU" sz="1600" kern="1200" dirty="0"/>
            <a:t>низкобелковая</a:t>
          </a:r>
          <a:r>
            <a:rPr lang="ru-RU" sz="1400" kern="1200" dirty="0"/>
            <a:t> диета)</a:t>
          </a:r>
          <a:endParaRPr lang="en-US" sz="1400" kern="1200" dirty="0"/>
        </a:p>
      </dsp:txBody>
      <dsp:txXfrm>
        <a:off x="339593" y="2777834"/>
        <a:ext cx="3078453" cy="720000"/>
      </dsp:txXfrm>
    </dsp:sp>
    <dsp:sp modelId="{5EB6EA9B-63EC-4672-B06B-97ED6CAB59D2}">
      <dsp:nvSpPr>
        <dsp:cNvPr id="0" name=""/>
        <dsp:cNvSpPr/>
      </dsp:nvSpPr>
      <dsp:spPr>
        <a:xfrm>
          <a:off x="5321162" y="1020801"/>
          <a:ext cx="1385304" cy="13853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0D373-2B7E-4EA0-BA6B-A74F7F3E432D}">
      <dsp:nvSpPr>
        <dsp:cNvPr id="0" name=""/>
        <dsp:cNvSpPr/>
      </dsp:nvSpPr>
      <dsp:spPr>
        <a:xfrm>
          <a:off x="3956776" y="2777834"/>
          <a:ext cx="4114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Контроль над уровнем </a:t>
          </a:r>
          <a:r>
            <a:rPr lang="ru-RU" sz="1400" kern="1200" dirty="0" err="1"/>
            <a:t>гомоцистеина</a:t>
          </a:r>
          <a:r>
            <a:rPr lang="ru-RU" sz="1400" kern="1200" dirty="0"/>
            <a:t> в крови</a:t>
          </a:r>
          <a:endParaRPr lang="en-US" sz="1400" kern="1200" dirty="0"/>
        </a:p>
      </dsp:txBody>
      <dsp:txXfrm>
        <a:off x="3956776" y="2777834"/>
        <a:ext cx="4114076" cy="720000"/>
      </dsp:txXfrm>
    </dsp:sp>
    <dsp:sp modelId="{9F523EFC-7C42-444E-8020-5589463820BE}">
      <dsp:nvSpPr>
        <dsp:cNvPr id="0" name=""/>
        <dsp:cNvSpPr/>
      </dsp:nvSpPr>
      <dsp:spPr>
        <a:xfrm>
          <a:off x="9456157" y="1020801"/>
          <a:ext cx="1385304" cy="13853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91F9E-28D4-419E-B182-746D08EBBB40}">
      <dsp:nvSpPr>
        <dsp:cNvPr id="0" name=""/>
        <dsp:cNvSpPr/>
      </dsp:nvSpPr>
      <dsp:spPr>
        <a:xfrm>
          <a:off x="8609582" y="2777834"/>
          <a:ext cx="30784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Бетаина ангидрид</a:t>
          </a:r>
          <a:endParaRPr lang="en-US" sz="3100" kern="1200" dirty="0"/>
        </a:p>
      </dsp:txBody>
      <dsp:txXfrm>
        <a:off x="8609582" y="2777834"/>
        <a:ext cx="307845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DA0A0-7CFB-6045-8BFC-3E0DE6C61477}">
      <dsp:nvSpPr>
        <dsp:cNvPr id="0" name=""/>
        <dsp:cNvSpPr/>
      </dsp:nvSpPr>
      <dsp:spPr>
        <a:xfrm>
          <a:off x="0" y="56342"/>
          <a:ext cx="10515600" cy="115202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Подтвержденный </a:t>
          </a:r>
          <a:r>
            <a:rPr lang="ru-RU" sz="2900" kern="1200" dirty="0" err="1"/>
            <a:t>молекулярно</a:t>
          </a:r>
          <a:r>
            <a:rPr lang="ru-RU" sz="2900" kern="1200" dirty="0"/>
            <a:t> – генетически диагноз:</a:t>
          </a:r>
          <a:endParaRPr lang="en-US" sz="2900" kern="1200" dirty="0"/>
        </a:p>
      </dsp:txBody>
      <dsp:txXfrm>
        <a:off x="56237" y="112579"/>
        <a:ext cx="10403126" cy="1039555"/>
      </dsp:txXfrm>
    </dsp:sp>
    <dsp:sp modelId="{F81770F9-1163-9F4B-9EFF-9174C01CF4E0}">
      <dsp:nvSpPr>
        <dsp:cNvPr id="0" name=""/>
        <dsp:cNvSpPr/>
      </dsp:nvSpPr>
      <dsp:spPr>
        <a:xfrm>
          <a:off x="0" y="1291891"/>
          <a:ext cx="1051560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Классическая гомоцистинурия пиридоксин нечувствительная (резистентная) форма</a:t>
          </a:r>
          <a:endParaRPr lang="en-US" sz="2900" kern="1200"/>
        </a:p>
      </dsp:txBody>
      <dsp:txXfrm>
        <a:off x="56237" y="1348128"/>
        <a:ext cx="10403126" cy="1039555"/>
      </dsp:txXfrm>
    </dsp:sp>
    <dsp:sp modelId="{3A359AB8-A5B2-F142-9794-0128F6EFA128}">
      <dsp:nvSpPr>
        <dsp:cNvPr id="0" name=""/>
        <dsp:cNvSpPr/>
      </dsp:nvSpPr>
      <dsp:spPr>
        <a:xfrm>
          <a:off x="0" y="2527441"/>
          <a:ext cx="1051560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Гомоцистинурия</a:t>
          </a:r>
          <a:r>
            <a:rPr lang="ru-RU" sz="2900" kern="1200" dirty="0"/>
            <a:t> вследствие недостаточности 5,10 –</a:t>
          </a:r>
          <a:r>
            <a:rPr lang="ru-RU" sz="2900" kern="1200" dirty="0" err="1"/>
            <a:t>метилентетрагидрофолат</a:t>
          </a:r>
          <a:r>
            <a:rPr lang="ru-RU" sz="2900" kern="1200" dirty="0"/>
            <a:t> </a:t>
          </a:r>
          <a:r>
            <a:rPr lang="ru-RU" sz="2900" kern="1200" dirty="0" err="1"/>
            <a:t>редуктазы</a:t>
          </a:r>
          <a:r>
            <a:rPr lang="ru-RU" sz="2900" kern="1200" dirty="0"/>
            <a:t> (</a:t>
          </a:r>
          <a:r>
            <a:rPr lang="en-US" sz="2900" kern="1200" dirty="0"/>
            <a:t>MTHFR)</a:t>
          </a:r>
        </a:p>
      </dsp:txBody>
      <dsp:txXfrm>
        <a:off x="56237" y="2583678"/>
        <a:ext cx="10403126" cy="1039555"/>
      </dsp:txXfrm>
    </dsp:sp>
    <dsp:sp modelId="{38BCFB11-B1A5-424B-B6CA-059CAF0E8D76}">
      <dsp:nvSpPr>
        <dsp:cNvPr id="0" name=""/>
        <dsp:cNvSpPr/>
      </dsp:nvSpPr>
      <dsp:spPr>
        <a:xfrm>
          <a:off x="0" y="3762991"/>
          <a:ext cx="1051560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Гомоцистинурия вследствие дефекта метаболизма кобаламина</a:t>
          </a:r>
          <a:endParaRPr lang="en-US" sz="2900" kern="1200"/>
        </a:p>
      </dsp:txBody>
      <dsp:txXfrm>
        <a:off x="56237" y="3819228"/>
        <a:ext cx="10403126" cy="103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44280-C336-A046-8EEB-DF830AEE1C7D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4AC4D-2803-4343-B5B0-4913210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7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979797"/>
                </a:solidFill>
                <a:effectLst/>
                <a:latin typeface="proxima_nova_rgregular"/>
              </a:rPr>
              <a:t>Karl S Roth, MD</a:t>
            </a:r>
          </a:p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proxima_nova_rgbold"/>
              </a:rPr>
              <a:t>Genetics of Hyperammonemia Clinical Presentation</a:t>
            </a:r>
            <a:r>
              <a:rPr lang="ru-RU" b="0" i="0" dirty="0">
                <a:solidFill>
                  <a:srgbClr val="2A2A2A"/>
                </a:solidFill>
                <a:effectLst/>
                <a:latin typeface="proxima_nova_rgbold"/>
              </a:rPr>
              <a:t> </a:t>
            </a:r>
            <a:r>
              <a:rPr lang="en-US" b="0" i="0" dirty="0">
                <a:solidFill>
                  <a:srgbClr val="979797"/>
                </a:solidFill>
                <a:effectLst/>
                <a:latin typeface="proxima_nova_rgregular"/>
              </a:rPr>
              <a:t>Updated: Sep 20, 2018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979797"/>
                </a:solidFill>
                <a:effectLst/>
                <a:latin typeface="proxima_nova_rgregular"/>
              </a:rPr>
              <a:t>Author: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217D1-1253-4998-81C3-BC2944D76D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8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E2489-54FD-4E49-BEED-1BEA11036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C681DB-B998-BA47-8F2D-0B6872A65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684F0-A022-4C4D-99CE-10C6CBBB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23ED4-C1D6-CF43-AD3A-3F342D27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FC391-1009-D946-96FF-4044C51C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1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6C3A0-319C-EC49-9A2F-D85E44BC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4F6AE7-B224-D543-B1AE-2A02D06E4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85A52-0208-DA4A-8A7E-6A36159D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ED0B4-7666-6143-9984-CE351E97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16E9D-0447-CA4D-8350-25DE3B9F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0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6A78FE-4F05-1C47-A645-75AC580E8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6A498B-B9D0-984E-A3A1-59138BCD7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FA2DE7-272A-2C4A-9945-B5D73FF9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33704-1EF7-044A-95BA-4177D846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70B92-B52C-F44C-92F6-634B3899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5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05B27-EA3C-7846-BE91-C113B6C9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31B02-FD98-5849-82F9-F1CAF8782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7C45B-7D15-7447-B4D6-8C87A597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FDE31-55FA-234A-A579-FAE4223D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1D0FF-8DF6-6544-AF72-6ECE0A36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76C44-FE98-6E4B-A584-C3B298CB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4C240-0324-FC49-BA96-DDE9B9AF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BDBA-435B-3A41-8990-8699D0B1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F3D3C-3BD8-A04A-B1C3-AC260566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F6FA0D-2B52-A342-93B5-712225FD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0D704-69EB-7442-BA8A-84B9719E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8FD05-266F-7A46-B172-7B456222A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D48B01-2305-F44A-9C7C-BF360573A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9A527F-E395-5349-8E49-A01C66A5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DDC335-A95C-2443-95CE-AF86A0E1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B0626F-BC8A-314F-A524-66158746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3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7698-C3DB-EB46-A96F-4BF0CBC1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20BE9-328C-BB40-B22C-7BCB19CF6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6BA752-9576-ED49-A75D-0A8A3D90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CB14B3-D428-B94F-9EC4-6F09F2B8F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3EBA74-CE90-694B-A933-A9721A72E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0E535B-6679-5647-89F1-E77398B1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5EEB68-24A8-2C4C-995B-61680EF1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135C63-F993-054E-8AAC-D1BC2A31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9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C970D-7C29-ED4C-891E-A5599337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C6D76-4B8B-0F45-9294-F25612E2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F889FD-BF1A-9745-B979-8FAA19A0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67A9C9-A8C5-0945-8280-1622B7AF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6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9CA576-6974-D04E-B3CA-783F1C9B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6CD765-759D-C945-89E9-AC4B1299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A4B9B0-688D-F048-B6E1-39581A53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1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447F9-9F00-BB47-9189-89EADB49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7DF6A-4CA6-4947-8402-DB351D048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D40DE7-45F0-F84E-AA89-B95CE7C85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721F32-DC70-1D40-BEB6-5E48D90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C28582-F2E8-6A47-860D-46134B8B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3195DB-A6FF-9144-85BC-85ECB7F7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8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E31CA-8524-354F-880D-BF8B7EFA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2B0FBD-2B90-334A-B745-8E93C357D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8969E7-B85C-E34E-A686-AC4A909DD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95E20-1121-214F-8902-21CCE201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17D225-563F-834D-A985-AD1527D9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C0E04D-E835-C846-9D59-487D7D36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0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634F5-0071-264C-B203-FE4E8514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BD0DA1-B9DA-4349-BEDD-760467C8B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6FB0-2CBB-6748-9A7C-5EA78C330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699924-BC41-F942-B64B-F32A9D94B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C654E-A47A-8241-B0C8-754251B86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5347/wjm/2014.008" TargetMode="External"/><Relationship Id="rId5" Type="http://schemas.openxmlformats.org/officeDocument/2006/relationships/hyperlink" Target="https://en.wikipedia.org/wiki/Digital_object_identifier" TargetMode="External"/><Relationship Id="rId4" Type="http://schemas.openxmlformats.org/officeDocument/2006/relationships/hyperlink" Target="https://en.wikiversity.org/wiki/WikiJournal_of_Medicine/Medical_gallery_of_Mikael_H%C3%A4ggstr%C3%B6m_201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pixel.net/Icon-Sign-Fast-Lunch-Meat-Burger-Hamburger-2013191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3C02A-5013-AB4E-B51A-B6902811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36" y="-2855107"/>
            <a:ext cx="5962785" cy="4567137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/>
              <a:t>ГОМОЦИСТИНУРИЯ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0BE1A-FAED-F244-9634-D64976D3E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6082506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Докладчик: Печатникова Н.Л.</a:t>
            </a:r>
          </a:p>
        </p:txBody>
      </p:sp>
      <p:pic>
        <p:nvPicPr>
          <p:cNvPr id="5" name="Picture 4" descr="Крупный план невскрытых блистеров с таблетками">
            <a:extLst>
              <a:ext uri="{FF2B5EF4-FFF2-40B4-BE49-F238E27FC236}">
                <a16:creationId xmlns:a16="http://schemas.microsoft.com/office/drawing/2014/main" id="{48153DA2-C3EA-4D6D-9B0F-388607873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6" r="2141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771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01CE51-AF15-4A40-A772-6F99916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233" y="1163345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2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2">
            <a:extLst>
              <a:ext uri="{FF2B5EF4-FFF2-40B4-BE49-F238E27FC236}">
                <a16:creationId xmlns:a16="http://schemas.microsoft.com/office/drawing/2014/main" id="{37689ED5-37A8-4B64-855B-E772233E3038}"/>
              </a:ext>
            </a:extLst>
          </p:cNvPr>
          <p:cNvCxnSpPr/>
          <p:nvPr/>
        </p:nvCxnSpPr>
        <p:spPr bwMode="auto">
          <a:xfrm flipV="1">
            <a:off x="3676555" y="797708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87A38FA-A60A-4B5E-AA60-E3EA7E812A7D}"/>
              </a:ext>
            </a:extLst>
          </p:cNvPr>
          <p:cNvCxnSpPr/>
          <p:nvPr/>
        </p:nvCxnSpPr>
        <p:spPr bwMode="auto">
          <a:xfrm flipV="1">
            <a:off x="8271162" y="923693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C2D2E-7875-4620-BEC7-03AB504F4B87}"/>
              </a:ext>
            </a:extLst>
          </p:cNvPr>
          <p:cNvSpPr txBox="1"/>
          <p:nvPr/>
        </p:nvSpPr>
        <p:spPr>
          <a:xfrm>
            <a:off x="817416" y="37660"/>
            <a:ext cx="10882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Гомоцистинурия</a:t>
            </a:r>
            <a:endParaRPr lang="ru-RU" sz="2400" b="1" cap="all" dirty="0">
              <a:solidFill>
                <a:schemeClr val="accent1"/>
              </a:solidFill>
              <a:latin typeface="Lato"/>
              <a:ea typeface="+mj-ea"/>
              <a:cs typeface="+mj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F25A494-FD68-4357-B401-AE99C918956A}"/>
              </a:ext>
            </a:extLst>
          </p:cNvPr>
          <p:cNvSpPr>
            <a:spLocks/>
          </p:cNvSpPr>
          <p:nvPr/>
        </p:nvSpPr>
        <p:spPr bwMode="auto">
          <a:xfrm flipV="1">
            <a:off x="981870" y="490902"/>
            <a:ext cx="10669053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FCF19-F069-AB42-8619-E21D6D96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687010"/>
            <a:ext cx="11904134" cy="61333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/>
              <a:t>Группа наследственных заболеваний из группы </a:t>
            </a:r>
            <a:r>
              <a:rPr lang="ru-RU" i="1" dirty="0" err="1"/>
              <a:t>аминоацидопатии</a:t>
            </a:r>
            <a:r>
              <a:rPr lang="ru-RU" i="1" dirty="0"/>
              <a:t>̆, обусловленные нарушением метаболизма серосодержащих аминокислот (метионина)</a:t>
            </a: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Дебют в первые годы жизни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Повышение концентрации в крови </a:t>
            </a:r>
            <a:r>
              <a:rPr lang="ru-RU" dirty="0" err="1"/>
              <a:t>гомоцистеина</a:t>
            </a: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Риск тромбозов, инсультов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Ранняя </a:t>
            </a:r>
            <a:r>
              <a:rPr lang="ru-RU" dirty="0" err="1"/>
              <a:t>инвалидизация</a:t>
            </a:r>
            <a:r>
              <a:rPr lang="ru-RU" dirty="0"/>
              <a:t>/летальный исход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Терапия пожизненная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45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2">
            <a:extLst>
              <a:ext uri="{FF2B5EF4-FFF2-40B4-BE49-F238E27FC236}">
                <a16:creationId xmlns:a16="http://schemas.microsoft.com/office/drawing/2014/main" id="{37689ED5-37A8-4B64-855B-E772233E3038}"/>
              </a:ext>
            </a:extLst>
          </p:cNvPr>
          <p:cNvCxnSpPr/>
          <p:nvPr/>
        </p:nvCxnSpPr>
        <p:spPr bwMode="auto">
          <a:xfrm flipV="1">
            <a:off x="3676555" y="797708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87A38FA-A60A-4B5E-AA60-E3EA7E812A7D}"/>
              </a:ext>
            </a:extLst>
          </p:cNvPr>
          <p:cNvCxnSpPr/>
          <p:nvPr/>
        </p:nvCxnSpPr>
        <p:spPr bwMode="auto">
          <a:xfrm flipV="1">
            <a:off x="8271162" y="923693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C2D2E-7875-4620-BEC7-03AB504F4B87}"/>
              </a:ext>
            </a:extLst>
          </p:cNvPr>
          <p:cNvSpPr txBox="1"/>
          <p:nvPr/>
        </p:nvSpPr>
        <p:spPr>
          <a:xfrm>
            <a:off x="817416" y="37660"/>
            <a:ext cx="10882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Гомоцистинурия</a:t>
            </a:r>
            <a:endParaRPr lang="ru-RU" sz="2400" b="1" cap="all" dirty="0">
              <a:solidFill>
                <a:schemeClr val="accent1"/>
              </a:solidFill>
              <a:latin typeface="Lato"/>
              <a:ea typeface="+mj-ea"/>
              <a:cs typeface="+mj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F25A494-FD68-4357-B401-AE99C918956A}"/>
              </a:ext>
            </a:extLst>
          </p:cNvPr>
          <p:cNvSpPr>
            <a:spLocks/>
          </p:cNvSpPr>
          <p:nvPr/>
        </p:nvSpPr>
        <p:spPr bwMode="auto">
          <a:xfrm flipV="1">
            <a:off x="981870" y="490902"/>
            <a:ext cx="10669053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FCF19-F069-AB42-8619-E21D6D96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687010"/>
            <a:ext cx="11904134" cy="61333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/>
              <a:t>Первый симптом – миопия - вывих/подвывих хрусталика – оперативное лечение – массивный тромбоз </a:t>
            </a:r>
            <a:r>
              <a:rPr lang="ru-RU" i="1" dirty="0" err="1"/>
              <a:t>интраоперационно</a:t>
            </a:r>
            <a:r>
              <a:rPr lang="ru-RU" i="1" dirty="0"/>
              <a:t> – </a:t>
            </a:r>
            <a:r>
              <a:rPr lang="ru-RU" i="1" dirty="0" err="1"/>
              <a:t>инвалидизация</a:t>
            </a:r>
            <a:r>
              <a:rPr lang="ru-RU" i="1" dirty="0"/>
              <a:t>/летальный исход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Войдет в программу неонатального скрининга методом ТМС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99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E2C034F-A82F-4D49-8A4B-74491ED8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8667"/>
            <a:ext cx="10515600" cy="5838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Заболевание для включения: </a:t>
            </a:r>
            <a:endParaRPr lang="en-US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Гомоцистинурия</a:t>
            </a:r>
            <a:r>
              <a:rPr lang="ru-RU" dirty="0"/>
              <a:t> (Код МКБ-10: Е72.1)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Препарат для включения:</a:t>
            </a:r>
            <a:endParaRPr lang="en-US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Бетаина ангидрид ( </a:t>
            </a:r>
            <a:r>
              <a:rPr lang="en-US" dirty="0"/>
              <a:t>CYSTADANE®)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9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403CF6-6275-4028-B640-B60D929D7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95" y="617319"/>
            <a:ext cx="4663571" cy="61967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0F1922-3FCD-4B39-9ED6-82914574995C}"/>
              </a:ext>
            </a:extLst>
          </p:cNvPr>
          <p:cNvSpPr txBox="1"/>
          <p:nvPr/>
        </p:nvSpPr>
        <p:spPr>
          <a:xfrm>
            <a:off x="2803296" y="76206"/>
            <a:ext cx="6095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Симптомы </a:t>
            </a:r>
            <a:r>
              <a:rPr lang="ru-RU" sz="2400" b="1" cap="all" dirty="0" err="1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гомоцистинурии</a:t>
            </a:r>
            <a:endParaRPr lang="ru-RU" sz="2400" b="1" cap="all" dirty="0">
              <a:solidFill>
                <a:schemeClr val="accent1"/>
              </a:solidFill>
              <a:latin typeface="Lato"/>
              <a:ea typeface="+mj-ea"/>
              <a:cs typeface="+mj-cs"/>
            </a:endParaRPr>
          </a:p>
        </p:txBody>
      </p:sp>
      <p:sp>
        <p:nvSpPr>
          <p:cNvPr id="19" name="Parallelogramm 2">
            <a:extLst>
              <a:ext uri="{FF2B5EF4-FFF2-40B4-BE49-F238E27FC236}">
                <a16:creationId xmlns:a16="http://schemas.microsoft.com/office/drawing/2014/main" id="{FFCC48A8-6CB1-4727-80D0-4FB5731E61FC}"/>
              </a:ext>
            </a:extLst>
          </p:cNvPr>
          <p:cNvSpPr/>
          <p:nvPr/>
        </p:nvSpPr>
        <p:spPr bwMode="auto">
          <a:xfrm flipH="1">
            <a:off x="7294871" y="729386"/>
            <a:ext cx="2400551" cy="438103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72000" rIns="0" bIns="72000" anchor="ctr"/>
          <a:lstStyle/>
          <a:p>
            <a:pPr defTabSz="801688"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ЦНС</a:t>
            </a:r>
            <a:endParaRPr lang="de-DE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0" name="Parallelogramm 2">
            <a:extLst>
              <a:ext uri="{FF2B5EF4-FFF2-40B4-BE49-F238E27FC236}">
                <a16:creationId xmlns:a16="http://schemas.microsoft.com/office/drawing/2014/main" id="{0A4D39E0-D29B-44B6-9710-DEE7C4AC04E6}"/>
              </a:ext>
            </a:extLst>
          </p:cNvPr>
          <p:cNvSpPr/>
          <p:nvPr/>
        </p:nvSpPr>
        <p:spPr bwMode="auto">
          <a:xfrm flipH="1">
            <a:off x="7401477" y="2294992"/>
            <a:ext cx="3251833" cy="438103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72000" rIns="0" bIns="72000" anchor="ctr"/>
          <a:lstStyle/>
          <a:p>
            <a:pPr defTabSz="801688"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Орган зрения</a:t>
            </a:r>
            <a:endParaRPr lang="de-DE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2" name="Freihandform 30">
            <a:extLst>
              <a:ext uri="{FF2B5EF4-FFF2-40B4-BE49-F238E27FC236}">
                <a16:creationId xmlns:a16="http://schemas.microsoft.com/office/drawing/2014/main" id="{82695143-86AD-483F-B912-72486809448D}"/>
              </a:ext>
            </a:extLst>
          </p:cNvPr>
          <p:cNvSpPr/>
          <p:nvPr/>
        </p:nvSpPr>
        <p:spPr bwMode="auto">
          <a:xfrm>
            <a:off x="367165" y="2399892"/>
            <a:ext cx="4233065" cy="631935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432000" tIns="72000" rIns="0" bIns="72000" anchor="ctr"/>
          <a:lstStyle/>
          <a:p>
            <a:pPr marL="0" marR="0" lvl="0" indent="0" defTabSz="801688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Соединительнотканная дисплазия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Arial" charset="0"/>
            </a:endParaRPr>
          </a:p>
        </p:txBody>
      </p:sp>
      <p:sp>
        <p:nvSpPr>
          <p:cNvPr id="23" name="Parallelogramm 2">
            <a:extLst>
              <a:ext uri="{FF2B5EF4-FFF2-40B4-BE49-F238E27FC236}">
                <a16:creationId xmlns:a16="http://schemas.microsoft.com/office/drawing/2014/main" id="{8A097AC5-B3B5-4EFD-9AF8-34692F441F00}"/>
              </a:ext>
            </a:extLst>
          </p:cNvPr>
          <p:cNvSpPr/>
          <p:nvPr/>
        </p:nvSpPr>
        <p:spPr bwMode="auto">
          <a:xfrm flipH="1">
            <a:off x="8211013" y="3277594"/>
            <a:ext cx="2660186" cy="665849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72000" rIns="0" bIns="72000" anchor="ctr"/>
          <a:lstStyle/>
          <a:p>
            <a:pPr defTabSz="801688"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Легкие и сердце</a:t>
            </a:r>
            <a:endParaRPr lang="de-DE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36953271-1EF4-4F61-A108-454890B8DDD8}"/>
              </a:ext>
            </a:extLst>
          </p:cNvPr>
          <p:cNvSpPr/>
          <p:nvPr/>
        </p:nvSpPr>
        <p:spPr bwMode="auto">
          <a:xfrm>
            <a:off x="167002" y="640920"/>
            <a:ext cx="5236271" cy="10483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A8EAC9-F87A-4168-BA0F-9B7C6102B009}"/>
              </a:ext>
            </a:extLst>
          </p:cNvPr>
          <p:cNvSpPr txBox="1"/>
          <p:nvPr/>
        </p:nvSpPr>
        <p:spPr>
          <a:xfrm>
            <a:off x="7381441" y="1211808"/>
            <a:ext cx="39756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Задержка развития</a:t>
            </a:r>
          </a:p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Психические нарушения</a:t>
            </a:r>
          </a:p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Инсульты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BBE38C-A42F-41A1-B67D-6C0A7E464221}"/>
              </a:ext>
            </a:extLst>
          </p:cNvPr>
          <p:cNvSpPr txBox="1"/>
          <p:nvPr/>
        </p:nvSpPr>
        <p:spPr>
          <a:xfrm>
            <a:off x="7401479" y="2771529"/>
            <a:ext cx="4423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- </a:t>
            </a: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Вывих/подвывих хрусталика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FBD7E4-D32B-432E-A623-3A3D1E9F65A1}"/>
              </a:ext>
            </a:extLst>
          </p:cNvPr>
          <p:cNvSpPr txBox="1"/>
          <p:nvPr/>
        </p:nvSpPr>
        <p:spPr>
          <a:xfrm>
            <a:off x="8356920" y="3987369"/>
            <a:ext cx="3467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ТЭЛА</a:t>
            </a:r>
          </a:p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Инфаркты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03E724-5B09-44B8-B6F5-F9B8CFBC3A85}"/>
              </a:ext>
            </a:extLst>
          </p:cNvPr>
          <p:cNvSpPr txBox="1"/>
          <p:nvPr/>
        </p:nvSpPr>
        <p:spPr>
          <a:xfrm>
            <a:off x="81414" y="6519446"/>
            <a:ext cx="3850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/>
              <a:t>Häggström</a:t>
            </a:r>
            <a:r>
              <a:rPr lang="en-US" sz="800" dirty="0"/>
              <a:t>, Mikael (2014). "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gallery of Mikael </a:t>
            </a:r>
            <a:r>
              <a:rPr lang="en-US" sz="8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Häggström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2014</a:t>
            </a:r>
            <a:r>
              <a:rPr lang="en-US" sz="800" dirty="0"/>
              <a:t>". </a:t>
            </a:r>
            <a:r>
              <a:rPr lang="en-US" sz="800" dirty="0" err="1"/>
              <a:t>WikiJournal</a:t>
            </a:r>
            <a:r>
              <a:rPr lang="en-US" sz="800" dirty="0"/>
              <a:t> of Medicine 1 (2). </a:t>
            </a:r>
            <a:r>
              <a:rPr lang="en-US" sz="800" dirty="0">
                <a:hlinkClick r:id="rId5" tooltip="w: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</a:t>
            </a:r>
            <a:r>
              <a:rPr lang="en-US" sz="800" dirty="0"/>
              <a:t>:</a:t>
            </a:r>
            <a:r>
              <a:rPr lang="en-US" sz="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10.15347/</a:t>
            </a:r>
            <a:r>
              <a:rPr lang="en-US" sz="8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wjm</a:t>
            </a:r>
            <a:r>
              <a:rPr lang="en-US" sz="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/2014.008</a:t>
            </a:r>
            <a:endParaRPr lang="ru-RU" sz="800" dirty="0"/>
          </a:p>
        </p:txBody>
      </p:sp>
      <p:sp>
        <p:nvSpPr>
          <p:cNvPr id="25" name="Parallelogramm 2">
            <a:extLst>
              <a:ext uri="{FF2B5EF4-FFF2-40B4-BE49-F238E27FC236}">
                <a16:creationId xmlns:a16="http://schemas.microsoft.com/office/drawing/2014/main" id="{D5360AA1-9099-234B-BEA6-2F162BB49496}"/>
              </a:ext>
            </a:extLst>
          </p:cNvPr>
          <p:cNvSpPr/>
          <p:nvPr/>
        </p:nvSpPr>
        <p:spPr bwMode="auto">
          <a:xfrm flipH="1">
            <a:off x="8211013" y="4980343"/>
            <a:ext cx="2660186" cy="665849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72000" rIns="0" bIns="72000" anchor="ctr"/>
          <a:lstStyle/>
          <a:p>
            <a:pPr defTabSz="801688"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Скелет</a:t>
            </a:r>
            <a:endParaRPr lang="de-DE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60DF8-B265-024C-B96B-74CC75FE408D}"/>
              </a:ext>
            </a:extLst>
          </p:cNvPr>
          <p:cNvSpPr txBox="1"/>
          <p:nvPr/>
        </p:nvSpPr>
        <p:spPr>
          <a:xfrm>
            <a:off x="8898306" y="5928696"/>
            <a:ext cx="219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- Остеопороз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75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97E42-8084-9949-A4FD-65F4543D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Патогенетическая терапия при </a:t>
            </a:r>
            <a:r>
              <a:rPr lang="ru-RU" sz="4000" b="1" dirty="0" err="1">
                <a:solidFill>
                  <a:srgbClr val="FFFFFF"/>
                </a:solidFill>
              </a:rPr>
              <a:t>гомоцистинурии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89CDE-D6CB-3845-9AA1-7ACAE57C215A}"/>
              </a:ext>
            </a:extLst>
          </p:cNvPr>
          <p:cNvSpPr txBox="1"/>
          <p:nvPr/>
        </p:nvSpPr>
        <p:spPr>
          <a:xfrm>
            <a:off x="1608667" y="6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72DB2ED5-A631-4AD0-BA67-F9956258F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855853"/>
              </p:ext>
            </p:extLst>
          </p:nvPr>
        </p:nvGraphicFramePr>
        <p:xfrm>
          <a:off x="11970" y="2170031"/>
          <a:ext cx="12027630" cy="4518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660E72-2613-1E46-9B9D-98A7533E7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30577" y="3064933"/>
            <a:ext cx="1621755" cy="16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8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BD3C9-5531-364B-92B4-38C79C53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Бетаина </a:t>
            </a:r>
            <a:r>
              <a:rPr lang="ru-RU" sz="4000" b="1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ангдрид</a:t>
            </a:r>
            <a:r>
              <a:rPr lang="ru-RU" sz="40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(CYSTADANE®)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1A71770-0146-C84A-AC69-290C7AD5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22" y="2587804"/>
            <a:ext cx="5569345" cy="38595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lvl="0" indent="-228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ru-RU" sz="2400" dirty="0"/>
              <a:t>Гранулированный порошок для приготовления раствора для приема внутрь, в банке содержащей 180 г бетаина ангидрида</a:t>
            </a:r>
          </a:p>
          <a:p>
            <a:pPr lvl="0" indent="-228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</a:rPr>
              <a:t>Доза для пациентов 3 лет и старше -6 грамм в сутки в 2 приема</a:t>
            </a:r>
            <a:endParaRPr kumimoji="0" lang="en-US" altLang="ru-RU" sz="240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28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</a:rPr>
              <a:t>Доза для пациентов младше 3х лет – 100мг/кг/сутки в 2 приема</a:t>
            </a:r>
          </a:p>
          <a:p>
            <a:pPr marL="285750" marR="0" lvl="0" indent="-228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</a:rPr>
              <a:t>Вводится через рот или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effectLst/>
              </a:rPr>
              <a:t>назогастральный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</a:rPr>
              <a:t> зонд</a:t>
            </a:r>
            <a:endParaRPr kumimoji="0" lang="en-US" altLang="ru-RU" sz="24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ru-RU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Рисунок 3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78DB595-4D81-5344-A5D1-DC8BE6F7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901" y="2341848"/>
            <a:ext cx="2530165" cy="43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5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2">
            <a:extLst>
              <a:ext uri="{FF2B5EF4-FFF2-40B4-BE49-F238E27FC236}">
                <a16:creationId xmlns:a16="http://schemas.microsoft.com/office/drawing/2014/main" id="{37689ED5-37A8-4B64-855B-E772233E3038}"/>
              </a:ext>
            </a:extLst>
          </p:cNvPr>
          <p:cNvCxnSpPr/>
          <p:nvPr/>
        </p:nvCxnSpPr>
        <p:spPr bwMode="auto">
          <a:xfrm flipV="1">
            <a:off x="3676555" y="797708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87A38FA-A60A-4B5E-AA60-E3EA7E812A7D}"/>
              </a:ext>
            </a:extLst>
          </p:cNvPr>
          <p:cNvCxnSpPr/>
          <p:nvPr/>
        </p:nvCxnSpPr>
        <p:spPr bwMode="auto">
          <a:xfrm flipV="1">
            <a:off x="8271162" y="923693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C2D2E-7875-4620-BEC7-03AB504F4B87}"/>
              </a:ext>
            </a:extLst>
          </p:cNvPr>
          <p:cNvSpPr txBox="1"/>
          <p:nvPr/>
        </p:nvSpPr>
        <p:spPr>
          <a:xfrm>
            <a:off x="817416" y="37660"/>
            <a:ext cx="10882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Механизм действия </a:t>
            </a:r>
            <a:r>
              <a:rPr lang="en-US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CYSTADANE®</a:t>
            </a:r>
            <a:endParaRPr lang="ru-RU" sz="2400" b="1" cap="all" dirty="0">
              <a:solidFill>
                <a:schemeClr val="accent1"/>
              </a:solidFill>
              <a:latin typeface="Lato"/>
              <a:ea typeface="+mj-ea"/>
              <a:cs typeface="+mj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F25A494-FD68-4357-B401-AE99C918956A}"/>
              </a:ext>
            </a:extLst>
          </p:cNvPr>
          <p:cNvSpPr>
            <a:spLocks/>
          </p:cNvSpPr>
          <p:nvPr/>
        </p:nvSpPr>
        <p:spPr bwMode="auto">
          <a:xfrm flipV="1">
            <a:off x="981870" y="490902"/>
            <a:ext cx="10669053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067D09-D768-624B-8606-646CCFAF3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38991"/>
            <a:ext cx="8513194" cy="4931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F8E65A-6CCC-ED47-B293-5D2DF68AAA7F}"/>
              </a:ext>
            </a:extLst>
          </p:cNvPr>
          <p:cNvSpPr txBox="1"/>
          <p:nvPr/>
        </p:nvSpPr>
        <p:spPr>
          <a:xfrm>
            <a:off x="8940800" y="1238991"/>
            <a:ext cx="2984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/>
              <a:t>Активация альтернативного пути превращения </a:t>
            </a:r>
            <a:r>
              <a:rPr lang="ru-RU" sz="2800" dirty="0" err="1"/>
              <a:t>гомоцистеина</a:t>
            </a:r>
            <a:r>
              <a:rPr lang="ru-RU" sz="2800" dirty="0"/>
              <a:t> в метионин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/>
              <a:t>Снижение уровня </a:t>
            </a:r>
            <a:r>
              <a:rPr lang="ru-RU" sz="2800" dirty="0" err="1"/>
              <a:t>гомоцистеина</a:t>
            </a:r>
            <a:r>
              <a:rPr lang="ru-RU" sz="2800" dirty="0"/>
              <a:t> в плазме</a:t>
            </a:r>
          </a:p>
        </p:txBody>
      </p:sp>
    </p:spTree>
    <p:extLst>
      <p:ext uri="{BB962C8B-B14F-4D97-AF65-F5344CB8AC3E}">
        <p14:creationId xmlns:p14="http://schemas.microsoft.com/office/powerpoint/2010/main" val="380853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4731F5-FDC7-401F-87BE-CD71874D89EE}"/>
              </a:ext>
            </a:extLst>
          </p:cNvPr>
          <p:cNvSpPr>
            <a:spLocks/>
          </p:cNvSpPr>
          <p:nvPr/>
        </p:nvSpPr>
        <p:spPr bwMode="auto">
          <a:xfrm>
            <a:off x="247143" y="181395"/>
            <a:ext cx="11697709" cy="4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1219170"/>
            <a:r>
              <a:rPr lang="ru-RU" sz="2800" b="1" cap="all" dirty="0">
                <a:solidFill>
                  <a:srgbClr val="4472C4"/>
                </a:solidFill>
                <a:latin typeface="Lato"/>
              </a:rPr>
              <a:t>Критерии назначения </a:t>
            </a:r>
            <a:r>
              <a:rPr lang="en-US" sz="2800" b="1" cap="all" dirty="0">
                <a:solidFill>
                  <a:srgbClr val="4472C4"/>
                </a:solidFill>
                <a:latin typeface="Lato"/>
              </a:rPr>
              <a:t>CYSTADANE®</a:t>
            </a:r>
            <a:endParaRPr lang="ru-RU" sz="2800" b="1" cap="all" dirty="0">
              <a:solidFill>
                <a:srgbClr val="4472C4"/>
              </a:solidFill>
              <a:latin typeface="Lato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AED0B9D-E5AF-40EF-9201-0F621023B10B}"/>
              </a:ext>
            </a:extLst>
          </p:cNvPr>
          <p:cNvSpPr>
            <a:spLocks/>
          </p:cNvSpPr>
          <p:nvPr/>
        </p:nvSpPr>
        <p:spPr bwMode="auto">
          <a:xfrm flipV="1">
            <a:off x="440911" y="671501"/>
            <a:ext cx="11480624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  <p:graphicFrame>
        <p:nvGraphicFramePr>
          <p:cNvPr id="10" name="Объект 7">
            <a:extLst>
              <a:ext uri="{FF2B5EF4-FFF2-40B4-BE49-F238E27FC236}">
                <a16:creationId xmlns:a16="http://schemas.microsoft.com/office/drawing/2014/main" id="{90B24A8E-8271-4D15-A57F-457F843ED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09420"/>
              </p:ext>
            </p:extLst>
          </p:nvPr>
        </p:nvGraphicFramePr>
        <p:xfrm>
          <a:off x="838197" y="1253330"/>
          <a:ext cx="10515600" cy="497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862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299</Words>
  <Application>Microsoft Macintosh PowerPoint</Application>
  <PresentationFormat>Широкоэкранный</PresentationFormat>
  <Paragraphs>55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Dotum</vt:lpstr>
      <vt:lpstr>Arial</vt:lpstr>
      <vt:lpstr>Calibri</vt:lpstr>
      <vt:lpstr>Calibri Light</vt:lpstr>
      <vt:lpstr>Gill Sans</vt:lpstr>
      <vt:lpstr>Lato</vt:lpstr>
      <vt:lpstr>proxima_nova_rgbold</vt:lpstr>
      <vt:lpstr>proxima_nova_rgregular</vt:lpstr>
      <vt:lpstr>Wingdings</vt:lpstr>
      <vt:lpstr>Тема Office</vt:lpstr>
      <vt:lpstr>ГОМОЦИСТИНУРИЯ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Патогенетическая терапия при гомоцистинурии</vt:lpstr>
      <vt:lpstr>Бетаина ангдрид (CYSTADANE®)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гипераммониемии при заболеваниях из группы нарушений цикла мочевины</dc:title>
  <dc:creator>наталья печатникова</dc:creator>
  <cp:lastModifiedBy>наталья печатникова</cp:lastModifiedBy>
  <cp:revision>26</cp:revision>
  <dcterms:created xsi:type="dcterms:W3CDTF">2021-09-01T05:58:55Z</dcterms:created>
  <dcterms:modified xsi:type="dcterms:W3CDTF">2022-06-16T13:19:16Z</dcterms:modified>
</cp:coreProperties>
</file>