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73" r:id="rId5"/>
    <p:sldId id="274" r:id="rId6"/>
    <p:sldId id="754" r:id="rId7"/>
    <p:sldId id="275" r:id="rId8"/>
    <p:sldId id="674" r:id="rId9"/>
    <p:sldId id="276" r:id="rId10"/>
    <p:sldId id="675" r:id="rId11"/>
    <p:sldId id="369" r:id="rId12"/>
    <p:sldId id="676" r:id="rId13"/>
    <p:sldId id="388" r:id="rId14"/>
    <p:sldId id="393" r:id="rId15"/>
    <p:sldId id="677" r:id="rId16"/>
    <p:sldId id="753" r:id="rId17"/>
    <p:sldId id="6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D128D3-BE2F-44DB-B1AE-0204A37CA742}">
          <p14:sldIdLst>
            <p14:sldId id="273"/>
            <p14:sldId id="274"/>
            <p14:sldId id="754"/>
            <p14:sldId id="275"/>
            <p14:sldId id="674"/>
            <p14:sldId id="276"/>
          </p14:sldIdLst>
        </p14:section>
        <p14:section name="Untitled Section" id="{22B0556D-879D-4DDE-BA6E-A83F067684ED}">
          <p14:sldIdLst>
            <p14:sldId id="675"/>
            <p14:sldId id="369"/>
            <p14:sldId id="676"/>
            <p14:sldId id="388"/>
            <p14:sldId id="393"/>
            <p14:sldId id="677"/>
            <p14:sldId id="753"/>
            <p14:sldId id="6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190"/>
    <a:srgbClr val="990000"/>
    <a:srgbClr val="969FA7"/>
    <a:srgbClr val="5A8F29"/>
    <a:srgbClr val="1E9CFA"/>
    <a:srgbClr val="4F81BD"/>
    <a:srgbClr val="8A6DAC"/>
    <a:srgbClr val="F6A704"/>
    <a:srgbClr val="BB4545"/>
    <a:srgbClr val="5F8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85495555400848E-2"/>
          <c:y val="0.16268369555473328"/>
          <c:w val="0.87719488143920898"/>
          <c:h val="0.5128047466278076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SA/SA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20</c:v>
                </c:pt>
                <c:pt idx="8">
                  <c:v>22</c:v>
                </c:pt>
                <c:pt idx="9">
                  <c:v>24</c:v>
                </c:pt>
                <c:pt idx="10">
                  <c:v>26</c:v>
                </c:pt>
                <c:pt idx="11">
                  <c:v>28</c:v>
                </c:pt>
                <c:pt idx="12">
                  <c:v>32</c:v>
                </c:pt>
                <c:pt idx="13">
                  <c:v>36</c:v>
                </c:pt>
                <c:pt idx="14">
                  <c:v>40</c:v>
                </c:pt>
                <c:pt idx="15">
                  <c:v>42</c:v>
                </c:pt>
                <c:pt idx="16">
                  <c:v>46</c:v>
                </c:pt>
                <c:pt idx="17">
                  <c:v>50</c:v>
                </c:pt>
                <c:pt idx="18">
                  <c:v>64</c:v>
                </c:pt>
                <c:pt idx="19">
                  <c:v>76</c:v>
                </c:pt>
                <c:pt idx="20">
                  <c:v>88</c:v>
                </c:pt>
                <c:pt idx="21">
                  <c:v>100</c:v>
                </c:pt>
                <c:pt idx="22">
                  <c:v>112</c:v>
                </c:pt>
                <c:pt idx="23">
                  <c:v>124</c:v>
                </c:pt>
              </c:numCache>
            </c:numRef>
          </c:xVal>
          <c:yVal>
            <c:numRef>
              <c:f>Sheet1!$B$2:$B$25</c:f>
              <c:numCache>
                <c:formatCode>General</c:formatCode>
                <c:ptCount val="24"/>
                <c:pt idx="0">
                  <c:v>105.1</c:v>
                </c:pt>
                <c:pt idx="1">
                  <c:v>69.5</c:v>
                </c:pt>
                <c:pt idx="2">
                  <c:v>52.3</c:v>
                </c:pt>
                <c:pt idx="3">
                  <c:v>51.7</c:v>
                </c:pt>
                <c:pt idx="4">
                  <c:v>47.4</c:v>
                </c:pt>
                <c:pt idx="5">
                  <c:v>46</c:v>
                </c:pt>
                <c:pt idx="6">
                  <c:v>43.4</c:v>
                </c:pt>
                <c:pt idx="7">
                  <c:v>45.5</c:v>
                </c:pt>
                <c:pt idx="8">
                  <c:v>44.5</c:v>
                </c:pt>
                <c:pt idx="9">
                  <c:v>47.7</c:v>
                </c:pt>
                <c:pt idx="10">
                  <c:v>42.8</c:v>
                </c:pt>
                <c:pt idx="11">
                  <c:v>42.2</c:v>
                </c:pt>
                <c:pt idx="12">
                  <c:v>45.4</c:v>
                </c:pt>
                <c:pt idx="13">
                  <c:v>45.2</c:v>
                </c:pt>
                <c:pt idx="14">
                  <c:v>45</c:v>
                </c:pt>
                <c:pt idx="15">
                  <c:v>44.5</c:v>
                </c:pt>
                <c:pt idx="16">
                  <c:v>42.6</c:v>
                </c:pt>
                <c:pt idx="17">
                  <c:v>44.3</c:v>
                </c:pt>
                <c:pt idx="18">
                  <c:v>44.4</c:v>
                </c:pt>
                <c:pt idx="19">
                  <c:v>40.700000000000003</c:v>
                </c:pt>
                <c:pt idx="20">
                  <c:v>45.3</c:v>
                </c:pt>
                <c:pt idx="21">
                  <c:v>42.6</c:v>
                </c:pt>
                <c:pt idx="22">
                  <c:v>42.8</c:v>
                </c:pt>
                <c:pt idx="23">
                  <c:v>39</c:v>
                </c:pt>
              </c:numCache>
            </c:numRef>
          </c:y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943E-4AFB-B904-7CBF800701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PBO/SA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Sheet1!$A$2:$A$25</c:f>
              <c:numCache>
                <c:formatCode>General</c:formatCode>
                <c:ptCount val="2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20</c:v>
                </c:pt>
                <c:pt idx="8">
                  <c:v>22</c:v>
                </c:pt>
                <c:pt idx="9">
                  <c:v>24</c:v>
                </c:pt>
                <c:pt idx="10">
                  <c:v>26</c:v>
                </c:pt>
                <c:pt idx="11">
                  <c:v>28</c:v>
                </c:pt>
                <c:pt idx="12">
                  <c:v>32</c:v>
                </c:pt>
                <c:pt idx="13">
                  <c:v>36</c:v>
                </c:pt>
                <c:pt idx="14">
                  <c:v>40</c:v>
                </c:pt>
                <c:pt idx="15">
                  <c:v>42</c:v>
                </c:pt>
                <c:pt idx="16">
                  <c:v>46</c:v>
                </c:pt>
                <c:pt idx="17">
                  <c:v>50</c:v>
                </c:pt>
                <c:pt idx="18">
                  <c:v>64</c:v>
                </c:pt>
                <c:pt idx="19">
                  <c:v>76</c:v>
                </c:pt>
                <c:pt idx="20">
                  <c:v>88</c:v>
                </c:pt>
                <c:pt idx="21">
                  <c:v>100</c:v>
                </c:pt>
                <c:pt idx="22">
                  <c:v>112</c:v>
                </c:pt>
                <c:pt idx="23">
                  <c:v>124</c:v>
                </c:pt>
              </c:numCache>
            </c:numRef>
          </c:xVal>
          <c:yVal>
            <c:numRef>
              <c:f>Sheet1!$C$2:$C$25</c:f>
              <c:numCache>
                <c:formatCode>General</c:formatCode>
                <c:ptCount val="24"/>
                <c:pt idx="0">
                  <c:v>99</c:v>
                </c:pt>
                <c:pt idx="1">
                  <c:v>96.3</c:v>
                </c:pt>
                <c:pt idx="2">
                  <c:v>97.9</c:v>
                </c:pt>
                <c:pt idx="3">
                  <c:v>96.9</c:v>
                </c:pt>
                <c:pt idx="4">
                  <c:v>98.1</c:v>
                </c:pt>
                <c:pt idx="5">
                  <c:v>96.6</c:v>
                </c:pt>
                <c:pt idx="6">
                  <c:v>96</c:v>
                </c:pt>
                <c:pt idx="7">
                  <c:v>92.4</c:v>
                </c:pt>
                <c:pt idx="8">
                  <c:v>94.9</c:v>
                </c:pt>
                <c:pt idx="9">
                  <c:v>76.900000000000006</c:v>
                </c:pt>
                <c:pt idx="10">
                  <c:v>60.5</c:v>
                </c:pt>
                <c:pt idx="11">
                  <c:v>55.2</c:v>
                </c:pt>
                <c:pt idx="12">
                  <c:v>51.5</c:v>
                </c:pt>
                <c:pt idx="13">
                  <c:v>47.9</c:v>
                </c:pt>
                <c:pt idx="14">
                  <c:v>46.4</c:v>
                </c:pt>
                <c:pt idx="15">
                  <c:v>45.5</c:v>
                </c:pt>
                <c:pt idx="16">
                  <c:v>48.5</c:v>
                </c:pt>
                <c:pt idx="17">
                  <c:v>47.2</c:v>
                </c:pt>
                <c:pt idx="18">
                  <c:v>53.9</c:v>
                </c:pt>
                <c:pt idx="19">
                  <c:v>44.3</c:v>
                </c:pt>
                <c:pt idx="20">
                  <c:v>35.5</c:v>
                </c:pt>
                <c:pt idx="21">
                  <c:v>38.200000000000003</c:v>
                </c:pt>
                <c:pt idx="22">
                  <c:v>35.5</c:v>
                </c:pt>
                <c:pt idx="23">
                  <c:v>40.700000000000003</c:v>
                </c:pt>
              </c:numCache>
            </c:numRef>
          </c:y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943E-4AFB-B904-7CBF80070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681552"/>
        <c:axId val="210227144"/>
      </c:scatterChart>
      <c:valAx>
        <c:axId val="297681552"/>
        <c:scaling>
          <c:orientation val="minMax"/>
          <c:max val="12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Неделя исследования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1276878744115209"/>
              <c:y val="0.763545430454662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227144"/>
        <c:crosses val="autoZero"/>
        <c:crossBetween val="midCat"/>
        <c:majorUnit val="5"/>
      </c:valAx>
      <c:valAx>
        <c:axId val="21022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Средние</a:t>
                </a:r>
                <a:r>
                  <a:rPr lang="en-US"/>
                  <a:t> (</a:t>
                </a:r>
                <a:r>
                  <a:rPr lang="ru-RU"/>
                  <a:t>СО</a:t>
                </a:r>
                <a:r>
                  <a:rPr lang="en-US"/>
                  <a:t>) </a:t>
                </a:r>
                <a:r>
                  <a:rPr lang="ru-RU"/>
                  <a:t>уровни АЛТ</a:t>
                </a:r>
                <a:r>
                  <a:rPr lang="en-US"/>
                  <a:t> (</a:t>
                </a:r>
                <a:r>
                  <a:rPr lang="ru-RU"/>
                  <a:t>ед</a:t>
                </a:r>
                <a:r>
                  <a:rPr lang="en-US"/>
                  <a:t>/</a:t>
                </a:r>
                <a:r>
                  <a:rPr lang="ru-RU"/>
                  <a:t>л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2.1412089623211623E-2"/>
              <c:y val="0.116329178882546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681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6D2EC-B43E-404A-B3F5-ABA20A0EF51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A8931-9E8B-4AA3-9D26-59E83ED59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A6E8-7C83-8B4A-A951-0939DA2631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AA0C6-F989-AA48-816C-63B7D382E8DE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358D80F-5C9A-495F-ADA7-658C81631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175927" indent="-175927" rtl="0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Приведенная таблица используется для определения дозы и способа введения </a:t>
            </a:r>
            <a:r>
              <a:rPr lang="ru-R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КАНУМЫ</a:t>
            </a: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для лечения младенцев, детей и взрослых.</a:t>
            </a:r>
          </a:p>
          <a:p>
            <a:pPr marL="175927" indent="-175927" rtl="0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“Оптимальный клинический ответ” не определяется одобренной </a:t>
            </a:r>
            <a:r>
              <a:rPr lang="ru-R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FDA</a:t>
            </a: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этикеткой для </a:t>
            </a:r>
            <a:r>
              <a:rPr lang="ru-R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КАНУМЫ</a:t>
            </a: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В клинических испытаниях </a:t>
            </a:r>
            <a:r>
              <a:rPr lang="ru-R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КАНУМЫ</a:t>
            </a: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у пациентов с быстро прогрессирующим дефицитом ЛКЛ, проявившимся в течение первых 6 месяцев жизни, дозы у всех 6 выживших пациентов были увеличены до </a:t>
            </a:r>
            <a:b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3 мг/кг один раз в неделю в период между 4 и 88 неделями (медиана 11 недель) после начала лечения в дозе 1 мг/кг.</a:t>
            </a:r>
          </a:p>
          <a:p>
            <a:pPr lvl="0"/>
            <a:endParaRPr lang="en-GB" dirty="0"/>
          </a:p>
          <a:p>
            <a:pPr lvl="0" rtl="0"/>
            <a:r>
              <a:rPr lang="ru-RU" sz="1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Справочные материалы</a:t>
            </a:r>
          </a:p>
          <a:p>
            <a:pPr lvl="0" rtl="0"/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Канума [инструкция по применению препарата].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Alexion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Pharmaceuticals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Inc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.,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New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Haven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b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CT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; 2015.</a:t>
            </a:r>
          </a:p>
          <a:p>
            <a:endParaRPr lang="en-US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/>
          </p:nvPr>
        </p:nvSpPr>
        <p:spPr>
          <a:xfrm>
            <a:off x="523875" y="1023938"/>
            <a:ext cx="4614863" cy="2595562"/>
          </a:xfrm>
        </p:spPr>
      </p:sp>
    </p:spTree>
    <p:extLst>
      <p:ext uri="{BB962C8B-B14F-4D97-AF65-F5344CB8AC3E}">
        <p14:creationId xmlns:p14="http://schemas.microsoft.com/office/powerpoint/2010/main" val="342313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5927" indent="-175927" rtl="0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На данном слайде показаны средние уровни </a:t>
            </a:r>
            <a:r>
              <a:rPr lang="ru-R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АЛТ</a:t>
            </a: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у пациентов в исследовании </a:t>
            </a:r>
            <a:r>
              <a:rPr lang="ru-R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ARISE</a:t>
            </a: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в динамике в фазах двойного слепого и открытого исследования.</a:t>
            </a:r>
          </a:p>
          <a:p>
            <a:pPr lvl="1"/>
            <a:endParaRPr lang="en-US" dirty="0"/>
          </a:p>
          <a:p>
            <a:pPr rtl="0"/>
            <a:r>
              <a:rPr lang="ru-RU" sz="1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Справочные материалы</a:t>
            </a:r>
          </a:p>
          <a:p>
            <a:pPr rtl="0"/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Burton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B,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Feillet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F,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Furuya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K,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et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al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Long-term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benefit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of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sebelipase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alfa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over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100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weeks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in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children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and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adults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with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lysosomal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acid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lipase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deficiency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(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ARISE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study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).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Poster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presented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at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68th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Annual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Meeting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of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the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American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Association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for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the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Study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of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Liver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Diseases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;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October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20-24, 2017;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Washington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DC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;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Poster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809.</a:t>
            </a:r>
          </a:p>
          <a:p>
            <a:pPr marL="295951" lvl="1"/>
            <a:endParaRPr lang="en-US" sz="1000" dirty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EF9EB9C-CE36-4C9E-A75C-1FE34FEE6FBD}"/>
              </a:ext>
            </a:extLst>
          </p:cNvPr>
          <p:cNvSpPr txBox="1"/>
          <p:nvPr/>
        </p:nvSpPr>
        <p:spPr>
          <a:xfrm>
            <a:off x="4013439" y="9106077"/>
            <a:ext cx="3301761" cy="495123"/>
          </a:xfrm>
          <a:prstGeom prst="rect">
            <a:avLst/>
          </a:prstGeom>
        </p:spPr>
        <p:txBody>
          <a:bodyPr vert="horz" lIns="100112" tIns="50056" rIns="100112" bIns="50056" rtlCol="0" anchor="b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7044">
              <a:defRPr/>
            </a:pPr>
            <a:fld id="{05D320D1-722F-477B-A549-2DCDEDBD2887}" type="slidenum">
              <a:rPr lang="en-US" sz="1200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/>
          </p:nvPr>
        </p:nvSpPr>
        <p:spPr>
          <a:xfrm>
            <a:off x="523875" y="1023938"/>
            <a:ext cx="4614863" cy="2595562"/>
          </a:xfrm>
        </p:spPr>
      </p:sp>
    </p:spTree>
    <p:extLst>
      <p:ext uri="{BB962C8B-B14F-4D97-AF65-F5344CB8AC3E}">
        <p14:creationId xmlns:p14="http://schemas.microsoft.com/office/powerpoint/2010/main" val="256375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3D98A3A-482C-4D24-9BDA-9B4B57C3B704}"/>
              </a:ext>
            </a:extLst>
          </p:cNvPr>
          <p:cNvSpPr txBox="1"/>
          <p:nvPr/>
        </p:nvSpPr>
        <p:spPr>
          <a:xfrm>
            <a:off x="4013439" y="9106077"/>
            <a:ext cx="3301761" cy="495123"/>
          </a:xfrm>
          <a:prstGeom prst="rect">
            <a:avLst/>
          </a:prstGeom>
        </p:spPr>
        <p:txBody>
          <a:bodyPr vert="horz" lIns="100112" tIns="50056" rIns="100112" bIns="50056" rtlCol="0" anchor="b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tx1"/>
                </a:solidFill>
                <a:latin typeface="Arial Unicode MS" panose="020B0604020202020204" pitchFamily="34" charset="-128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7044">
              <a:defRPr/>
            </a:pPr>
            <a:fld id="{05D320D1-722F-477B-A549-2DCDEDBD2887}" type="slidenum">
              <a:rPr lang="en-US" sz="1200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88B5F486-F10B-4175-8557-24019ADFE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175927" indent="-175927" rtl="0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Здесь показано изменение уровня липидов от исходного уровня как в течение двойного слепого, так и открытого периодов </a:t>
            </a: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исследования </a:t>
            </a:r>
            <a:r>
              <a:rPr lang="ru-R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ARISE</a:t>
            </a: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до </a:t>
            </a: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36-й недели.</a:t>
            </a:r>
          </a:p>
          <a:p>
            <a:pPr marL="175927" indent="-175927" rtl="0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Во время открытого расширенного исследования пациенты, получавшие себелипазу альфа в течение 36 недель, продемонстрировали улучшение липидных показателей, включая уровни Х-</a:t>
            </a:r>
            <a:r>
              <a:rPr lang="ru-R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ЛПНП</a:t>
            </a: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и Х-</a:t>
            </a:r>
            <a:r>
              <a:rPr lang="ru-R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ЛПВП</a:t>
            </a:r>
            <a:r>
              <a:rPr lang="ru-R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US" dirty="0"/>
          </a:p>
          <a:p>
            <a:pPr lvl="0"/>
            <a:endParaRPr lang="en-US" dirty="0"/>
          </a:p>
          <a:p>
            <a:pPr lvl="0" rtl="0"/>
            <a:r>
              <a:rPr lang="ru-RU" sz="1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Справочные материалы</a:t>
            </a:r>
          </a:p>
          <a:p>
            <a:pPr lvl="0" rtl="0"/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Burton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BK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Balwani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M,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Feillet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F,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et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al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A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phase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3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trial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of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sebelipase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alfa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in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lysosomal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acid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lipase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0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deficiency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ru-RU" sz="10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N </a:t>
            </a:r>
            <a:r>
              <a:rPr lang="ru-RU" sz="10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Engl</a:t>
            </a:r>
            <a:r>
              <a:rPr lang="ru-RU" sz="10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 </a:t>
            </a:r>
            <a:r>
              <a:rPr lang="ru-RU" sz="10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Med</a:t>
            </a:r>
            <a:r>
              <a:rPr lang="ru-RU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2015;373(11):1010-1020.</a:t>
            </a:r>
          </a:p>
          <a:p>
            <a:endParaRPr lang="en-US" dirty="0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>
          <a:xfrm>
            <a:off x="523875" y="1023938"/>
            <a:ext cx="4614863" cy="2595562"/>
          </a:xfrm>
        </p:spPr>
      </p:sp>
    </p:spTree>
    <p:extLst>
      <p:ext uri="{BB962C8B-B14F-4D97-AF65-F5344CB8AC3E}">
        <p14:creationId xmlns:p14="http://schemas.microsoft.com/office/powerpoint/2010/main" val="210935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6013A-9A03-41DE-9309-8A0464B6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CFDC4-FD69-408D-98EF-A9BCB53B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361F4-6AAE-472C-90AB-D7EB7992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7847F81-2F96-4911-BD0E-9AD7D6CF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290900" y="5190185"/>
            <a:ext cx="8210549" cy="658368"/>
          </a:xfrm>
        </p:spPr>
        <p:txBody>
          <a:bodyPr anchor="b">
            <a:noAutofit/>
          </a:bodyPr>
          <a:lstStyle>
            <a:lvl1pPr marL="0" indent="0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en-US" sz="800" kern="1200" smtClean="0">
                <a:solidFill>
                  <a:srgbClr val="29292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848" y="6364338"/>
            <a:ext cx="460267" cy="37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1219170" rtl="0" eaLnBrk="1" latinLnBrk="0" hangingPunct="1">
              <a:defRPr lang="en-US" sz="1067" kern="1200" smtClean="0">
                <a:solidFill>
                  <a:srgbClr val="29292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AEF75AA1-2EE1-4CF3-AC28-8A1F4DB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8525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3200" b="1" kern="1200" cap="all" spc="400">
                <a:solidFill>
                  <a:srgbClr val="292929"/>
                </a:solidFill>
                <a:latin typeface="Century Gothic" panose="020B0502020202020204" pitchFamily="34" charset="0"/>
                <a:ea typeface="+mj-ea"/>
                <a:cs typeface="Consolas" panose="020B0609020204030204" pitchFamily="49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848" y="6364338"/>
            <a:ext cx="460267" cy="37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1219170" rtl="0" eaLnBrk="1" latinLnBrk="0" hangingPunct="1">
              <a:defRPr lang="en-US" sz="1067" kern="1200" smtClean="0">
                <a:solidFill>
                  <a:srgbClr val="29292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AEF75AA1-2EE1-4CF3-AC28-8A1F4DB0E1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60854" y="5146804"/>
            <a:ext cx="8210549" cy="658368"/>
          </a:xfrm>
        </p:spPr>
        <p:txBody>
          <a:bodyPr anchor="b">
            <a:noAutofit/>
          </a:bodyPr>
          <a:lstStyle>
            <a:lvl1pPr marL="0" indent="0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en-US" sz="800" kern="1200" smtClean="0">
                <a:solidFill>
                  <a:srgbClr val="29292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72732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290900" y="5190185"/>
            <a:ext cx="8210549" cy="658368"/>
          </a:xfrm>
        </p:spPr>
        <p:txBody>
          <a:bodyPr anchor="b">
            <a:noAutofit/>
          </a:bodyPr>
          <a:lstStyle>
            <a:lvl1pPr marL="0" indent="0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en-US" sz="800" kern="1200" smtClean="0">
                <a:solidFill>
                  <a:srgbClr val="29292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848" y="6364338"/>
            <a:ext cx="460267" cy="37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1219170" rtl="0" eaLnBrk="1" latinLnBrk="0" hangingPunct="1">
              <a:defRPr lang="en-US" sz="1067" kern="1200" smtClean="0">
                <a:solidFill>
                  <a:srgbClr val="29292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AEF75AA1-2EE1-4CF3-AC28-8A1F4DB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8463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290900" y="5190185"/>
            <a:ext cx="8210549" cy="658368"/>
          </a:xfrm>
        </p:spPr>
        <p:txBody>
          <a:bodyPr anchor="b">
            <a:noAutofit/>
          </a:bodyPr>
          <a:lstStyle>
            <a:lvl1pPr marL="0" indent="0" algn="l" defTabSz="121917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en-US" sz="800" kern="1200" smtClean="0">
                <a:solidFill>
                  <a:srgbClr val="29292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848" y="6364338"/>
            <a:ext cx="460267" cy="37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1219170" rtl="0" eaLnBrk="1" latinLnBrk="0" hangingPunct="1">
              <a:defRPr lang="en-US" sz="1067" kern="1200" smtClean="0">
                <a:solidFill>
                  <a:srgbClr val="29292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AEF75AA1-2EE1-4CF3-AC28-8A1F4DB0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3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3715" y="708498"/>
            <a:ext cx="8764125" cy="33300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Обоснование необходимости лечения дефицита лизосомной кислой липазы (ДЛКЛ) у детей</a:t>
            </a:r>
            <a:endParaRPr lang="en-US" sz="4000" b="0" kern="1200" cap="all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6C778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715" y="4502576"/>
            <a:ext cx="9150647" cy="1640983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ru-RU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Строкова Татьяна Викторовна - д.м.н., профессор Российской академии наук (РАН), заведующая отделением педиатрической гастроэнтерологии, </a:t>
            </a:r>
            <a:r>
              <a:rPr lang="ru-RU" sz="3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гепатологии</a:t>
            </a:r>
            <a:r>
              <a:rPr lang="ru-RU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диетологии ФГБУН «ФИЦ питания и биотехнологии», Москва</a:t>
            </a:r>
          </a:p>
          <a:p>
            <a:r>
              <a:rPr lang="ru-RU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Сурков Андрей Николаевич, д.м.н., заведующий гастроэнтерологическим отделением с </a:t>
            </a:r>
            <a:r>
              <a:rPr lang="ru-RU" sz="3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гепатологической</a:t>
            </a:r>
            <a:r>
              <a:rPr lang="ru-RU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группой ФГАУ НМИЦ Здоровья детей Минздрава России, Москва</a:t>
            </a:r>
          </a:p>
          <a:p>
            <a:r>
              <a:rPr lang="ru-RU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Куцев </a:t>
            </a:r>
            <a:r>
              <a:rPr lang="ru-RU" sz="3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сергей</a:t>
            </a:r>
            <a:r>
              <a:rPr lang="ru-RU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иванович</a:t>
            </a:r>
            <a:r>
              <a:rPr lang="ru-RU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д.м.н., чл.-корр. Ран, директор </a:t>
            </a:r>
            <a:r>
              <a:rPr lang="ru-RU" sz="3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фгбну</a:t>
            </a:r>
            <a:r>
              <a:rPr lang="ru-RU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медико-генетический научный центр имени академика </a:t>
            </a:r>
            <a:r>
              <a:rPr lang="ru-RU" sz="32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н.п.бочкова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»,</a:t>
            </a:r>
            <a:r>
              <a:rPr lang="ru-RU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москва</a:t>
            </a:r>
            <a:endParaRPr lang="en-US" sz="3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5E4D26-F156-4FFE-893F-B6C86B8F6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848" y="6364338"/>
            <a:ext cx="460267" cy="371361"/>
          </a:xfrm>
        </p:spPr>
        <p:txBody>
          <a:bodyPr>
            <a:noAutofit/>
          </a:bodyPr>
          <a:lstStyle/>
          <a:p>
            <a:pPr rtl="0"/>
            <a:r>
              <a:rPr lang="ru-RU">
                <a:highlight>
                  <a:srgbClr val="000000">
                    <a:alpha val="0"/>
                  </a:srgbClr>
                </a:highlight>
                <a:latin typeface="Century Gothic"/>
              </a:rPr>
              <a:t>38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B0873-02A1-5C48-8296-1C0A9437C7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5819" y="6144143"/>
            <a:ext cx="8210549" cy="658368"/>
          </a:xfrm>
        </p:spPr>
        <p:txBody>
          <a:bodyPr>
            <a:noAutofit/>
          </a:bodyPr>
          <a:lstStyle/>
          <a:p>
            <a:endParaRPr lang="en-US" sz="933" dirty="0">
              <a:solidFill>
                <a:schemeClr val="accent1"/>
              </a:solidFill>
            </a:endParaRPr>
          </a:p>
          <a:p>
            <a:pPr rtl="0"/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ПБ - плацебо</a:t>
            </a:r>
          </a:p>
          <a:p>
            <a:pPr rtl="0"/>
            <a:r>
              <a:rPr lang="ru-RU" sz="933" baseline="30000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Группа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ПБ/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себелипаза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альфа: 102 недели лечения себелипазой альфа (недели исследования 22-124).</a:t>
            </a:r>
          </a:p>
          <a:p>
            <a:pPr rtl="0"/>
            <a:r>
              <a:rPr lang="ru-RU" sz="933" baseline="30000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Группа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себелипаза альфа/себелипаза альфа: 100 недель лечения себелипазой альфа (недели исследования 0-100).</a:t>
            </a:r>
          </a:p>
          <a:p>
            <a:pPr rtl="0"/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Burton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B,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Poster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68th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American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Association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20-24, 2017;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Washington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DC</a:t>
            </a:r>
            <a:r>
              <a:rPr lang="ru-RU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6049" y="6616858"/>
            <a:ext cx="8010888" cy="4038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6879"/>
            <a:endParaRPr lang="en-US" sz="800">
              <a:solidFill>
                <a:srgbClr val="4F0B7B"/>
              </a:solidFill>
            </a:endParaRPr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1708265" y="7237197"/>
            <a:ext cx="4443420" cy="2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2880" anchor="b">
            <a:no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1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buClr>
                <a:schemeClr val="tx2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171446" defTabSz="457189" eaLnBrk="1" hangingPunct="1">
              <a:spcBef>
                <a:spcPct val="0"/>
              </a:spcBef>
              <a:buClrTx/>
              <a:buNone/>
              <a:defRPr/>
            </a:pPr>
            <a:endParaRPr lang="en-US" altLang="en-US" sz="800" kern="0">
              <a:solidFill>
                <a:srgbClr val="4F0B7B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DF1DD5-2D6F-4EBA-9722-5DDDE6847599}"/>
              </a:ext>
            </a:extLst>
          </p:cNvPr>
          <p:cNvSpPr txBox="1"/>
          <p:nvPr/>
        </p:nvSpPr>
        <p:spPr>
          <a:xfrm>
            <a:off x="1614377" y="1725708"/>
            <a:ext cx="7992992" cy="3282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342669"/>
            <a:r>
              <a:rPr lang="ru-RU" sz="2133" b="1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Средние уровни АЛТ по группам лечения </a:t>
            </a:r>
            <a:endParaRPr lang="en-US" sz="2133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6787" y="2124027"/>
            <a:ext cx="1197028" cy="23140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68" rIns="68535" bIns="34268" rtlCol="0" anchor="ctr">
            <a:noAutofit/>
          </a:bodyPr>
          <a:lstStyle/>
          <a:p>
            <a:pPr algn="ctr" defTabSz="342669"/>
            <a:endParaRPr lang="en-US" sz="1300">
              <a:solidFill>
                <a:srgbClr val="F5F5F5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03588" y="2133618"/>
            <a:ext cx="6376987" cy="23044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5" tIns="34268" rIns="68535" bIns="34268" rtlCol="0" anchor="ctr">
            <a:noAutofit/>
          </a:bodyPr>
          <a:lstStyle/>
          <a:p>
            <a:pPr algn="ctr" defTabSz="342669"/>
            <a:endParaRPr lang="en-US" sz="1300">
              <a:solidFill>
                <a:srgbClr val="F5F5F5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34061" y="2133619"/>
            <a:ext cx="1162921" cy="315427"/>
          </a:xfrm>
          <a:prstGeom prst="rect">
            <a:avLst/>
          </a:prstGeom>
        </p:spPr>
        <p:txBody>
          <a:bodyPr wrap="square" lIns="68535" tIns="34268" rIns="68535" bIns="34268">
            <a:noAutofit/>
          </a:bodyPr>
          <a:lstStyle/>
          <a:p>
            <a:pPr algn="ctr" defTabSz="685268"/>
            <a:r>
              <a:rPr lang="ru-RU" sz="8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entury Gothic"/>
                <a:ea typeface="ＭＳ Ｐゴシック" charset="0"/>
                <a:cs typeface="Arial"/>
              </a:rPr>
              <a:t>Двойной слепой период </a:t>
            </a:r>
          </a:p>
          <a:p>
            <a:pPr algn="ctr" defTabSz="685268"/>
            <a:r>
              <a:rPr lang="ru-RU" sz="8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entury Gothic"/>
                <a:ea typeface="ＭＳ Ｐゴシック" charset="0"/>
                <a:cs typeface="Arial"/>
              </a:rPr>
              <a:t>20 недель</a:t>
            </a:r>
            <a:endParaRPr lang="en-US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26295" y="2264593"/>
            <a:ext cx="2837707" cy="192316"/>
          </a:xfrm>
          <a:prstGeom prst="rect">
            <a:avLst/>
          </a:prstGeom>
        </p:spPr>
        <p:txBody>
          <a:bodyPr wrap="square" lIns="68535" tIns="34268" rIns="68535" bIns="34268">
            <a:noAutofit/>
          </a:bodyPr>
          <a:lstStyle/>
          <a:p>
            <a:pPr algn="ctr" defTabSz="685268"/>
            <a:r>
              <a:rPr lang="ru-RU" sz="8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entury Gothic"/>
                <a:ea typeface="ＭＳ Ｐゴシック" charset="0"/>
                <a:cs typeface="Arial"/>
              </a:rPr>
              <a:t>Открытый период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38252" y="3951388"/>
            <a:ext cx="2518611" cy="486715"/>
          </a:xfrm>
          <a:prstGeom prst="rect">
            <a:avLst/>
          </a:prstGeom>
          <a:solidFill>
            <a:srgbClr val="5F88BA"/>
          </a:solidFill>
          <a:ln>
            <a:noFill/>
          </a:ln>
        </p:spPr>
        <p:txBody>
          <a:bodyPr wrap="square" lIns="68535" tIns="34268" rIns="68535" bIns="34268" rtlCol="0" anchor="ctr">
            <a:noAutofit/>
          </a:bodyPr>
          <a:lstStyle/>
          <a:p>
            <a:pPr algn="ctr" defTabSz="342669"/>
            <a:r>
              <a:rPr lang="ru-RU" sz="900" b="1" dirty="0">
                <a:solidFill>
                  <a:srgbClr val="F5F5F5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себелипаза альфа/себелипаза альфа: лечение в течение 100 </a:t>
            </a:r>
            <a:r>
              <a:rPr lang="ru-RU" sz="900" b="1" dirty="0" err="1">
                <a:solidFill>
                  <a:srgbClr val="F5F5F5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недель</a:t>
            </a:r>
            <a:r>
              <a:rPr lang="ru-RU" sz="900" b="1" baseline="30000" dirty="0" err="1">
                <a:solidFill>
                  <a:srgbClr val="F5F5F5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b</a:t>
            </a:r>
            <a:endParaRPr lang="ru-RU" sz="900" b="1" baseline="30000" dirty="0">
              <a:solidFill>
                <a:srgbClr val="F5F5F5"/>
              </a:solidFill>
              <a:highlight>
                <a:srgbClr val="000000">
                  <a:alpha val="0"/>
                </a:srgbClr>
              </a:highlight>
              <a:latin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38252" y="3359929"/>
            <a:ext cx="2518611" cy="486715"/>
          </a:xfrm>
          <a:prstGeom prst="rect">
            <a:avLst/>
          </a:prstGeom>
          <a:solidFill>
            <a:srgbClr val="B85653"/>
          </a:solidFill>
          <a:ln>
            <a:noFill/>
          </a:ln>
        </p:spPr>
        <p:txBody>
          <a:bodyPr wrap="square" lIns="68535" tIns="34268" rIns="68535" bIns="34268" rtlCol="0" anchor="ctr">
            <a:noAutofit/>
          </a:bodyPr>
          <a:lstStyle/>
          <a:p>
            <a:pPr algn="ctr" defTabSz="342669"/>
            <a:r>
              <a:rPr lang="ru-RU" sz="1000" b="1" dirty="0">
                <a:solidFill>
                  <a:srgbClr val="F5F5F5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плацебо/себелипаза альфа: лечение в течение 102 недель</a:t>
            </a:r>
            <a:r>
              <a:rPr lang="ru-RU" sz="1000" baseline="30000" dirty="0">
                <a:solidFill>
                  <a:srgbClr val="F5F5F5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a</a:t>
            </a:r>
            <a:endParaRPr lang="en-US" sz="1000" b="1" baseline="30000" dirty="0">
              <a:solidFill>
                <a:srgbClr val="F5F5F5"/>
              </a:solidFill>
            </a:endParaRPr>
          </a:p>
        </p:txBody>
      </p: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2227253881"/>
              </p:ext>
            </p:extLst>
          </p:nvPr>
        </p:nvGraphicFramePr>
        <p:xfrm>
          <a:off x="619650" y="1912660"/>
          <a:ext cx="9068008" cy="380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05C4737-5784-DA4E-B4BC-ABF07A4B0CE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05819" y="5039356"/>
            <a:ext cx="11601637" cy="949449"/>
          </a:xfrm>
        </p:spPr>
        <p:txBody>
          <a:bodyPr>
            <a:noAutofit/>
          </a:bodyPr>
          <a:lstStyle/>
          <a:p>
            <a:pPr marL="224361" indent="-224361">
              <a:spcBef>
                <a:spcPts val="400"/>
              </a:spcBef>
            </a:pPr>
            <a:r>
              <a:rPr lang="ru-RU" sz="1600" dirty="0"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У пациентов, получавших плацебо и перешедших на себелипазу альфа на 20-й неделе исследования, наблюдалось устойчивое снижение/нормализация уровней АЛТ в течение открытого периода, которое соответствовало изменениям, отмечавшимся в группе себелипазы альфа в течение двойного слепого периода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C67D6-54E4-48CC-A159-38828EB6BADB}"/>
              </a:ext>
            </a:extLst>
          </p:cNvPr>
          <p:cNvSpPr/>
          <p:nvPr/>
        </p:nvSpPr>
        <p:spPr>
          <a:xfrm>
            <a:off x="305819" y="627091"/>
            <a:ext cx="11699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ПОДДЕРЖАНИЕ НОРМАЛЬНОГО УРОВНЯ АЛТ (МАРКЕР ПОВРЕЖДЕНИЯ ПЕЧЕНИ) У ДЕТЕЙ И ВЗРОСЛЫХ С ДЛКЛ В ТЕЧЕНИЕ ДЛИТЕЛЬНОГО ВРЕМЕНИ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068C8B-C30D-47E4-A599-60D1C0A51A05}"/>
              </a:ext>
            </a:extLst>
          </p:cNvPr>
          <p:cNvCxnSpPr>
            <a:cxnSpLocks/>
          </p:cNvCxnSpPr>
          <p:nvPr/>
        </p:nvCxnSpPr>
        <p:spPr>
          <a:xfrm>
            <a:off x="1174141" y="3713259"/>
            <a:ext cx="827992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E7FB9B2-96E5-45B7-AAFD-9005552550E8}"/>
              </a:ext>
            </a:extLst>
          </p:cNvPr>
          <p:cNvSpPr txBox="1"/>
          <p:nvPr/>
        </p:nvSpPr>
        <p:spPr>
          <a:xfrm>
            <a:off x="9550330" y="2969683"/>
            <a:ext cx="2506533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Нормальный уровень АЛТ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408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23" y="204192"/>
            <a:ext cx="11070656" cy="1189554"/>
          </a:xfrm>
        </p:spPr>
        <p:txBody>
          <a:bodyPr>
            <a:noAutofit/>
          </a:bodyPr>
          <a:lstStyle/>
          <a:p>
            <a:r>
              <a:rPr lang="ru-RU" sz="2400" b="1" dirty="0">
                <a:highlight>
                  <a:srgbClr val="000000">
                    <a:alpha val="0"/>
                  </a:srgbClr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Изменение уровней Х-ЛПНП и Х-ЛПВП от исходного уровня до 36-й недели</a:t>
            </a:r>
            <a:r>
              <a:rPr lang="en-US" sz="2400" b="1" dirty="0">
                <a:highlight>
                  <a:srgbClr val="000000">
                    <a:alpha val="0"/>
                  </a:srgbClr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>
                <a:highlight>
                  <a:srgbClr val="000000">
                    <a:alpha val="0"/>
                  </a:srgbClr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У ДЕТЕЙ И ВЗРОСЛЫХ С ДЛКЛ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14713B-9E4D-1646-9253-3566AED22E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6770" y="6073823"/>
            <a:ext cx="8210549" cy="658368"/>
          </a:xfrm>
        </p:spPr>
        <p:txBody>
          <a:bodyPr>
            <a:noAutofit/>
          </a:bodyPr>
          <a:lstStyle/>
          <a:p>
            <a:pPr rtl="0"/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From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i="1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N </a:t>
            </a:r>
            <a:r>
              <a:rPr lang="ru-RU" sz="933" i="1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Engl</a:t>
            </a:r>
            <a:r>
              <a:rPr lang="ru-RU" sz="933" i="1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J </a:t>
            </a:r>
            <a:r>
              <a:rPr lang="ru-RU" sz="933" i="1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Med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,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Burton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BK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,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et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al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, A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Phase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3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Trial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of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Sebelipase Alfa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in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Lysosomal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Acid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Lipase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Deficiency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, 373, 1010-1020, © 2015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Massachusetts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Medical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Society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.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Reprinted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with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permission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from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Massachusetts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Medical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Society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.</a:t>
            </a:r>
          </a:p>
          <a:p>
            <a:pPr rtl="0"/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Burton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BK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,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et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 </a:t>
            </a:r>
            <a:r>
              <a:rPr lang="ru-RU" sz="933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al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. </a:t>
            </a:r>
            <a:r>
              <a:rPr lang="ru-RU" sz="933" i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 </a:t>
            </a:r>
            <a:r>
              <a:rPr lang="ru-RU" sz="933" i="1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Engl</a:t>
            </a:r>
            <a:r>
              <a:rPr lang="ru-RU" sz="933" i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J </a:t>
            </a:r>
            <a:r>
              <a:rPr lang="ru-RU" sz="933" i="1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Med</a:t>
            </a:r>
            <a:r>
              <a:rPr lang="ru-RU" sz="933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. 2015;373(11):1010-1020.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4AEEE5-DD12-B54F-B1EF-521D16982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pPr rtl="0"/>
            <a:r>
              <a:rPr lang="ru-RU">
                <a:highlight>
                  <a:srgbClr val="000000">
                    <a:alpha val="0"/>
                  </a:srgbClr>
                </a:highlight>
                <a:latin typeface="Century Gothic"/>
              </a:rPr>
              <a:t>44</a:t>
            </a:r>
            <a:endParaRPr lang="en-US"/>
          </a:p>
        </p:txBody>
      </p: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903B6D4A-58EF-4D41-88FB-7FFE3A9A154D}"/>
              </a:ext>
            </a:extLst>
          </p:cNvPr>
          <p:cNvGrpSpPr>
            <a:grpSpLocks noChangeAspect="1"/>
          </p:cNvGrpSpPr>
          <p:nvPr/>
        </p:nvGrpSpPr>
        <p:grpSpPr>
          <a:xfrm>
            <a:off x="1589415" y="1556695"/>
            <a:ext cx="8632614" cy="4019163"/>
            <a:chOff x="1207701" y="1002171"/>
            <a:chExt cx="6692856" cy="3116052"/>
          </a:xfrm>
        </p:grpSpPr>
        <p:grpSp>
          <p:nvGrpSpPr>
            <p:cNvPr id="1051" name="Group 388">
              <a:extLst>
                <a:ext uri="{FF2B5EF4-FFF2-40B4-BE49-F238E27FC236}">
                  <a16:creationId xmlns:a16="http://schemas.microsoft.com/office/drawing/2014/main" id="{50DDCAF1-8468-4CE7-9AB2-B26712EE4A61}"/>
                </a:ext>
              </a:extLst>
            </p:cNvPr>
            <p:cNvGrpSpPr/>
            <p:nvPr/>
          </p:nvGrpSpPr>
          <p:grpSpPr>
            <a:xfrm>
              <a:off x="1799458" y="1082042"/>
              <a:ext cx="6081009" cy="2678051"/>
              <a:chOff x="975946" y="1468315"/>
              <a:chExt cx="6453554" cy="3789485"/>
            </a:xfrm>
          </p:grpSpPr>
          <p:cxnSp>
            <p:nvCxnSpPr>
              <p:cNvPr id="1381" name="Straight Connector 1380">
                <a:extLst>
                  <a:ext uri="{FF2B5EF4-FFF2-40B4-BE49-F238E27FC236}">
                    <a16:creationId xmlns:a16="http://schemas.microsoft.com/office/drawing/2014/main" id="{FF3B337A-5F98-4EE9-A6EE-65A99B002405}"/>
                  </a:ext>
                </a:extLst>
              </p:cNvPr>
              <p:cNvCxnSpPr/>
              <p:nvPr/>
            </p:nvCxnSpPr>
            <p:spPr>
              <a:xfrm flipH="1">
                <a:off x="4624754" y="1468315"/>
                <a:ext cx="0" cy="3789485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ysDot"/>
              </a:ln>
              <a:effectLst/>
            </p:spPr>
          </p:cxnSp>
          <p:cxnSp>
            <p:nvCxnSpPr>
              <p:cNvPr id="1382" name="Straight Connector 1381">
                <a:extLst>
                  <a:ext uri="{FF2B5EF4-FFF2-40B4-BE49-F238E27FC236}">
                    <a16:creationId xmlns:a16="http://schemas.microsoft.com/office/drawing/2014/main" id="{6AA1C53F-1FDF-4495-AB00-DE9DAEAD122B}"/>
                  </a:ext>
                </a:extLst>
              </p:cNvPr>
              <p:cNvCxnSpPr/>
              <p:nvPr/>
            </p:nvCxnSpPr>
            <p:spPr>
              <a:xfrm flipH="1">
                <a:off x="975946" y="2945423"/>
                <a:ext cx="645355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52" name="TextBox 1051">
              <a:extLst>
                <a:ext uri="{FF2B5EF4-FFF2-40B4-BE49-F238E27FC236}">
                  <a16:creationId xmlns:a16="http://schemas.microsoft.com/office/drawing/2014/main" id="{427AADB0-BEC8-4246-9B9A-702C1DA409AD}"/>
                </a:ext>
              </a:extLst>
            </p:cNvPr>
            <p:cNvSpPr txBox="1"/>
            <p:nvPr/>
          </p:nvSpPr>
          <p:spPr>
            <a:xfrm>
              <a:off x="1550462" y="1154818"/>
              <a:ext cx="1282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30</a:t>
              </a:r>
            </a:p>
          </p:txBody>
        </p:sp>
        <p:sp>
          <p:nvSpPr>
            <p:cNvPr id="1053" name="TextBox 1052">
              <a:extLst>
                <a:ext uri="{FF2B5EF4-FFF2-40B4-BE49-F238E27FC236}">
                  <a16:creationId xmlns:a16="http://schemas.microsoft.com/office/drawing/2014/main" id="{77C53405-97DC-44B7-AA90-629C9747DDE3}"/>
                </a:ext>
              </a:extLst>
            </p:cNvPr>
            <p:cNvSpPr txBox="1"/>
            <p:nvPr/>
          </p:nvSpPr>
          <p:spPr>
            <a:xfrm>
              <a:off x="1550462" y="1453069"/>
              <a:ext cx="1282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20</a:t>
              </a:r>
            </a:p>
          </p:txBody>
        </p:sp>
        <p:sp>
          <p:nvSpPr>
            <p:cNvPr id="1054" name="TextBox 1053">
              <a:extLst>
                <a:ext uri="{FF2B5EF4-FFF2-40B4-BE49-F238E27FC236}">
                  <a16:creationId xmlns:a16="http://schemas.microsoft.com/office/drawing/2014/main" id="{BC3E01E0-6021-465E-99B2-5719361C7BA9}"/>
                </a:ext>
              </a:extLst>
            </p:cNvPr>
            <p:cNvSpPr txBox="1"/>
            <p:nvPr/>
          </p:nvSpPr>
          <p:spPr>
            <a:xfrm>
              <a:off x="1550462" y="1761972"/>
              <a:ext cx="1282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10</a:t>
              </a:r>
            </a:p>
          </p:txBody>
        </p:sp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F1666FC2-3EEE-4D89-9726-DF61D91E1A3B}"/>
                </a:ext>
              </a:extLst>
            </p:cNvPr>
            <p:cNvSpPr txBox="1"/>
            <p:nvPr/>
          </p:nvSpPr>
          <p:spPr>
            <a:xfrm>
              <a:off x="1614583" y="2060224"/>
              <a:ext cx="6412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0</a:t>
              </a:r>
            </a:p>
          </p:txBody>
        </p:sp>
        <p:sp>
          <p:nvSpPr>
            <p:cNvPr id="1056" name="TextBox 1055">
              <a:extLst>
                <a:ext uri="{FF2B5EF4-FFF2-40B4-BE49-F238E27FC236}">
                  <a16:creationId xmlns:a16="http://schemas.microsoft.com/office/drawing/2014/main" id="{698F2401-B56B-444B-90BA-2CF706DCC6B8}"/>
                </a:ext>
              </a:extLst>
            </p:cNvPr>
            <p:cNvSpPr txBox="1"/>
            <p:nvPr/>
          </p:nvSpPr>
          <p:spPr>
            <a:xfrm>
              <a:off x="1511989" y="2362026"/>
              <a:ext cx="16671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-10</a:t>
              </a:r>
            </a:p>
          </p:txBody>
        </p:sp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C99A6CA0-EC1E-4300-BD4E-822BCDF42812}"/>
                </a:ext>
              </a:extLst>
            </p:cNvPr>
            <p:cNvSpPr txBox="1"/>
            <p:nvPr/>
          </p:nvSpPr>
          <p:spPr>
            <a:xfrm>
              <a:off x="1511989" y="2660278"/>
              <a:ext cx="16671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-20</a:t>
              </a:r>
            </a:p>
          </p:txBody>
        </p:sp>
        <p:sp>
          <p:nvSpPr>
            <p:cNvPr id="1058" name="TextBox 1057">
              <a:extLst>
                <a:ext uri="{FF2B5EF4-FFF2-40B4-BE49-F238E27FC236}">
                  <a16:creationId xmlns:a16="http://schemas.microsoft.com/office/drawing/2014/main" id="{96C28EB8-0333-4F89-A812-51EE67FCAC6C}"/>
                </a:ext>
              </a:extLst>
            </p:cNvPr>
            <p:cNvSpPr txBox="1"/>
            <p:nvPr/>
          </p:nvSpPr>
          <p:spPr>
            <a:xfrm>
              <a:off x="1511989" y="2969181"/>
              <a:ext cx="16671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-30</a:t>
              </a:r>
            </a:p>
          </p:txBody>
        </p: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EAE5A857-D283-4B69-AF44-05B25DC034F3}"/>
                </a:ext>
              </a:extLst>
            </p:cNvPr>
            <p:cNvSpPr txBox="1"/>
            <p:nvPr/>
          </p:nvSpPr>
          <p:spPr>
            <a:xfrm>
              <a:off x="1511989" y="3267433"/>
              <a:ext cx="16671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-40</a:t>
              </a:r>
            </a:p>
          </p:txBody>
        </p:sp>
        <p:grpSp>
          <p:nvGrpSpPr>
            <p:cNvPr id="1060" name="Group 382">
              <a:extLst>
                <a:ext uri="{FF2B5EF4-FFF2-40B4-BE49-F238E27FC236}">
                  <a16:creationId xmlns:a16="http://schemas.microsoft.com/office/drawing/2014/main" id="{57A38272-4B78-433C-8944-5F3DDA81A993}"/>
                </a:ext>
              </a:extLst>
            </p:cNvPr>
            <p:cNvGrpSpPr/>
            <p:nvPr/>
          </p:nvGrpSpPr>
          <p:grpSpPr>
            <a:xfrm>
              <a:off x="1722174" y="1220071"/>
              <a:ext cx="77160" cy="2407316"/>
              <a:chOff x="893928" y="1663626"/>
              <a:chExt cx="81887" cy="3406392"/>
            </a:xfrm>
          </p:grpSpPr>
          <p:cxnSp>
            <p:nvCxnSpPr>
              <p:cNvPr id="1372" name="Straight Connector 14">
                <a:extLst>
                  <a:ext uri="{FF2B5EF4-FFF2-40B4-BE49-F238E27FC236}">
                    <a16:creationId xmlns:a16="http://schemas.microsoft.com/office/drawing/2014/main" id="{8005D78C-4C71-48A1-BB26-B075D0127B87}"/>
                  </a:ext>
                </a:extLst>
              </p:cNvPr>
              <p:cNvCxnSpPr/>
              <p:nvPr/>
            </p:nvCxnSpPr>
            <p:spPr>
              <a:xfrm>
                <a:off x="893928" y="1663626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73" name="Straight Connector 19">
                <a:extLst>
                  <a:ext uri="{FF2B5EF4-FFF2-40B4-BE49-F238E27FC236}">
                    <a16:creationId xmlns:a16="http://schemas.microsoft.com/office/drawing/2014/main" id="{FEB33E47-9322-4C58-8C51-6B47B61BE99A}"/>
                  </a:ext>
                </a:extLst>
              </p:cNvPr>
              <p:cNvCxnSpPr/>
              <p:nvPr/>
            </p:nvCxnSpPr>
            <p:spPr>
              <a:xfrm>
                <a:off x="893928" y="2085657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74" name="Straight Connector 22">
                <a:extLst>
                  <a:ext uri="{FF2B5EF4-FFF2-40B4-BE49-F238E27FC236}">
                    <a16:creationId xmlns:a16="http://schemas.microsoft.com/office/drawing/2014/main" id="{EB0ED930-F6B2-4625-8829-BA5AC204F447}"/>
                  </a:ext>
                </a:extLst>
              </p:cNvPr>
              <p:cNvCxnSpPr/>
              <p:nvPr/>
            </p:nvCxnSpPr>
            <p:spPr>
              <a:xfrm>
                <a:off x="893928" y="2522760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75" name="Straight Connector 25">
                <a:extLst>
                  <a:ext uri="{FF2B5EF4-FFF2-40B4-BE49-F238E27FC236}">
                    <a16:creationId xmlns:a16="http://schemas.microsoft.com/office/drawing/2014/main" id="{74A77DB2-9FF2-4D76-8D63-94DBB48D6370}"/>
                  </a:ext>
                </a:extLst>
              </p:cNvPr>
              <p:cNvCxnSpPr/>
              <p:nvPr/>
            </p:nvCxnSpPr>
            <p:spPr>
              <a:xfrm>
                <a:off x="893928" y="2944791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76" name="Straight Connector 28">
                <a:extLst>
                  <a:ext uri="{FF2B5EF4-FFF2-40B4-BE49-F238E27FC236}">
                    <a16:creationId xmlns:a16="http://schemas.microsoft.com/office/drawing/2014/main" id="{1A7D702D-A458-4A5E-8CF2-2F371A3F1267}"/>
                  </a:ext>
                </a:extLst>
              </p:cNvPr>
              <p:cNvCxnSpPr/>
              <p:nvPr/>
            </p:nvCxnSpPr>
            <p:spPr>
              <a:xfrm>
                <a:off x="893928" y="3371846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77" name="Straight Connector 33">
                <a:extLst>
                  <a:ext uri="{FF2B5EF4-FFF2-40B4-BE49-F238E27FC236}">
                    <a16:creationId xmlns:a16="http://schemas.microsoft.com/office/drawing/2014/main" id="{BC90D26A-E131-440B-B345-A9F25B42F3A0}"/>
                  </a:ext>
                </a:extLst>
              </p:cNvPr>
              <p:cNvCxnSpPr/>
              <p:nvPr/>
            </p:nvCxnSpPr>
            <p:spPr>
              <a:xfrm>
                <a:off x="893928" y="3793877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78" name="Straight Connector 36">
                <a:extLst>
                  <a:ext uri="{FF2B5EF4-FFF2-40B4-BE49-F238E27FC236}">
                    <a16:creationId xmlns:a16="http://schemas.microsoft.com/office/drawing/2014/main" id="{7259F215-1EE7-4FF1-B6D6-50D1537409A4}"/>
                  </a:ext>
                </a:extLst>
              </p:cNvPr>
              <p:cNvCxnSpPr/>
              <p:nvPr/>
            </p:nvCxnSpPr>
            <p:spPr>
              <a:xfrm>
                <a:off x="893928" y="4230980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79" name="Straight Connector 39">
                <a:extLst>
                  <a:ext uri="{FF2B5EF4-FFF2-40B4-BE49-F238E27FC236}">
                    <a16:creationId xmlns:a16="http://schemas.microsoft.com/office/drawing/2014/main" id="{499E00CE-9DAD-45E7-9DF6-4541D01488BB}"/>
                  </a:ext>
                </a:extLst>
              </p:cNvPr>
              <p:cNvCxnSpPr/>
              <p:nvPr/>
            </p:nvCxnSpPr>
            <p:spPr>
              <a:xfrm>
                <a:off x="893928" y="4653011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80" name="Straight Connector 42">
                <a:extLst>
                  <a:ext uri="{FF2B5EF4-FFF2-40B4-BE49-F238E27FC236}">
                    <a16:creationId xmlns:a16="http://schemas.microsoft.com/office/drawing/2014/main" id="{45404DB7-63F7-4BA4-8F03-D8CC92E30805}"/>
                  </a:ext>
                </a:extLst>
              </p:cNvPr>
              <p:cNvCxnSpPr/>
              <p:nvPr/>
            </p:nvCxnSpPr>
            <p:spPr>
              <a:xfrm>
                <a:off x="893928" y="5070018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</p:grpSp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A5CBADE3-B750-45F7-A65C-D06A8802E2F0}"/>
                </a:ext>
              </a:extLst>
            </p:cNvPr>
            <p:cNvSpPr txBox="1"/>
            <p:nvPr/>
          </p:nvSpPr>
          <p:spPr>
            <a:xfrm>
              <a:off x="1511989" y="3562134"/>
              <a:ext cx="16671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-50</a:t>
              </a:r>
            </a:p>
          </p:txBody>
        </p:sp>
        <p:sp>
          <p:nvSpPr>
            <p:cNvPr id="1062" name="TextBox 1061">
              <a:extLst>
                <a:ext uri="{FF2B5EF4-FFF2-40B4-BE49-F238E27FC236}">
                  <a16:creationId xmlns:a16="http://schemas.microsoft.com/office/drawing/2014/main" id="{C39D0957-9F35-42C7-80FB-0A6AF3EAAF8B}"/>
                </a:ext>
              </a:extLst>
            </p:cNvPr>
            <p:cNvSpPr txBox="1"/>
            <p:nvPr/>
          </p:nvSpPr>
          <p:spPr>
            <a:xfrm>
              <a:off x="1900517" y="3839083"/>
              <a:ext cx="11862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Исх. ур.</a:t>
              </a:r>
            </a:p>
          </p:txBody>
        </p: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9D8E2CA5-B98A-431D-8479-49ED5308CDC5}"/>
                </a:ext>
              </a:extLst>
            </p:cNvPr>
            <p:cNvSpPr txBox="1"/>
            <p:nvPr/>
          </p:nvSpPr>
          <p:spPr>
            <a:xfrm>
              <a:off x="2386980" y="3839083"/>
              <a:ext cx="6412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4</a:t>
              </a:r>
            </a:p>
          </p:txBody>
        </p:sp>
        <p:sp>
          <p:nvSpPr>
            <p:cNvPr id="1064" name="TextBox 1063">
              <a:extLst>
                <a:ext uri="{FF2B5EF4-FFF2-40B4-BE49-F238E27FC236}">
                  <a16:creationId xmlns:a16="http://schemas.microsoft.com/office/drawing/2014/main" id="{78DAEE75-9AA2-40F2-A414-7F4B64A88745}"/>
                </a:ext>
              </a:extLst>
            </p:cNvPr>
            <p:cNvSpPr txBox="1"/>
            <p:nvPr/>
          </p:nvSpPr>
          <p:spPr>
            <a:xfrm>
              <a:off x="3021356" y="3839083"/>
              <a:ext cx="6412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8</a:t>
              </a:r>
            </a:p>
          </p:txBody>
        </p:sp>
        <p:sp>
          <p:nvSpPr>
            <p:cNvPr id="1065" name="TextBox 1064">
              <a:extLst>
                <a:ext uri="{FF2B5EF4-FFF2-40B4-BE49-F238E27FC236}">
                  <a16:creationId xmlns:a16="http://schemas.microsoft.com/office/drawing/2014/main" id="{24068671-4E8F-4483-B92B-7C54E5026C23}"/>
                </a:ext>
              </a:extLst>
            </p:cNvPr>
            <p:cNvSpPr txBox="1"/>
            <p:nvPr/>
          </p:nvSpPr>
          <p:spPr>
            <a:xfrm>
              <a:off x="3609469" y="3839083"/>
              <a:ext cx="1282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12</a:t>
              </a:r>
            </a:p>
          </p:txBody>
        </p:sp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BB748E1B-0E11-462A-8DC4-300B41B3C89B}"/>
                </a:ext>
              </a:extLst>
            </p:cNvPr>
            <p:cNvSpPr txBox="1"/>
            <p:nvPr/>
          </p:nvSpPr>
          <p:spPr>
            <a:xfrm>
              <a:off x="4243845" y="3839083"/>
              <a:ext cx="1282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16</a:t>
              </a:r>
            </a:p>
          </p:txBody>
        </p:sp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DA437736-2162-48C3-AEE7-094845DD63DC}"/>
                </a:ext>
              </a:extLst>
            </p:cNvPr>
            <p:cNvSpPr txBox="1"/>
            <p:nvPr/>
          </p:nvSpPr>
          <p:spPr>
            <a:xfrm>
              <a:off x="4856753" y="3839083"/>
              <a:ext cx="1282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20</a:t>
              </a:r>
            </a:p>
          </p:txBody>
        </p:sp>
        <p:sp>
          <p:nvSpPr>
            <p:cNvPr id="1068" name="TextBox 1067">
              <a:extLst>
                <a:ext uri="{FF2B5EF4-FFF2-40B4-BE49-F238E27FC236}">
                  <a16:creationId xmlns:a16="http://schemas.microsoft.com/office/drawing/2014/main" id="{F75B8466-4CF8-49A8-8FC5-6C74A96E0056}"/>
                </a:ext>
              </a:extLst>
            </p:cNvPr>
            <p:cNvSpPr txBox="1"/>
            <p:nvPr/>
          </p:nvSpPr>
          <p:spPr>
            <a:xfrm>
              <a:off x="5488924" y="3839083"/>
              <a:ext cx="1282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24</a:t>
              </a:r>
            </a:p>
          </p:txBody>
        </p:sp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81A187FD-1B80-481D-A95E-6EC6DA381F25}"/>
                </a:ext>
              </a:extLst>
            </p:cNvPr>
            <p:cNvSpPr txBox="1"/>
            <p:nvPr/>
          </p:nvSpPr>
          <p:spPr>
            <a:xfrm>
              <a:off x="6109097" y="3839083"/>
              <a:ext cx="1282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28</a:t>
              </a:r>
            </a:p>
          </p:txBody>
        </p:sp>
        <p:sp>
          <p:nvSpPr>
            <p:cNvPr id="1070" name="TextBox 1069">
              <a:extLst>
                <a:ext uri="{FF2B5EF4-FFF2-40B4-BE49-F238E27FC236}">
                  <a16:creationId xmlns:a16="http://schemas.microsoft.com/office/drawing/2014/main" id="{942879AC-CC5F-4819-BD96-CA9D6D2D3D80}"/>
                </a:ext>
              </a:extLst>
            </p:cNvPr>
            <p:cNvSpPr txBox="1"/>
            <p:nvPr/>
          </p:nvSpPr>
          <p:spPr>
            <a:xfrm>
              <a:off x="6752941" y="3839083"/>
              <a:ext cx="1282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32</a:t>
              </a:r>
            </a:p>
          </p:txBody>
        </p:sp>
        <p:grpSp>
          <p:nvGrpSpPr>
            <p:cNvPr id="1071" name="Group 383">
              <a:extLst>
                <a:ext uri="{FF2B5EF4-FFF2-40B4-BE49-F238E27FC236}">
                  <a16:creationId xmlns:a16="http://schemas.microsoft.com/office/drawing/2014/main" id="{9FAA47F8-2978-4853-926D-8B31B2067808}"/>
                </a:ext>
              </a:extLst>
            </p:cNvPr>
            <p:cNvGrpSpPr/>
            <p:nvPr/>
          </p:nvGrpSpPr>
          <p:grpSpPr>
            <a:xfrm>
              <a:off x="1959828" y="3765330"/>
              <a:ext cx="5477406" cy="57870"/>
              <a:chOff x="1146142" y="5265211"/>
              <a:chExt cx="5812972" cy="81887"/>
            </a:xfrm>
          </p:grpSpPr>
          <p:cxnSp>
            <p:nvCxnSpPr>
              <p:cNvPr id="1362" name="Straight Connector 45">
                <a:extLst>
                  <a:ext uri="{FF2B5EF4-FFF2-40B4-BE49-F238E27FC236}">
                    <a16:creationId xmlns:a16="http://schemas.microsoft.com/office/drawing/2014/main" id="{EDA08BF8-ED3C-43B7-B415-17FF38D3A069}"/>
                  </a:ext>
                </a:extLst>
              </p:cNvPr>
              <p:cNvCxnSpPr/>
              <p:nvPr/>
            </p:nvCxnSpPr>
            <p:spPr>
              <a:xfrm rot="16200000">
                <a:off x="1105198" y="5306155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63" name="Straight Connector 49">
                <a:extLst>
                  <a:ext uri="{FF2B5EF4-FFF2-40B4-BE49-F238E27FC236}">
                    <a16:creationId xmlns:a16="http://schemas.microsoft.com/office/drawing/2014/main" id="{97C9EB96-9513-4945-8327-3250FF7A65D5}"/>
                  </a:ext>
                </a:extLst>
              </p:cNvPr>
              <p:cNvCxnSpPr/>
              <p:nvPr/>
            </p:nvCxnSpPr>
            <p:spPr>
              <a:xfrm rot="16200000">
                <a:off x="1592543" y="5306155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64" name="Straight Connector 52">
                <a:extLst>
                  <a:ext uri="{FF2B5EF4-FFF2-40B4-BE49-F238E27FC236}">
                    <a16:creationId xmlns:a16="http://schemas.microsoft.com/office/drawing/2014/main" id="{A937EF2F-BA88-4438-B734-455537670331}"/>
                  </a:ext>
                </a:extLst>
              </p:cNvPr>
              <p:cNvCxnSpPr/>
              <p:nvPr/>
            </p:nvCxnSpPr>
            <p:spPr>
              <a:xfrm rot="16200000">
                <a:off x="2265783" y="5306155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65" name="Straight Connector 55">
                <a:extLst>
                  <a:ext uri="{FF2B5EF4-FFF2-40B4-BE49-F238E27FC236}">
                    <a16:creationId xmlns:a16="http://schemas.microsoft.com/office/drawing/2014/main" id="{37F85C53-5C88-48E3-9F17-E51F721DFC9A}"/>
                  </a:ext>
                </a:extLst>
              </p:cNvPr>
              <p:cNvCxnSpPr/>
              <p:nvPr/>
            </p:nvCxnSpPr>
            <p:spPr>
              <a:xfrm rot="16200000">
                <a:off x="2923950" y="5306155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66" name="Straight Connector 58">
                <a:extLst>
                  <a:ext uri="{FF2B5EF4-FFF2-40B4-BE49-F238E27FC236}">
                    <a16:creationId xmlns:a16="http://schemas.microsoft.com/office/drawing/2014/main" id="{CD8755A1-FEF9-4114-AEFF-1BC5F497120B}"/>
                  </a:ext>
                </a:extLst>
              </p:cNvPr>
              <p:cNvCxnSpPr/>
              <p:nvPr/>
            </p:nvCxnSpPr>
            <p:spPr>
              <a:xfrm rot="16200000">
                <a:off x="3597190" y="5306155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67" name="Straight Connector 61">
                <a:extLst>
                  <a:ext uri="{FF2B5EF4-FFF2-40B4-BE49-F238E27FC236}">
                    <a16:creationId xmlns:a16="http://schemas.microsoft.com/office/drawing/2014/main" id="{A36236A7-5EB1-4D67-9577-54F921DA1BF0}"/>
                  </a:ext>
                </a:extLst>
              </p:cNvPr>
              <p:cNvCxnSpPr/>
              <p:nvPr/>
            </p:nvCxnSpPr>
            <p:spPr>
              <a:xfrm rot="16200000">
                <a:off x="4247647" y="5306155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68" name="Straight Connector 64">
                <a:extLst>
                  <a:ext uri="{FF2B5EF4-FFF2-40B4-BE49-F238E27FC236}">
                    <a16:creationId xmlns:a16="http://schemas.microsoft.com/office/drawing/2014/main" id="{E9B61F40-5AE4-4A8A-A8E7-DF917956CC3A}"/>
                  </a:ext>
                </a:extLst>
              </p:cNvPr>
              <p:cNvCxnSpPr/>
              <p:nvPr/>
            </p:nvCxnSpPr>
            <p:spPr>
              <a:xfrm rot="16200000">
                <a:off x="4918548" y="5306155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69" name="Straight Connector 67">
                <a:extLst>
                  <a:ext uri="{FF2B5EF4-FFF2-40B4-BE49-F238E27FC236}">
                    <a16:creationId xmlns:a16="http://schemas.microsoft.com/office/drawing/2014/main" id="{2F1A9036-7345-4DA1-A65B-46DAFBA49FF3}"/>
                  </a:ext>
                </a:extLst>
              </p:cNvPr>
              <p:cNvCxnSpPr/>
              <p:nvPr/>
            </p:nvCxnSpPr>
            <p:spPr>
              <a:xfrm rot="16200000">
                <a:off x="5576715" y="5306155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70" name="Straight Connector 70">
                <a:extLst>
                  <a:ext uri="{FF2B5EF4-FFF2-40B4-BE49-F238E27FC236}">
                    <a16:creationId xmlns:a16="http://schemas.microsoft.com/office/drawing/2014/main" id="{96D9F68D-04E0-4EFD-A1A1-C81C87FE3EC3}"/>
                  </a:ext>
                </a:extLst>
              </p:cNvPr>
              <p:cNvCxnSpPr/>
              <p:nvPr/>
            </p:nvCxnSpPr>
            <p:spPr>
              <a:xfrm rot="16200000">
                <a:off x="6260003" y="5306155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  <p:cxnSp>
            <p:nvCxnSpPr>
              <p:cNvPr id="1371" name="Straight Connector 73">
                <a:extLst>
                  <a:ext uri="{FF2B5EF4-FFF2-40B4-BE49-F238E27FC236}">
                    <a16:creationId xmlns:a16="http://schemas.microsoft.com/office/drawing/2014/main" id="{9FAAAF9A-BA08-4588-9E0D-ADCF2B451F66}"/>
                  </a:ext>
                </a:extLst>
              </p:cNvPr>
              <p:cNvCxnSpPr/>
              <p:nvPr/>
            </p:nvCxnSpPr>
            <p:spPr>
              <a:xfrm rot="16200000">
                <a:off x="6918170" y="5306155"/>
                <a:ext cx="818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33746"/>
                </a:solidFill>
                <a:prstDash val="solid"/>
              </a:ln>
              <a:effectLst/>
            </p:spPr>
          </p:cxnSp>
        </p:grpSp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DC187B07-E938-41E7-8123-7F261D3E5E0B}"/>
                </a:ext>
              </a:extLst>
            </p:cNvPr>
            <p:cNvSpPr txBox="1"/>
            <p:nvPr/>
          </p:nvSpPr>
          <p:spPr>
            <a:xfrm>
              <a:off x="7373114" y="3839083"/>
              <a:ext cx="12824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9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36</a:t>
              </a:r>
            </a:p>
          </p:txBody>
        </p: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378C85DF-6EFB-46F7-B178-2AA314332CF2}"/>
                </a:ext>
              </a:extLst>
            </p:cNvPr>
            <p:cNvSpPr txBox="1"/>
            <p:nvPr/>
          </p:nvSpPr>
          <p:spPr>
            <a:xfrm>
              <a:off x="1866920" y="1106073"/>
              <a:ext cx="984244" cy="1212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defTabSz="685800" rtl="0">
                <a:defRPr/>
              </a:pPr>
              <a:r>
                <a:rPr lang="ru-RU" sz="9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Двойной слепой период </a:t>
              </a:r>
            </a:p>
          </p:txBody>
        </p: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0D12B22B-239B-4F58-8EBE-587FA391884B}"/>
                </a:ext>
              </a:extLst>
            </p:cNvPr>
            <p:cNvSpPr txBox="1"/>
            <p:nvPr/>
          </p:nvSpPr>
          <p:spPr>
            <a:xfrm>
              <a:off x="6899103" y="1077498"/>
              <a:ext cx="913712" cy="1212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 defTabSz="685800" rtl="0">
                <a:defRPr/>
              </a:pPr>
              <a:r>
                <a:rPr lang="ru-RU" sz="9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Открытый период</a:t>
              </a:r>
            </a:p>
          </p:txBody>
        </p:sp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F0DD9A98-5961-48CC-9738-821022E7FB9C}"/>
                </a:ext>
              </a:extLst>
            </p:cNvPr>
            <p:cNvSpPr txBox="1"/>
            <p:nvPr/>
          </p:nvSpPr>
          <p:spPr>
            <a:xfrm rot="16200000">
              <a:off x="-149905" y="2359777"/>
              <a:ext cx="2903192" cy="1879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1200" b="1" i="0" u="none" strike="noStrike" kern="0" dirty="0"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Среднее изменение от исходного значения (%)</a:t>
              </a:r>
            </a:p>
          </p:txBody>
        </p:sp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CCB90790-2DD7-491F-85E6-2B97055B55E1}"/>
                </a:ext>
              </a:extLst>
            </p:cNvPr>
            <p:cNvSpPr txBox="1"/>
            <p:nvPr/>
          </p:nvSpPr>
          <p:spPr>
            <a:xfrm>
              <a:off x="4633133" y="3996971"/>
              <a:ext cx="575479" cy="1212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800" rtl="0">
                <a:defRPr/>
              </a:pPr>
              <a:r>
                <a:rPr lang="ru-RU" sz="9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entury Gothic"/>
                </a:rPr>
                <a:t>Посещение, недели</a:t>
              </a:r>
            </a:p>
          </p:txBody>
        </p:sp>
        <p:sp>
          <p:nvSpPr>
            <p:cNvPr id="1078" name="Freeform 769">
              <a:extLst>
                <a:ext uri="{FF2B5EF4-FFF2-40B4-BE49-F238E27FC236}">
                  <a16:creationId xmlns:a16="http://schemas.microsoft.com/office/drawing/2014/main" id="{09DA9E03-8FAD-4358-8DFB-F9BC2270AF40}"/>
                </a:ext>
              </a:extLst>
            </p:cNvPr>
            <p:cNvSpPr/>
            <p:nvPr/>
          </p:nvSpPr>
          <p:spPr>
            <a:xfrm>
              <a:off x="1940682" y="1587067"/>
              <a:ext cx="5463531" cy="1860193"/>
            </a:xfrm>
            <a:custGeom>
              <a:avLst/>
              <a:gdLst>
                <a:gd name="connsiteX0" fmla="*/ 0 w 5798247"/>
                <a:gd name="connsiteY0" fmla="*/ 755833 h 2632203"/>
                <a:gd name="connsiteX1" fmla="*/ 142710 w 5798247"/>
                <a:gd name="connsiteY1" fmla="*/ 0 h 2632203"/>
                <a:gd name="connsiteX2" fmla="*/ 480985 w 5798247"/>
                <a:gd name="connsiteY2" fmla="*/ 586696 h 2632203"/>
                <a:gd name="connsiteX3" fmla="*/ 803403 w 5798247"/>
                <a:gd name="connsiteY3" fmla="*/ 866830 h 2632203"/>
                <a:gd name="connsiteX4" fmla="*/ 1474668 w 5798247"/>
                <a:gd name="connsiteY4" fmla="*/ 1485239 h 2632203"/>
                <a:gd name="connsiteX5" fmla="*/ 2145933 w 5798247"/>
                <a:gd name="connsiteY5" fmla="*/ 1902797 h 2632203"/>
                <a:gd name="connsiteX6" fmla="*/ 2811912 w 5798247"/>
                <a:gd name="connsiteY6" fmla="*/ 2071935 h 2632203"/>
                <a:gd name="connsiteX7" fmla="*/ 3134331 w 5798247"/>
                <a:gd name="connsiteY7" fmla="*/ 2008508 h 2632203"/>
                <a:gd name="connsiteX8" fmla="*/ 3292897 w 5798247"/>
                <a:gd name="connsiteY8" fmla="*/ 1976795 h 2632203"/>
                <a:gd name="connsiteX9" fmla="*/ 3472606 w 5798247"/>
                <a:gd name="connsiteY9" fmla="*/ 2167075 h 2632203"/>
                <a:gd name="connsiteX10" fmla="*/ 3805595 w 5798247"/>
                <a:gd name="connsiteY10" fmla="*/ 2325641 h 2632203"/>
                <a:gd name="connsiteX11" fmla="*/ 4133299 w 5798247"/>
                <a:gd name="connsiteY11" fmla="*/ 2367926 h 2632203"/>
                <a:gd name="connsiteX12" fmla="*/ 4471575 w 5798247"/>
                <a:gd name="connsiteY12" fmla="*/ 2256929 h 2632203"/>
                <a:gd name="connsiteX13" fmla="*/ 5137554 w 5798247"/>
                <a:gd name="connsiteY13" fmla="*/ 2515921 h 2632203"/>
                <a:gd name="connsiteX14" fmla="*/ 5798247 w 5798247"/>
                <a:gd name="connsiteY14" fmla="*/ 2632203 h 263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98247" h="2632203">
                  <a:moveTo>
                    <a:pt x="0" y="755833"/>
                  </a:moveTo>
                  <a:lnTo>
                    <a:pt x="142710" y="0"/>
                  </a:lnTo>
                  <a:lnTo>
                    <a:pt x="480985" y="586696"/>
                  </a:lnTo>
                  <a:lnTo>
                    <a:pt x="803403" y="866830"/>
                  </a:lnTo>
                  <a:lnTo>
                    <a:pt x="1474668" y="1485239"/>
                  </a:lnTo>
                  <a:lnTo>
                    <a:pt x="2145933" y="1902797"/>
                  </a:lnTo>
                  <a:lnTo>
                    <a:pt x="2811912" y="2071935"/>
                  </a:lnTo>
                  <a:lnTo>
                    <a:pt x="3134331" y="2008508"/>
                  </a:lnTo>
                  <a:lnTo>
                    <a:pt x="3292897" y="1976795"/>
                  </a:lnTo>
                  <a:lnTo>
                    <a:pt x="3472606" y="2167075"/>
                  </a:lnTo>
                  <a:lnTo>
                    <a:pt x="3805595" y="2325641"/>
                  </a:lnTo>
                  <a:lnTo>
                    <a:pt x="4133299" y="2367926"/>
                  </a:lnTo>
                  <a:lnTo>
                    <a:pt x="4471575" y="2256929"/>
                  </a:lnTo>
                  <a:lnTo>
                    <a:pt x="5137554" y="2515921"/>
                  </a:lnTo>
                  <a:lnTo>
                    <a:pt x="5798247" y="2632203"/>
                  </a:lnTo>
                </a:path>
              </a:pathLst>
            </a:custGeom>
            <a:ln w="38100">
              <a:solidFill>
                <a:srgbClr val="5F88B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079" name="Freeform 770">
              <a:extLst>
                <a:ext uri="{FF2B5EF4-FFF2-40B4-BE49-F238E27FC236}">
                  <a16:creationId xmlns:a16="http://schemas.microsoft.com/office/drawing/2014/main" id="{BEF3C7EE-E998-4741-96E9-8DF2E2445103}"/>
                </a:ext>
              </a:extLst>
            </p:cNvPr>
            <p:cNvSpPr/>
            <p:nvPr/>
          </p:nvSpPr>
          <p:spPr>
            <a:xfrm>
              <a:off x="1965585" y="1351741"/>
              <a:ext cx="5433649" cy="840449"/>
            </a:xfrm>
            <a:custGeom>
              <a:avLst/>
              <a:gdLst>
                <a:gd name="connsiteX0" fmla="*/ 0 w 5766534"/>
                <a:gd name="connsiteY0" fmla="*/ 1109966 h 1189249"/>
                <a:gd name="connsiteX1" fmla="*/ 121567 w 5766534"/>
                <a:gd name="connsiteY1" fmla="*/ 1189249 h 1189249"/>
                <a:gd name="connsiteX2" fmla="*/ 443986 w 5766534"/>
                <a:gd name="connsiteY2" fmla="*/ 1088823 h 1189249"/>
                <a:gd name="connsiteX3" fmla="*/ 782261 w 5766534"/>
                <a:gd name="connsiteY3" fmla="*/ 708264 h 1189249"/>
                <a:gd name="connsiteX4" fmla="*/ 1453526 w 5766534"/>
                <a:gd name="connsiteY4" fmla="*/ 475700 h 1189249"/>
                <a:gd name="connsiteX5" fmla="*/ 2119505 w 5766534"/>
                <a:gd name="connsiteY5" fmla="*/ 221993 h 1189249"/>
                <a:gd name="connsiteX6" fmla="*/ 2780199 w 5766534"/>
                <a:gd name="connsiteY6" fmla="*/ 158567 h 1189249"/>
                <a:gd name="connsiteX7" fmla="*/ 3113188 w 5766534"/>
                <a:gd name="connsiteY7" fmla="*/ 258992 h 1189249"/>
                <a:gd name="connsiteX8" fmla="*/ 3255898 w 5766534"/>
                <a:gd name="connsiteY8" fmla="*/ 258992 h 1189249"/>
                <a:gd name="connsiteX9" fmla="*/ 3446178 w 5766534"/>
                <a:gd name="connsiteY9" fmla="*/ 216708 h 1189249"/>
                <a:gd name="connsiteX10" fmla="*/ 3773882 w 5766534"/>
                <a:gd name="connsiteY10" fmla="*/ 0 h 1189249"/>
                <a:gd name="connsiteX11" fmla="*/ 4112157 w 5766534"/>
                <a:gd name="connsiteY11" fmla="*/ 73998 h 1189249"/>
                <a:gd name="connsiteX12" fmla="*/ 4445147 w 5766534"/>
                <a:gd name="connsiteY12" fmla="*/ 89855 h 1189249"/>
                <a:gd name="connsiteX13" fmla="*/ 5105840 w 5766534"/>
                <a:gd name="connsiteY13" fmla="*/ 58141 h 1189249"/>
                <a:gd name="connsiteX14" fmla="*/ 5766534 w 5766534"/>
                <a:gd name="connsiteY14" fmla="*/ 110997 h 118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6534" h="1189249">
                  <a:moveTo>
                    <a:pt x="0" y="1109966"/>
                  </a:moveTo>
                  <a:lnTo>
                    <a:pt x="121567" y="1189249"/>
                  </a:lnTo>
                  <a:lnTo>
                    <a:pt x="443986" y="1088823"/>
                  </a:lnTo>
                  <a:lnTo>
                    <a:pt x="782261" y="708264"/>
                  </a:lnTo>
                  <a:lnTo>
                    <a:pt x="1453526" y="475700"/>
                  </a:lnTo>
                  <a:lnTo>
                    <a:pt x="2119505" y="221993"/>
                  </a:lnTo>
                  <a:lnTo>
                    <a:pt x="2780199" y="158567"/>
                  </a:lnTo>
                  <a:lnTo>
                    <a:pt x="3113188" y="258992"/>
                  </a:lnTo>
                  <a:lnTo>
                    <a:pt x="3255898" y="258992"/>
                  </a:lnTo>
                  <a:lnTo>
                    <a:pt x="3446178" y="216708"/>
                  </a:lnTo>
                  <a:lnTo>
                    <a:pt x="3773882" y="0"/>
                  </a:lnTo>
                  <a:lnTo>
                    <a:pt x="4112157" y="73998"/>
                  </a:lnTo>
                  <a:lnTo>
                    <a:pt x="4445147" y="89855"/>
                  </a:lnTo>
                  <a:lnTo>
                    <a:pt x="5105840" y="58141"/>
                  </a:lnTo>
                  <a:lnTo>
                    <a:pt x="5766534" y="110997"/>
                  </a:lnTo>
                </a:path>
              </a:pathLst>
            </a:custGeom>
            <a:ln w="38100">
              <a:solidFill>
                <a:srgbClr val="5F88B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 defTabSz="685800"/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080" name="Freeform 771">
              <a:extLst>
                <a:ext uri="{FF2B5EF4-FFF2-40B4-BE49-F238E27FC236}">
                  <a16:creationId xmlns:a16="http://schemas.microsoft.com/office/drawing/2014/main" id="{34F014B3-A583-4D3E-BD72-0813A2ACB880}"/>
                </a:ext>
              </a:extLst>
            </p:cNvPr>
            <p:cNvSpPr/>
            <p:nvPr/>
          </p:nvSpPr>
          <p:spPr>
            <a:xfrm>
              <a:off x="1945663" y="1889627"/>
              <a:ext cx="5493413" cy="1180364"/>
            </a:xfrm>
            <a:custGeom>
              <a:avLst/>
              <a:gdLst>
                <a:gd name="connsiteX0" fmla="*/ 0 w 5829960"/>
                <a:gd name="connsiteY0" fmla="*/ 332990 h 1670234"/>
                <a:gd name="connsiteX1" fmla="*/ 179708 w 5829960"/>
                <a:gd name="connsiteY1" fmla="*/ 391131 h 1670234"/>
                <a:gd name="connsiteX2" fmla="*/ 512698 w 5829960"/>
                <a:gd name="connsiteY2" fmla="*/ 486271 h 1670234"/>
                <a:gd name="connsiteX3" fmla="*/ 835116 w 5829960"/>
                <a:gd name="connsiteY3" fmla="*/ 480985 h 1670234"/>
                <a:gd name="connsiteX4" fmla="*/ 1506381 w 5829960"/>
                <a:gd name="connsiteY4" fmla="*/ 528555 h 1670234"/>
                <a:gd name="connsiteX5" fmla="*/ 2172360 w 5829960"/>
                <a:gd name="connsiteY5" fmla="*/ 613124 h 1670234"/>
                <a:gd name="connsiteX6" fmla="*/ 2833054 w 5829960"/>
                <a:gd name="connsiteY6" fmla="*/ 639552 h 1670234"/>
                <a:gd name="connsiteX7" fmla="*/ 3166043 w 5829960"/>
                <a:gd name="connsiteY7" fmla="*/ 607838 h 1670234"/>
                <a:gd name="connsiteX8" fmla="*/ 3319324 w 5829960"/>
                <a:gd name="connsiteY8" fmla="*/ 597267 h 1670234"/>
                <a:gd name="connsiteX9" fmla="*/ 3504319 w 5829960"/>
                <a:gd name="connsiteY9" fmla="*/ 665979 h 1670234"/>
                <a:gd name="connsiteX10" fmla="*/ 3832023 w 5829960"/>
                <a:gd name="connsiteY10" fmla="*/ 0 h 1670234"/>
                <a:gd name="connsiteX11" fmla="*/ 4165012 w 5829960"/>
                <a:gd name="connsiteY11" fmla="*/ 576125 h 1670234"/>
                <a:gd name="connsiteX12" fmla="*/ 4498002 w 5829960"/>
                <a:gd name="connsiteY12" fmla="*/ 681836 h 1670234"/>
                <a:gd name="connsiteX13" fmla="*/ 5169267 w 5829960"/>
                <a:gd name="connsiteY13" fmla="*/ 1257961 h 1670234"/>
                <a:gd name="connsiteX14" fmla="*/ 5829960 w 5829960"/>
                <a:gd name="connsiteY14" fmla="*/ 1670234 h 167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9960" h="1670234">
                  <a:moveTo>
                    <a:pt x="0" y="332990"/>
                  </a:moveTo>
                  <a:lnTo>
                    <a:pt x="179708" y="391131"/>
                  </a:lnTo>
                  <a:lnTo>
                    <a:pt x="512698" y="486271"/>
                  </a:lnTo>
                  <a:lnTo>
                    <a:pt x="835116" y="480985"/>
                  </a:lnTo>
                  <a:lnTo>
                    <a:pt x="1506381" y="528555"/>
                  </a:lnTo>
                  <a:lnTo>
                    <a:pt x="2172360" y="613124"/>
                  </a:lnTo>
                  <a:lnTo>
                    <a:pt x="2833054" y="639552"/>
                  </a:lnTo>
                  <a:lnTo>
                    <a:pt x="3166043" y="607838"/>
                  </a:lnTo>
                  <a:lnTo>
                    <a:pt x="3319324" y="597267"/>
                  </a:lnTo>
                  <a:lnTo>
                    <a:pt x="3504319" y="665979"/>
                  </a:lnTo>
                  <a:lnTo>
                    <a:pt x="3832023" y="0"/>
                  </a:lnTo>
                  <a:lnTo>
                    <a:pt x="4165012" y="576125"/>
                  </a:lnTo>
                  <a:lnTo>
                    <a:pt x="4498002" y="681836"/>
                  </a:lnTo>
                  <a:lnTo>
                    <a:pt x="5169267" y="1257961"/>
                  </a:lnTo>
                  <a:lnTo>
                    <a:pt x="5829960" y="1670234"/>
                  </a:lnTo>
                </a:path>
              </a:pathLst>
            </a:custGeom>
            <a:ln w="38100">
              <a:solidFill>
                <a:srgbClr val="BB45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 defTabSz="685800"/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081" name="Freeform 772">
              <a:extLst>
                <a:ext uri="{FF2B5EF4-FFF2-40B4-BE49-F238E27FC236}">
                  <a16:creationId xmlns:a16="http://schemas.microsoft.com/office/drawing/2014/main" id="{1CD6EDCA-5088-421C-9D09-11DFA2B54C32}"/>
                </a:ext>
              </a:extLst>
            </p:cNvPr>
            <p:cNvSpPr/>
            <p:nvPr/>
          </p:nvSpPr>
          <p:spPr>
            <a:xfrm>
              <a:off x="1950642" y="1572125"/>
              <a:ext cx="5493414" cy="724653"/>
            </a:xfrm>
            <a:custGeom>
              <a:avLst/>
              <a:gdLst>
                <a:gd name="connsiteX0" fmla="*/ 0 w 5829961"/>
                <a:gd name="connsiteY0" fmla="*/ 787546 h 1025396"/>
                <a:gd name="connsiteX1" fmla="*/ 169138 w 5829961"/>
                <a:gd name="connsiteY1" fmla="*/ 1025396 h 1025396"/>
                <a:gd name="connsiteX2" fmla="*/ 502127 w 5829961"/>
                <a:gd name="connsiteY2" fmla="*/ 967255 h 1025396"/>
                <a:gd name="connsiteX3" fmla="*/ 840402 w 5829961"/>
                <a:gd name="connsiteY3" fmla="*/ 866830 h 1025396"/>
                <a:gd name="connsiteX4" fmla="*/ 1501096 w 5829961"/>
                <a:gd name="connsiteY4" fmla="*/ 903828 h 1025396"/>
                <a:gd name="connsiteX5" fmla="*/ 2161790 w 5829961"/>
                <a:gd name="connsiteY5" fmla="*/ 872115 h 1025396"/>
                <a:gd name="connsiteX6" fmla="*/ 2827769 w 5829961"/>
                <a:gd name="connsiteY6" fmla="*/ 856259 h 1025396"/>
                <a:gd name="connsiteX7" fmla="*/ 3166044 w 5829961"/>
                <a:gd name="connsiteY7" fmla="*/ 761119 h 1025396"/>
                <a:gd name="connsiteX8" fmla="*/ 3314039 w 5829961"/>
                <a:gd name="connsiteY8" fmla="*/ 798118 h 1025396"/>
                <a:gd name="connsiteX9" fmla="*/ 3493748 w 5829961"/>
                <a:gd name="connsiteY9" fmla="*/ 893257 h 1025396"/>
                <a:gd name="connsiteX10" fmla="*/ 3826738 w 5829961"/>
                <a:gd name="connsiteY10" fmla="*/ 824545 h 1025396"/>
                <a:gd name="connsiteX11" fmla="*/ 4154442 w 5829961"/>
                <a:gd name="connsiteY11" fmla="*/ 385845 h 1025396"/>
                <a:gd name="connsiteX12" fmla="*/ 4487431 w 5829961"/>
                <a:gd name="connsiteY12" fmla="*/ 264277 h 1025396"/>
                <a:gd name="connsiteX13" fmla="*/ 5158696 w 5829961"/>
                <a:gd name="connsiteY13" fmla="*/ 10571 h 1025396"/>
                <a:gd name="connsiteX14" fmla="*/ 5829961 w 5829961"/>
                <a:gd name="connsiteY14" fmla="*/ 0 h 1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9961" h="1025396">
                  <a:moveTo>
                    <a:pt x="0" y="787546"/>
                  </a:moveTo>
                  <a:lnTo>
                    <a:pt x="169138" y="1025396"/>
                  </a:lnTo>
                  <a:lnTo>
                    <a:pt x="502127" y="967255"/>
                  </a:lnTo>
                  <a:lnTo>
                    <a:pt x="840402" y="866830"/>
                  </a:lnTo>
                  <a:lnTo>
                    <a:pt x="1501096" y="903828"/>
                  </a:lnTo>
                  <a:lnTo>
                    <a:pt x="2161790" y="872115"/>
                  </a:lnTo>
                  <a:lnTo>
                    <a:pt x="2827769" y="856259"/>
                  </a:lnTo>
                  <a:lnTo>
                    <a:pt x="3166044" y="761119"/>
                  </a:lnTo>
                  <a:lnTo>
                    <a:pt x="3314039" y="798118"/>
                  </a:lnTo>
                  <a:lnTo>
                    <a:pt x="3493748" y="893257"/>
                  </a:lnTo>
                  <a:lnTo>
                    <a:pt x="3826738" y="824545"/>
                  </a:lnTo>
                  <a:lnTo>
                    <a:pt x="4154442" y="385845"/>
                  </a:lnTo>
                  <a:lnTo>
                    <a:pt x="4487431" y="264277"/>
                  </a:lnTo>
                  <a:lnTo>
                    <a:pt x="5158696" y="10571"/>
                  </a:lnTo>
                  <a:lnTo>
                    <a:pt x="5829961" y="0"/>
                  </a:lnTo>
                </a:path>
              </a:pathLst>
            </a:custGeom>
            <a:ln w="38100">
              <a:solidFill>
                <a:srgbClr val="BB45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cxnSp>
          <p:nvCxnSpPr>
            <p:cNvPr id="1283" name="Straight Connector 1282">
              <a:extLst>
                <a:ext uri="{FF2B5EF4-FFF2-40B4-BE49-F238E27FC236}">
                  <a16:creationId xmlns:a16="http://schemas.microsoft.com/office/drawing/2014/main" id="{78E3C121-E8B4-4175-A4F2-87A653E8F9FA}"/>
                </a:ext>
              </a:extLst>
            </p:cNvPr>
            <p:cNvCxnSpPr/>
            <p:nvPr/>
          </p:nvCxnSpPr>
          <p:spPr>
            <a:xfrm flipH="1">
              <a:off x="3364504" y="2191311"/>
              <a:ext cx="0" cy="91490"/>
            </a:xfrm>
            <a:prstGeom prst="line">
              <a:avLst/>
            </a:prstGeom>
            <a:solidFill>
              <a:srgbClr val="E56D25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</p:cxnSp>
        <p:sp>
          <p:nvSpPr>
            <p:cNvPr id="1137" name="Oval 1136">
              <a:extLst>
                <a:ext uri="{FF2B5EF4-FFF2-40B4-BE49-F238E27FC236}">
                  <a16:creationId xmlns:a16="http://schemas.microsoft.com/office/drawing/2014/main" id="{4F31B803-0461-46AA-ADE9-304FA525CD19}"/>
                </a:ext>
              </a:extLst>
            </p:cNvPr>
            <p:cNvSpPr/>
            <p:nvPr/>
          </p:nvSpPr>
          <p:spPr>
            <a:xfrm>
              <a:off x="6782493" y="1559026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38" name="Oval 1137">
              <a:extLst>
                <a:ext uri="{FF2B5EF4-FFF2-40B4-BE49-F238E27FC236}">
                  <a16:creationId xmlns:a16="http://schemas.microsoft.com/office/drawing/2014/main" id="{2AD4B4B3-AEFB-48B5-81C7-E6E12BEAF767}"/>
                </a:ext>
              </a:extLst>
            </p:cNvPr>
            <p:cNvSpPr/>
            <p:nvPr/>
          </p:nvSpPr>
          <p:spPr>
            <a:xfrm>
              <a:off x="7398489" y="1547330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39" name="Oval 1138">
              <a:extLst>
                <a:ext uri="{FF2B5EF4-FFF2-40B4-BE49-F238E27FC236}">
                  <a16:creationId xmlns:a16="http://schemas.microsoft.com/office/drawing/2014/main" id="{70D13973-A0D5-460B-822F-2E68220B0C6D}"/>
                </a:ext>
              </a:extLst>
            </p:cNvPr>
            <p:cNvSpPr/>
            <p:nvPr/>
          </p:nvSpPr>
          <p:spPr>
            <a:xfrm>
              <a:off x="6154802" y="1737392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40" name="Oval 1139">
              <a:extLst>
                <a:ext uri="{FF2B5EF4-FFF2-40B4-BE49-F238E27FC236}">
                  <a16:creationId xmlns:a16="http://schemas.microsoft.com/office/drawing/2014/main" id="{1987CDC0-79B4-4229-96E5-470AA0B7BF6D}"/>
                </a:ext>
              </a:extLst>
            </p:cNvPr>
            <p:cNvSpPr/>
            <p:nvPr/>
          </p:nvSpPr>
          <p:spPr>
            <a:xfrm>
              <a:off x="5831209" y="1828038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41" name="Oval 1140">
              <a:extLst>
                <a:ext uri="{FF2B5EF4-FFF2-40B4-BE49-F238E27FC236}">
                  <a16:creationId xmlns:a16="http://schemas.microsoft.com/office/drawing/2014/main" id="{3A2C9251-A6A1-4315-9D1F-747C71588664}"/>
                </a:ext>
              </a:extLst>
            </p:cNvPr>
            <p:cNvSpPr/>
            <p:nvPr/>
          </p:nvSpPr>
          <p:spPr>
            <a:xfrm>
              <a:off x="5523211" y="2135061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1D18D300-D98C-4BB5-BEE6-D2C460513BA8}"/>
                </a:ext>
              </a:extLst>
            </p:cNvPr>
            <p:cNvSpPr/>
            <p:nvPr/>
          </p:nvSpPr>
          <p:spPr>
            <a:xfrm>
              <a:off x="5215213" y="2175997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43" name="Oval 1142">
              <a:extLst>
                <a:ext uri="{FF2B5EF4-FFF2-40B4-BE49-F238E27FC236}">
                  <a16:creationId xmlns:a16="http://schemas.microsoft.com/office/drawing/2014/main" id="{BFD2CE2E-4FCE-4146-B397-858E73731E08}"/>
                </a:ext>
              </a:extLst>
            </p:cNvPr>
            <p:cNvSpPr/>
            <p:nvPr/>
          </p:nvSpPr>
          <p:spPr>
            <a:xfrm>
              <a:off x="5031974" y="2111668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44" name="Oval 1143">
              <a:extLst>
                <a:ext uri="{FF2B5EF4-FFF2-40B4-BE49-F238E27FC236}">
                  <a16:creationId xmlns:a16="http://schemas.microsoft.com/office/drawing/2014/main" id="{4039B762-4A43-42C9-A607-3A5041E39146}"/>
                </a:ext>
              </a:extLst>
            </p:cNvPr>
            <p:cNvSpPr/>
            <p:nvPr/>
          </p:nvSpPr>
          <p:spPr>
            <a:xfrm>
              <a:off x="4899418" y="2091201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45" name="Oval 1144">
              <a:extLst>
                <a:ext uri="{FF2B5EF4-FFF2-40B4-BE49-F238E27FC236}">
                  <a16:creationId xmlns:a16="http://schemas.microsoft.com/office/drawing/2014/main" id="{55BE0F82-33E7-47F5-A647-5AF62B8A6FA5}"/>
                </a:ext>
              </a:extLst>
            </p:cNvPr>
            <p:cNvSpPr/>
            <p:nvPr/>
          </p:nvSpPr>
          <p:spPr>
            <a:xfrm>
              <a:off x="4579724" y="2158453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46" name="Oval 1145">
              <a:extLst>
                <a:ext uri="{FF2B5EF4-FFF2-40B4-BE49-F238E27FC236}">
                  <a16:creationId xmlns:a16="http://schemas.microsoft.com/office/drawing/2014/main" id="{DB32BC4F-92EE-4635-9D09-FED37548047E}"/>
                </a:ext>
              </a:extLst>
            </p:cNvPr>
            <p:cNvSpPr/>
            <p:nvPr/>
          </p:nvSpPr>
          <p:spPr>
            <a:xfrm>
              <a:off x="3952032" y="2167225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47" name="Oval 1146">
              <a:extLst>
                <a:ext uri="{FF2B5EF4-FFF2-40B4-BE49-F238E27FC236}">
                  <a16:creationId xmlns:a16="http://schemas.microsoft.com/office/drawing/2014/main" id="{E2774FFC-8881-4E06-8AF3-BFE47200C969}"/>
                </a:ext>
              </a:extLst>
            </p:cNvPr>
            <p:cNvSpPr/>
            <p:nvPr/>
          </p:nvSpPr>
          <p:spPr>
            <a:xfrm>
              <a:off x="3328239" y="2181846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48" name="Oval 1147">
              <a:extLst>
                <a:ext uri="{FF2B5EF4-FFF2-40B4-BE49-F238E27FC236}">
                  <a16:creationId xmlns:a16="http://schemas.microsoft.com/office/drawing/2014/main" id="{5F714561-ABD7-4722-91C8-C62F1EDE9546}"/>
                </a:ext>
              </a:extLst>
            </p:cNvPr>
            <p:cNvSpPr/>
            <p:nvPr/>
          </p:nvSpPr>
          <p:spPr>
            <a:xfrm>
              <a:off x="2696648" y="2164302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49" name="Oval 1148">
              <a:extLst>
                <a:ext uri="{FF2B5EF4-FFF2-40B4-BE49-F238E27FC236}">
                  <a16:creationId xmlns:a16="http://schemas.microsoft.com/office/drawing/2014/main" id="{F0CC6295-D8C5-4EB1-A516-42ED59F21541}"/>
                </a:ext>
              </a:extLst>
            </p:cNvPr>
            <p:cNvSpPr/>
            <p:nvPr/>
          </p:nvSpPr>
          <p:spPr>
            <a:xfrm>
              <a:off x="2388650" y="2240326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6FCF8B3C-85BC-4D58-9995-B831ECDBDB32}"/>
                </a:ext>
              </a:extLst>
            </p:cNvPr>
            <p:cNvSpPr/>
            <p:nvPr/>
          </p:nvSpPr>
          <p:spPr>
            <a:xfrm>
              <a:off x="2080652" y="2281263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51" name="Oval 1150">
              <a:extLst>
                <a:ext uri="{FF2B5EF4-FFF2-40B4-BE49-F238E27FC236}">
                  <a16:creationId xmlns:a16="http://schemas.microsoft.com/office/drawing/2014/main" id="{09695976-EF78-4D98-96E0-8A67EEA588F0}"/>
                </a:ext>
              </a:extLst>
            </p:cNvPr>
            <p:cNvSpPr/>
            <p:nvPr/>
          </p:nvSpPr>
          <p:spPr>
            <a:xfrm>
              <a:off x="2353562" y="2091201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52" name="Oval 1151">
              <a:extLst>
                <a:ext uri="{FF2B5EF4-FFF2-40B4-BE49-F238E27FC236}">
                  <a16:creationId xmlns:a16="http://schemas.microsoft.com/office/drawing/2014/main" id="{DF287418-1922-4541-A5B7-858CEFE65233}"/>
                </a:ext>
              </a:extLst>
            </p:cNvPr>
            <p:cNvSpPr/>
            <p:nvPr/>
          </p:nvSpPr>
          <p:spPr>
            <a:xfrm>
              <a:off x="2677155" y="1825114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53" name="Oval 1152">
              <a:extLst>
                <a:ext uri="{FF2B5EF4-FFF2-40B4-BE49-F238E27FC236}">
                  <a16:creationId xmlns:a16="http://schemas.microsoft.com/office/drawing/2014/main" id="{D8338EC7-4040-4FF3-BF0E-8777FA3A2623}"/>
                </a:ext>
              </a:extLst>
            </p:cNvPr>
            <p:cNvSpPr/>
            <p:nvPr/>
          </p:nvSpPr>
          <p:spPr>
            <a:xfrm>
              <a:off x="3300949" y="1667216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54" name="Oval 1153">
              <a:extLst>
                <a:ext uri="{FF2B5EF4-FFF2-40B4-BE49-F238E27FC236}">
                  <a16:creationId xmlns:a16="http://schemas.microsoft.com/office/drawing/2014/main" id="{89693C58-D805-4835-AE12-7C41F44BAC71}"/>
                </a:ext>
              </a:extLst>
            </p:cNvPr>
            <p:cNvSpPr/>
            <p:nvPr/>
          </p:nvSpPr>
          <p:spPr>
            <a:xfrm>
              <a:off x="3924742" y="1483002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55" name="Oval 1154">
              <a:extLst>
                <a:ext uri="{FF2B5EF4-FFF2-40B4-BE49-F238E27FC236}">
                  <a16:creationId xmlns:a16="http://schemas.microsoft.com/office/drawing/2014/main" id="{987B7A37-CE14-4451-A1D4-8926A5EF59C0}"/>
                </a:ext>
              </a:extLst>
            </p:cNvPr>
            <p:cNvSpPr/>
            <p:nvPr/>
          </p:nvSpPr>
          <p:spPr>
            <a:xfrm>
              <a:off x="4552433" y="1439141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56" name="Oval 1155">
              <a:extLst>
                <a:ext uri="{FF2B5EF4-FFF2-40B4-BE49-F238E27FC236}">
                  <a16:creationId xmlns:a16="http://schemas.microsoft.com/office/drawing/2014/main" id="{8F3975B6-60DD-45D4-8D2B-F7408AD640F1}"/>
                </a:ext>
              </a:extLst>
            </p:cNvPr>
            <p:cNvSpPr/>
            <p:nvPr/>
          </p:nvSpPr>
          <p:spPr>
            <a:xfrm>
              <a:off x="4856533" y="1512241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58" name="Oval 1157">
              <a:extLst>
                <a:ext uri="{FF2B5EF4-FFF2-40B4-BE49-F238E27FC236}">
                  <a16:creationId xmlns:a16="http://schemas.microsoft.com/office/drawing/2014/main" id="{46675312-24C1-4D5A-82FF-676703A82FEF}"/>
                </a:ext>
              </a:extLst>
            </p:cNvPr>
            <p:cNvSpPr/>
            <p:nvPr/>
          </p:nvSpPr>
          <p:spPr>
            <a:xfrm>
              <a:off x="5180125" y="1488850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59" name="Oval 1158">
              <a:extLst>
                <a:ext uri="{FF2B5EF4-FFF2-40B4-BE49-F238E27FC236}">
                  <a16:creationId xmlns:a16="http://schemas.microsoft.com/office/drawing/2014/main" id="{EE7DE071-F20A-4D8C-87F0-67BD2DAE1B1E}"/>
                </a:ext>
              </a:extLst>
            </p:cNvPr>
            <p:cNvSpPr/>
            <p:nvPr/>
          </p:nvSpPr>
          <p:spPr>
            <a:xfrm>
              <a:off x="5495921" y="1328028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60" name="Oval 1159">
              <a:extLst>
                <a:ext uri="{FF2B5EF4-FFF2-40B4-BE49-F238E27FC236}">
                  <a16:creationId xmlns:a16="http://schemas.microsoft.com/office/drawing/2014/main" id="{DD9CF18F-C1A2-4BA6-B465-0444EFAB7188}"/>
                </a:ext>
              </a:extLst>
            </p:cNvPr>
            <p:cNvSpPr/>
            <p:nvPr/>
          </p:nvSpPr>
          <p:spPr>
            <a:xfrm>
              <a:off x="5811716" y="1383585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61" name="Oval 1160">
              <a:extLst>
                <a:ext uri="{FF2B5EF4-FFF2-40B4-BE49-F238E27FC236}">
                  <a16:creationId xmlns:a16="http://schemas.microsoft.com/office/drawing/2014/main" id="{3B731ABA-1A59-4CE9-91BE-CD52CBA84B8E}"/>
                </a:ext>
              </a:extLst>
            </p:cNvPr>
            <p:cNvSpPr/>
            <p:nvPr/>
          </p:nvSpPr>
          <p:spPr>
            <a:xfrm>
              <a:off x="6119059" y="1386508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62" name="Oval 1161">
              <a:extLst>
                <a:ext uri="{FF2B5EF4-FFF2-40B4-BE49-F238E27FC236}">
                  <a16:creationId xmlns:a16="http://schemas.microsoft.com/office/drawing/2014/main" id="{EE505ED1-74FC-401F-8E84-CB0BBAAB9A9E}"/>
                </a:ext>
              </a:extLst>
            </p:cNvPr>
            <p:cNvSpPr/>
            <p:nvPr/>
          </p:nvSpPr>
          <p:spPr>
            <a:xfrm>
              <a:off x="6736364" y="1368963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63" name="Oval 1162">
              <a:extLst>
                <a:ext uri="{FF2B5EF4-FFF2-40B4-BE49-F238E27FC236}">
                  <a16:creationId xmlns:a16="http://schemas.microsoft.com/office/drawing/2014/main" id="{D4F023F7-7E50-4498-950D-7E70C78C0727}"/>
                </a:ext>
              </a:extLst>
            </p:cNvPr>
            <p:cNvSpPr/>
            <p:nvPr/>
          </p:nvSpPr>
          <p:spPr>
            <a:xfrm>
              <a:off x="7362538" y="1412825"/>
              <a:ext cx="62379" cy="46784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64" name="Oval 1163">
              <a:extLst>
                <a:ext uri="{FF2B5EF4-FFF2-40B4-BE49-F238E27FC236}">
                  <a16:creationId xmlns:a16="http://schemas.microsoft.com/office/drawing/2014/main" id="{ABEC196C-6AF2-4A38-86A8-0D22C69BC2A7}"/>
                </a:ext>
              </a:extLst>
            </p:cNvPr>
            <p:cNvSpPr/>
            <p:nvPr/>
          </p:nvSpPr>
          <p:spPr>
            <a:xfrm>
              <a:off x="2072856" y="2170149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65" name="Oval 1164">
              <a:extLst>
                <a:ext uri="{FF2B5EF4-FFF2-40B4-BE49-F238E27FC236}">
                  <a16:creationId xmlns:a16="http://schemas.microsoft.com/office/drawing/2014/main" id="{91F4F81D-8142-4C0B-BB35-6248F80524E8}"/>
                </a:ext>
              </a:extLst>
            </p:cNvPr>
            <p:cNvSpPr/>
            <p:nvPr/>
          </p:nvSpPr>
          <p:spPr>
            <a:xfrm>
              <a:off x="1924704" y="2097049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66" name="Oval 1165">
              <a:extLst>
                <a:ext uri="{FF2B5EF4-FFF2-40B4-BE49-F238E27FC236}">
                  <a16:creationId xmlns:a16="http://schemas.microsoft.com/office/drawing/2014/main" id="{289EA2B3-2AE3-4062-9849-4BBED8FD508E}"/>
                </a:ext>
              </a:extLst>
            </p:cNvPr>
            <p:cNvSpPr/>
            <p:nvPr/>
          </p:nvSpPr>
          <p:spPr>
            <a:xfrm>
              <a:off x="2045564" y="1567798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67" name="Oval 1166">
              <a:extLst>
                <a:ext uri="{FF2B5EF4-FFF2-40B4-BE49-F238E27FC236}">
                  <a16:creationId xmlns:a16="http://schemas.microsoft.com/office/drawing/2014/main" id="{A3845C8F-566B-46B3-8E4E-3F53639226F8}"/>
                </a:ext>
              </a:extLst>
            </p:cNvPr>
            <p:cNvSpPr/>
            <p:nvPr/>
          </p:nvSpPr>
          <p:spPr>
            <a:xfrm>
              <a:off x="2353562" y="1980087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68" name="Oval 1167">
              <a:extLst>
                <a:ext uri="{FF2B5EF4-FFF2-40B4-BE49-F238E27FC236}">
                  <a16:creationId xmlns:a16="http://schemas.microsoft.com/office/drawing/2014/main" id="{F6F02027-C65B-469B-80FB-3DD24AC59531}"/>
                </a:ext>
              </a:extLst>
            </p:cNvPr>
            <p:cNvSpPr/>
            <p:nvPr/>
          </p:nvSpPr>
          <p:spPr>
            <a:xfrm>
              <a:off x="2673255" y="2184770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69" name="Oval 1168">
              <a:extLst>
                <a:ext uri="{FF2B5EF4-FFF2-40B4-BE49-F238E27FC236}">
                  <a16:creationId xmlns:a16="http://schemas.microsoft.com/office/drawing/2014/main" id="{A34F679B-CF82-4F2A-B507-832AD545EFEB}"/>
                </a:ext>
              </a:extLst>
            </p:cNvPr>
            <p:cNvSpPr/>
            <p:nvPr/>
          </p:nvSpPr>
          <p:spPr>
            <a:xfrm>
              <a:off x="3304847" y="2611680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70" name="Oval 1169">
              <a:extLst>
                <a:ext uri="{FF2B5EF4-FFF2-40B4-BE49-F238E27FC236}">
                  <a16:creationId xmlns:a16="http://schemas.microsoft.com/office/drawing/2014/main" id="{761795F4-86DD-41E0-90A9-7E27FC790931}"/>
                </a:ext>
              </a:extLst>
            </p:cNvPr>
            <p:cNvSpPr/>
            <p:nvPr/>
          </p:nvSpPr>
          <p:spPr>
            <a:xfrm>
              <a:off x="3927986" y="2909931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71" name="Oval 1170">
              <a:extLst>
                <a:ext uri="{FF2B5EF4-FFF2-40B4-BE49-F238E27FC236}">
                  <a16:creationId xmlns:a16="http://schemas.microsoft.com/office/drawing/2014/main" id="{AEDF91E7-5BC1-42E9-9291-D5583854BE35}"/>
                </a:ext>
              </a:extLst>
            </p:cNvPr>
            <p:cNvSpPr/>
            <p:nvPr/>
          </p:nvSpPr>
          <p:spPr>
            <a:xfrm>
              <a:off x="4555678" y="3035664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72" name="Oval 1171">
              <a:extLst>
                <a:ext uri="{FF2B5EF4-FFF2-40B4-BE49-F238E27FC236}">
                  <a16:creationId xmlns:a16="http://schemas.microsoft.com/office/drawing/2014/main" id="{81C4693C-2D85-47AD-A441-62E36A99D005}"/>
                </a:ext>
              </a:extLst>
            </p:cNvPr>
            <p:cNvSpPr/>
            <p:nvPr/>
          </p:nvSpPr>
          <p:spPr>
            <a:xfrm>
              <a:off x="4861295" y="2988879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73" name="Oval 1172">
              <a:extLst>
                <a:ext uri="{FF2B5EF4-FFF2-40B4-BE49-F238E27FC236}">
                  <a16:creationId xmlns:a16="http://schemas.microsoft.com/office/drawing/2014/main" id="{0B77DB97-C8B7-4D23-89E5-EA916458C74D}"/>
                </a:ext>
              </a:extLst>
            </p:cNvPr>
            <p:cNvSpPr/>
            <p:nvPr/>
          </p:nvSpPr>
          <p:spPr>
            <a:xfrm>
              <a:off x="5007065" y="2956715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74" name="Oval 1173">
              <a:extLst>
                <a:ext uri="{FF2B5EF4-FFF2-40B4-BE49-F238E27FC236}">
                  <a16:creationId xmlns:a16="http://schemas.microsoft.com/office/drawing/2014/main" id="{6EB9C1F5-1A1D-42BE-9EC9-C23B60D9A927}"/>
                </a:ext>
              </a:extLst>
            </p:cNvPr>
            <p:cNvSpPr/>
            <p:nvPr/>
          </p:nvSpPr>
          <p:spPr>
            <a:xfrm>
              <a:off x="5181852" y="3102916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75" name="Oval 1174">
              <a:extLst>
                <a:ext uri="{FF2B5EF4-FFF2-40B4-BE49-F238E27FC236}">
                  <a16:creationId xmlns:a16="http://schemas.microsoft.com/office/drawing/2014/main" id="{0FEFFC02-0984-4949-A408-29A40A696EB0}"/>
                </a:ext>
              </a:extLst>
            </p:cNvPr>
            <p:cNvSpPr/>
            <p:nvPr/>
          </p:nvSpPr>
          <p:spPr>
            <a:xfrm>
              <a:off x="5499820" y="3216953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76" name="Oval 1175">
              <a:extLst>
                <a:ext uri="{FF2B5EF4-FFF2-40B4-BE49-F238E27FC236}">
                  <a16:creationId xmlns:a16="http://schemas.microsoft.com/office/drawing/2014/main" id="{281D5191-5D14-4226-B79C-651A46F176F2}"/>
                </a:ext>
              </a:extLst>
            </p:cNvPr>
            <p:cNvSpPr/>
            <p:nvPr/>
          </p:nvSpPr>
          <p:spPr>
            <a:xfrm>
              <a:off x="5800019" y="3240346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77" name="Oval 1176">
              <a:extLst>
                <a:ext uri="{FF2B5EF4-FFF2-40B4-BE49-F238E27FC236}">
                  <a16:creationId xmlns:a16="http://schemas.microsoft.com/office/drawing/2014/main" id="{4B2CEC9D-E3B1-44EE-A9D9-992FFFDE97F1}"/>
                </a:ext>
              </a:extLst>
            </p:cNvPr>
            <p:cNvSpPr/>
            <p:nvPr/>
          </p:nvSpPr>
          <p:spPr>
            <a:xfrm>
              <a:off x="6119714" y="3164321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78" name="Oval 1177">
              <a:extLst>
                <a:ext uri="{FF2B5EF4-FFF2-40B4-BE49-F238E27FC236}">
                  <a16:creationId xmlns:a16="http://schemas.microsoft.com/office/drawing/2014/main" id="{988714C1-F5D5-4E17-A4AB-AF1D7EF38431}"/>
                </a:ext>
              </a:extLst>
            </p:cNvPr>
            <p:cNvSpPr/>
            <p:nvPr/>
          </p:nvSpPr>
          <p:spPr>
            <a:xfrm>
              <a:off x="6739609" y="3348535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79" name="Oval 1178">
              <a:extLst>
                <a:ext uri="{FF2B5EF4-FFF2-40B4-BE49-F238E27FC236}">
                  <a16:creationId xmlns:a16="http://schemas.microsoft.com/office/drawing/2014/main" id="{7E1D8C26-A179-40A2-B3DD-F0400AE78FC9}"/>
                </a:ext>
              </a:extLst>
            </p:cNvPr>
            <p:cNvSpPr/>
            <p:nvPr/>
          </p:nvSpPr>
          <p:spPr>
            <a:xfrm>
              <a:off x="7367300" y="3421636"/>
              <a:ext cx="62379" cy="46784"/>
            </a:xfrm>
            <a:prstGeom prst="ellipse">
              <a:avLst/>
            </a:prstGeom>
            <a:solidFill>
              <a:srgbClr val="5F88BA"/>
            </a:solidFill>
            <a:ln w="19050" cap="flat" cmpd="sng" algn="ctr">
              <a:solidFill>
                <a:srgbClr val="5F88B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80" name="Oval 1179">
              <a:extLst>
                <a:ext uri="{FF2B5EF4-FFF2-40B4-BE49-F238E27FC236}">
                  <a16:creationId xmlns:a16="http://schemas.microsoft.com/office/drawing/2014/main" id="{191A0015-5AD0-48B2-9D6C-062943E10B15}"/>
                </a:ext>
              </a:extLst>
            </p:cNvPr>
            <p:cNvSpPr/>
            <p:nvPr/>
          </p:nvSpPr>
          <p:spPr>
            <a:xfrm>
              <a:off x="7394591" y="3047360"/>
              <a:ext cx="62379" cy="46784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81" name="Oval 1180">
              <a:extLst>
                <a:ext uri="{FF2B5EF4-FFF2-40B4-BE49-F238E27FC236}">
                  <a16:creationId xmlns:a16="http://schemas.microsoft.com/office/drawing/2014/main" id="{7DA24456-D161-4448-A815-3D8E78FB22DC}"/>
                </a:ext>
              </a:extLst>
            </p:cNvPr>
            <p:cNvSpPr/>
            <p:nvPr/>
          </p:nvSpPr>
          <p:spPr>
            <a:xfrm>
              <a:off x="6774697" y="2757880"/>
              <a:ext cx="62379" cy="46784"/>
            </a:xfrm>
            <a:prstGeom prst="ellipse">
              <a:avLst/>
            </a:prstGeom>
            <a:solidFill>
              <a:srgbClr val="BB4545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82" name="Oval 1181">
              <a:extLst>
                <a:ext uri="{FF2B5EF4-FFF2-40B4-BE49-F238E27FC236}">
                  <a16:creationId xmlns:a16="http://schemas.microsoft.com/office/drawing/2014/main" id="{5CCB64E3-9FF7-4FD9-A44B-3DC7B511EAFC}"/>
                </a:ext>
              </a:extLst>
            </p:cNvPr>
            <p:cNvSpPr/>
            <p:nvPr/>
          </p:nvSpPr>
          <p:spPr>
            <a:xfrm>
              <a:off x="6147005" y="2348516"/>
              <a:ext cx="62379" cy="46784"/>
            </a:xfrm>
            <a:prstGeom prst="ellipse">
              <a:avLst/>
            </a:prstGeom>
            <a:solidFill>
              <a:srgbClr val="BB4545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83" name="Oval 1182">
              <a:extLst>
                <a:ext uri="{FF2B5EF4-FFF2-40B4-BE49-F238E27FC236}">
                  <a16:creationId xmlns:a16="http://schemas.microsoft.com/office/drawing/2014/main" id="{6E6EC069-3165-4296-A534-C08B02C7B1AA}"/>
                </a:ext>
              </a:extLst>
            </p:cNvPr>
            <p:cNvSpPr/>
            <p:nvPr/>
          </p:nvSpPr>
          <p:spPr>
            <a:xfrm>
              <a:off x="5842906" y="2278338"/>
              <a:ext cx="62379" cy="46784"/>
            </a:xfrm>
            <a:prstGeom prst="ellipse">
              <a:avLst/>
            </a:prstGeom>
            <a:solidFill>
              <a:srgbClr val="BB4545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84" name="Oval 1183">
              <a:extLst>
                <a:ext uri="{FF2B5EF4-FFF2-40B4-BE49-F238E27FC236}">
                  <a16:creationId xmlns:a16="http://schemas.microsoft.com/office/drawing/2014/main" id="{057CA21C-7A2B-4812-B707-4FDDB3F2E718}"/>
                </a:ext>
              </a:extLst>
            </p:cNvPr>
            <p:cNvSpPr/>
            <p:nvPr/>
          </p:nvSpPr>
          <p:spPr>
            <a:xfrm>
              <a:off x="5523212" y="1866050"/>
              <a:ext cx="62379" cy="46784"/>
            </a:xfrm>
            <a:prstGeom prst="ellipse">
              <a:avLst/>
            </a:prstGeom>
            <a:solidFill>
              <a:srgbClr val="BB4545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85" name="Oval 1184">
              <a:extLst>
                <a:ext uri="{FF2B5EF4-FFF2-40B4-BE49-F238E27FC236}">
                  <a16:creationId xmlns:a16="http://schemas.microsoft.com/office/drawing/2014/main" id="{B1825863-5AC1-4DCB-8A46-844B7359E6DF}"/>
                </a:ext>
              </a:extLst>
            </p:cNvPr>
            <p:cNvSpPr/>
            <p:nvPr/>
          </p:nvSpPr>
          <p:spPr>
            <a:xfrm>
              <a:off x="5211316" y="2328048"/>
              <a:ext cx="62379" cy="46784"/>
            </a:xfrm>
            <a:prstGeom prst="ellipse">
              <a:avLst/>
            </a:prstGeom>
            <a:solidFill>
              <a:srgbClr val="BB4545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86" name="Oval 1185">
              <a:extLst>
                <a:ext uri="{FF2B5EF4-FFF2-40B4-BE49-F238E27FC236}">
                  <a16:creationId xmlns:a16="http://schemas.microsoft.com/office/drawing/2014/main" id="{4F757A9E-3031-48EE-9189-31BBCAAFDB6C}"/>
                </a:ext>
              </a:extLst>
            </p:cNvPr>
            <p:cNvSpPr/>
            <p:nvPr/>
          </p:nvSpPr>
          <p:spPr>
            <a:xfrm>
              <a:off x="5039772" y="2295883"/>
              <a:ext cx="62379" cy="46784"/>
            </a:xfrm>
            <a:prstGeom prst="ellipse">
              <a:avLst/>
            </a:prstGeom>
            <a:solidFill>
              <a:srgbClr val="BB4545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87" name="Oval 1186">
              <a:extLst>
                <a:ext uri="{FF2B5EF4-FFF2-40B4-BE49-F238E27FC236}">
                  <a16:creationId xmlns:a16="http://schemas.microsoft.com/office/drawing/2014/main" id="{FF6B112E-DCE9-457C-BE2D-EAEF6E8AFC34}"/>
                </a:ext>
              </a:extLst>
            </p:cNvPr>
            <p:cNvSpPr/>
            <p:nvPr/>
          </p:nvSpPr>
          <p:spPr>
            <a:xfrm>
              <a:off x="4895519" y="2301731"/>
              <a:ext cx="62379" cy="46784"/>
            </a:xfrm>
            <a:prstGeom prst="ellipse">
              <a:avLst/>
            </a:prstGeom>
            <a:solidFill>
              <a:srgbClr val="BB4545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90" name="Oval 1189">
              <a:extLst>
                <a:ext uri="{FF2B5EF4-FFF2-40B4-BE49-F238E27FC236}">
                  <a16:creationId xmlns:a16="http://schemas.microsoft.com/office/drawing/2014/main" id="{292B5EA3-7D5E-42A7-8D08-192C1BE51AF0}"/>
                </a:ext>
              </a:extLst>
            </p:cNvPr>
            <p:cNvSpPr/>
            <p:nvPr/>
          </p:nvSpPr>
          <p:spPr>
            <a:xfrm>
              <a:off x="3324341" y="2243250"/>
              <a:ext cx="62379" cy="46784"/>
            </a:xfrm>
            <a:prstGeom prst="ellipse">
              <a:avLst/>
            </a:prstGeom>
            <a:solidFill>
              <a:srgbClr val="BB4545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91" name="Oval 1190">
              <a:extLst>
                <a:ext uri="{FF2B5EF4-FFF2-40B4-BE49-F238E27FC236}">
                  <a16:creationId xmlns:a16="http://schemas.microsoft.com/office/drawing/2014/main" id="{B784F379-ED01-4615-80C2-07AC9E7C0212}"/>
                </a:ext>
              </a:extLst>
            </p:cNvPr>
            <p:cNvSpPr/>
            <p:nvPr/>
          </p:nvSpPr>
          <p:spPr>
            <a:xfrm>
              <a:off x="2692750" y="2193542"/>
              <a:ext cx="62379" cy="46784"/>
            </a:xfrm>
            <a:prstGeom prst="ellipse">
              <a:avLst/>
            </a:prstGeom>
            <a:solidFill>
              <a:srgbClr val="BB4545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srgbClr val="233746"/>
                </a:solidFill>
              </a:endParaRPr>
            </a:p>
          </p:txBody>
        </p:sp>
        <p:sp>
          <p:nvSpPr>
            <p:cNvPr id="1192" name="Oval 1191">
              <a:extLst>
                <a:ext uri="{FF2B5EF4-FFF2-40B4-BE49-F238E27FC236}">
                  <a16:creationId xmlns:a16="http://schemas.microsoft.com/office/drawing/2014/main" id="{EE55BA1A-47E7-4CB4-B38B-53468373BCF0}"/>
                </a:ext>
              </a:extLst>
            </p:cNvPr>
            <p:cNvSpPr/>
            <p:nvPr/>
          </p:nvSpPr>
          <p:spPr>
            <a:xfrm>
              <a:off x="2388651" y="2208162"/>
              <a:ext cx="62379" cy="46784"/>
            </a:xfrm>
            <a:prstGeom prst="ellipse">
              <a:avLst/>
            </a:prstGeom>
            <a:solidFill>
              <a:srgbClr val="BB4545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sp>
          <p:nvSpPr>
            <p:cNvPr id="1193" name="Oval 1192">
              <a:extLst>
                <a:ext uri="{FF2B5EF4-FFF2-40B4-BE49-F238E27FC236}">
                  <a16:creationId xmlns:a16="http://schemas.microsoft.com/office/drawing/2014/main" id="{877A5C40-403A-41CF-91BC-380BC1F0A27E}"/>
                </a:ext>
              </a:extLst>
            </p:cNvPr>
            <p:cNvSpPr/>
            <p:nvPr/>
          </p:nvSpPr>
          <p:spPr>
            <a:xfrm>
              <a:off x="2057260" y="2155530"/>
              <a:ext cx="62379" cy="46784"/>
            </a:xfrm>
            <a:prstGeom prst="ellipse">
              <a:avLst/>
            </a:prstGeom>
            <a:solidFill>
              <a:srgbClr val="BB4545"/>
            </a:solidFill>
            <a:ln w="19050" cap="flat" cmpd="sng" algn="ctr">
              <a:solidFill>
                <a:srgbClr val="BB4545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233746"/>
                </a:solidFill>
              </a:endParaRPr>
            </a:p>
          </p:txBody>
        </p:sp>
        <p:cxnSp>
          <p:nvCxnSpPr>
            <p:cNvPr id="1195" name="Straight Connector 1194">
              <a:extLst>
                <a:ext uri="{FF2B5EF4-FFF2-40B4-BE49-F238E27FC236}">
                  <a16:creationId xmlns:a16="http://schemas.microsoft.com/office/drawing/2014/main" id="{A87DC30E-8B7B-4B56-819D-D231DEFF49BC}"/>
                </a:ext>
              </a:extLst>
            </p:cNvPr>
            <p:cNvCxnSpPr/>
            <p:nvPr/>
          </p:nvCxnSpPr>
          <p:spPr bwMode="auto">
            <a:xfrm flipH="1">
              <a:off x="1791857" y="1089778"/>
              <a:ext cx="0" cy="2667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6" name="Straight Connector 1195">
              <a:extLst>
                <a:ext uri="{FF2B5EF4-FFF2-40B4-BE49-F238E27FC236}">
                  <a16:creationId xmlns:a16="http://schemas.microsoft.com/office/drawing/2014/main" id="{C98078AA-597C-42EF-8C63-E87CD9DCA0A7}"/>
                </a:ext>
              </a:extLst>
            </p:cNvPr>
            <p:cNvCxnSpPr/>
            <p:nvPr/>
          </p:nvCxnSpPr>
          <p:spPr bwMode="auto">
            <a:xfrm>
              <a:off x="1779157" y="3756778"/>
              <a:ext cx="6121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83" name="Rectangle 108">
            <a:extLst>
              <a:ext uri="{FF2B5EF4-FFF2-40B4-BE49-F238E27FC236}">
                <a16:creationId xmlns:a16="http://schemas.microsoft.com/office/drawing/2014/main" id="{755CB431-CB07-4149-9F58-ADFBF557C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4348" y="5670323"/>
            <a:ext cx="1378583" cy="1384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ru-RU" sz="900" b="0" i="0" u="none" strike="noStrike" dirty="0">
                <a:highlight>
                  <a:srgbClr val="000000">
                    <a:alpha val="0"/>
                  </a:srgbClr>
                </a:highlight>
                <a:latin typeface="Century Gothic"/>
                <a:cs typeface="Arial"/>
              </a:rPr>
              <a:t>плацебо/</a:t>
            </a:r>
            <a:r>
              <a:rPr lang="ru-RU" sz="900" b="0" i="0" u="none" strike="noStrike" dirty="0" err="1">
                <a:highlight>
                  <a:srgbClr val="000000">
                    <a:alpha val="0"/>
                  </a:srgbClr>
                </a:highlight>
                <a:latin typeface="Century Gothic"/>
                <a:cs typeface="Arial"/>
              </a:rPr>
              <a:t>себелипаза</a:t>
            </a:r>
            <a:r>
              <a:rPr lang="ru-RU" sz="900" b="0" i="0" u="none" strike="noStrike" dirty="0">
                <a:highlight>
                  <a:srgbClr val="000000">
                    <a:alpha val="0"/>
                  </a:srgbClr>
                </a:highlight>
                <a:latin typeface="Century Gothic"/>
                <a:cs typeface="Arial"/>
              </a:rPr>
              <a:t> альфа</a:t>
            </a:r>
          </a:p>
        </p:txBody>
      </p:sp>
      <p:sp>
        <p:nvSpPr>
          <p:cNvPr id="1384" name="Rectangle 108">
            <a:extLst>
              <a:ext uri="{FF2B5EF4-FFF2-40B4-BE49-F238E27FC236}">
                <a16:creationId xmlns:a16="http://schemas.microsoft.com/office/drawing/2014/main" id="{74931069-4E8A-4E88-AE9F-8A5AB80B0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734" y="5646046"/>
            <a:ext cx="1739259" cy="1384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ru-RU" sz="900" b="0" i="0" u="none" strike="noStrike" dirty="0">
                <a:highlight>
                  <a:srgbClr val="000000">
                    <a:alpha val="0"/>
                  </a:srgbClr>
                </a:highlight>
                <a:latin typeface="Century Gothic"/>
                <a:cs typeface="Arial"/>
              </a:rPr>
              <a:t>себелипаза альфа/себелипаза альфа</a:t>
            </a:r>
          </a:p>
        </p:txBody>
      </p:sp>
      <p:cxnSp>
        <p:nvCxnSpPr>
          <p:cNvPr id="1385" name="Straight Connector 1384">
            <a:extLst>
              <a:ext uri="{FF2B5EF4-FFF2-40B4-BE49-F238E27FC236}">
                <a16:creationId xmlns:a16="http://schemas.microsoft.com/office/drawing/2014/main" id="{F581E78C-A278-4FC6-81CE-999E54AD6F29}"/>
              </a:ext>
            </a:extLst>
          </p:cNvPr>
          <p:cNvCxnSpPr>
            <a:cxnSpLocks/>
          </p:cNvCxnSpPr>
          <p:nvPr/>
        </p:nvCxnSpPr>
        <p:spPr>
          <a:xfrm>
            <a:off x="5819451" y="5725649"/>
            <a:ext cx="249542" cy="0"/>
          </a:xfrm>
          <a:prstGeom prst="line">
            <a:avLst/>
          </a:prstGeom>
          <a:ln w="38100">
            <a:solidFill>
              <a:srgbClr val="BB45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6" name="Straight Connector 1385">
            <a:extLst>
              <a:ext uri="{FF2B5EF4-FFF2-40B4-BE49-F238E27FC236}">
                <a16:creationId xmlns:a16="http://schemas.microsoft.com/office/drawing/2014/main" id="{43AC3C28-92E4-486F-A1D0-EE6C407AB790}"/>
              </a:ext>
            </a:extLst>
          </p:cNvPr>
          <p:cNvCxnSpPr>
            <a:cxnSpLocks/>
          </p:cNvCxnSpPr>
          <p:nvPr/>
        </p:nvCxnSpPr>
        <p:spPr>
          <a:xfrm>
            <a:off x="3023240" y="5707219"/>
            <a:ext cx="228843" cy="0"/>
          </a:xfrm>
          <a:prstGeom prst="line">
            <a:avLst/>
          </a:prstGeom>
          <a:ln w="38100">
            <a:solidFill>
              <a:srgbClr val="5F88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1" name="TextBox 1390">
            <a:extLst>
              <a:ext uri="{FF2B5EF4-FFF2-40B4-BE49-F238E27FC236}">
                <a16:creationId xmlns:a16="http://schemas.microsoft.com/office/drawing/2014/main" id="{5CE2958A-AF80-436B-9D4D-FB6136966375}"/>
              </a:ext>
            </a:extLst>
          </p:cNvPr>
          <p:cNvSpPr txBox="1"/>
          <p:nvPr/>
        </p:nvSpPr>
        <p:spPr>
          <a:xfrm>
            <a:off x="2272625" y="5618841"/>
            <a:ext cx="709041" cy="1767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685800" rtl="0">
              <a:defRPr/>
            </a:pPr>
            <a:r>
              <a:rPr lang="ru-RU" sz="1000" b="1" i="0" u="none" strike="noStrike" kern="0" dirty="0">
                <a:highlight>
                  <a:srgbClr val="000000">
                    <a:alpha val="0"/>
                  </a:srgbClr>
                </a:highlight>
                <a:latin typeface="Century Gothic"/>
              </a:rPr>
              <a:t>Лечение:</a:t>
            </a:r>
          </a:p>
        </p:txBody>
      </p:sp>
      <p:sp>
        <p:nvSpPr>
          <p:cNvPr id="1392" name="Oval 1391">
            <a:extLst>
              <a:ext uri="{FF2B5EF4-FFF2-40B4-BE49-F238E27FC236}">
                <a16:creationId xmlns:a16="http://schemas.microsoft.com/office/drawing/2014/main" id="{EACF2FF4-8E42-4EFA-AD4F-7153F073E31D}"/>
              </a:ext>
            </a:extLst>
          </p:cNvPr>
          <p:cNvSpPr/>
          <p:nvPr/>
        </p:nvSpPr>
        <p:spPr>
          <a:xfrm>
            <a:off x="9396195" y="5708253"/>
            <a:ext cx="84477" cy="87345"/>
          </a:xfrm>
          <a:prstGeom prst="ellipse">
            <a:avLst/>
          </a:prstGeom>
          <a:noFill/>
          <a:ln w="19050">
            <a:solidFill>
              <a:srgbClr val="5F88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93" name="TextBox 85">
            <a:extLst>
              <a:ext uri="{FF2B5EF4-FFF2-40B4-BE49-F238E27FC236}">
                <a16:creationId xmlns:a16="http://schemas.microsoft.com/office/drawing/2014/main" id="{A8EF3FBC-6D8F-497D-AC8F-CDA66E4A5A97}"/>
              </a:ext>
            </a:extLst>
          </p:cNvPr>
          <p:cNvSpPr txBox="1"/>
          <p:nvPr/>
        </p:nvSpPr>
        <p:spPr>
          <a:xfrm>
            <a:off x="8646165" y="5683639"/>
            <a:ext cx="477418" cy="1571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800" rtl="0">
              <a:defRPr/>
            </a:pPr>
            <a:r>
              <a:rPr lang="ru-RU" sz="900" b="0" i="0" u="none" strike="noStrike" kern="0" dirty="0">
                <a:highlight>
                  <a:srgbClr val="000000">
                    <a:alpha val="0"/>
                  </a:srgbClr>
                </a:highlight>
                <a:latin typeface="Century Gothic"/>
              </a:rPr>
              <a:t>Х-</a:t>
            </a:r>
            <a:r>
              <a:rPr lang="ru-RU" sz="900" b="0" i="0" u="none" strike="noStrike" kern="0" dirty="0" err="1">
                <a:highlight>
                  <a:srgbClr val="000000">
                    <a:alpha val="0"/>
                  </a:srgbClr>
                </a:highlight>
                <a:latin typeface="Century Gothic"/>
              </a:rPr>
              <a:t>ЛПНП</a:t>
            </a:r>
            <a:endParaRPr lang="ru-RU" sz="900" b="0" i="0" u="none" strike="noStrike" kern="0" dirty="0">
              <a:highlight>
                <a:srgbClr val="000000">
                  <a:alpha val="0"/>
                </a:srgbClr>
              </a:highlight>
              <a:latin typeface="Century Gothic"/>
            </a:endParaRPr>
          </a:p>
        </p:txBody>
      </p:sp>
      <p:sp>
        <p:nvSpPr>
          <p:cNvPr id="1394" name="TextBox 85">
            <a:extLst>
              <a:ext uri="{FF2B5EF4-FFF2-40B4-BE49-F238E27FC236}">
                <a16:creationId xmlns:a16="http://schemas.microsoft.com/office/drawing/2014/main" id="{15AE79DC-D763-4653-BA79-AC655E64B218}"/>
              </a:ext>
            </a:extLst>
          </p:cNvPr>
          <p:cNvSpPr txBox="1"/>
          <p:nvPr/>
        </p:nvSpPr>
        <p:spPr>
          <a:xfrm>
            <a:off x="9529037" y="5684810"/>
            <a:ext cx="548016" cy="1293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800" rtl="0">
              <a:defRPr/>
            </a:pPr>
            <a:r>
              <a:rPr lang="ru-RU" sz="900" b="0" i="0" u="none" strike="noStrike" kern="0" dirty="0">
                <a:highlight>
                  <a:srgbClr val="000000">
                    <a:alpha val="0"/>
                  </a:srgbClr>
                </a:highlight>
                <a:latin typeface="Century Gothic"/>
              </a:rPr>
              <a:t>Х-ЛПВП</a:t>
            </a:r>
          </a:p>
        </p:txBody>
      </p:sp>
      <p:sp>
        <p:nvSpPr>
          <p:cNvPr id="1395" name="TextBox 1394">
            <a:extLst>
              <a:ext uri="{FF2B5EF4-FFF2-40B4-BE49-F238E27FC236}">
                <a16:creationId xmlns:a16="http://schemas.microsoft.com/office/drawing/2014/main" id="{C941A423-D94F-4E85-8601-EFADD20EE44B}"/>
              </a:ext>
            </a:extLst>
          </p:cNvPr>
          <p:cNvSpPr txBox="1"/>
          <p:nvPr/>
        </p:nvSpPr>
        <p:spPr>
          <a:xfrm>
            <a:off x="8135991" y="5671033"/>
            <a:ext cx="371328" cy="1115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800" rtl="0">
              <a:defRPr/>
            </a:pPr>
            <a:r>
              <a:rPr lang="ru-RU" sz="900" b="0" i="0" u="none" strike="noStrike" kern="0" dirty="0">
                <a:highlight>
                  <a:srgbClr val="000000">
                    <a:alpha val="0"/>
                  </a:srgbClr>
                </a:highlight>
                <a:latin typeface="Century Gothic"/>
              </a:rPr>
              <a:t>Лаб:</a:t>
            </a:r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8C2AC68F-42B1-4668-9BC8-BD47063CDF91}"/>
              </a:ext>
            </a:extLst>
          </p:cNvPr>
          <p:cNvSpPr/>
          <p:nvPr/>
        </p:nvSpPr>
        <p:spPr>
          <a:xfrm>
            <a:off x="8483030" y="5690611"/>
            <a:ext cx="93711" cy="94374"/>
          </a:xfrm>
          <a:prstGeom prst="ellipse">
            <a:avLst/>
          </a:prstGeom>
          <a:solidFill>
            <a:srgbClr val="5F88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7456A682-6C11-46DA-AFC4-317261BDFC0A}"/>
              </a:ext>
            </a:extLst>
          </p:cNvPr>
          <p:cNvSpPr/>
          <p:nvPr/>
        </p:nvSpPr>
        <p:spPr>
          <a:xfrm>
            <a:off x="8494190" y="5822000"/>
            <a:ext cx="77215" cy="71356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BB4545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685800">
              <a:defRPr/>
            </a:pPr>
            <a:endParaRPr lang="en-US" sz="1350" kern="0" dirty="0">
              <a:solidFill>
                <a:srgbClr val="233746"/>
              </a:solidFill>
            </a:endParaRPr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A6C20DB4-32CB-4D90-8DFC-BECF409DEDA9}"/>
              </a:ext>
            </a:extLst>
          </p:cNvPr>
          <p:cNvSpPr/>
          <p:nvPr/>
        </p:nvSpPr>
        <p:spPr>
          <a:xfrm>
            <a:off x="9396195" y="5824863"/>
            <a:ext cx="80458" cy="89210"/>
          </a:xfrm>
          <a:prstGeom prst="ellipse">
            <a:avLst/>
          </a:prstGeom>
          <a:noFill/>
          <a:ln w="19050" cap="flat" cmpd="sng" algn="ctr">
            <a:solidFill>
              <a:srgbClr val="BB4545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 defTabSz="685800">
              <a:defRPr/>
            </a:pPr>
            <a:endParaRPr lang="en-US" sz="1350" kern="0" dirty="0">
              <a:solidFill>
                <a:srgbClr val="23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669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DF71-23FC-45DB-BB10-193F4627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76" y="540688"/>
            <a:ext cx="11029616" cy="821251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Эффективность ферментозаместительной терапии: </a:t>
            </a:r>
            <a:br>
              <a:rPr lang="ru-RU" sz="2400" b="1" dirty="0"/>
            </a:br>
            <a:r>
              <a:rPr lang="ru-RU" sz="2400" b="1" dirty="0"/>
              <a:t>регресс повреждения печени на биопсии 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CF87B-F4F0-4161-9339-C50A6710B035}"/>
              </a:ext>
            </a:extLst>
          </p:cNvPr>
          <p:cNvSpPr/>
          <p:nvPr/>
        </p:nvSpPr>
        <p:spPr>
          <a:xfrm>
            <a:off x="5375104" y="4006396"/>
            <a:ext cx="322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Замороженные</a:t>
            </a:r>
            <a:r>
              <a:rPr lang="en-US" sz="1200" dirty="0"/>
              <a:t> </a:t>
            </a:r>
            <a:r>
              <a:rPr lang="en-US" sz="1200" dirty="0" err="1"/>
              <a:t>образцы</a:t>
            </a:r>
            <a:r>
              <a:rPr lang="en-US" sz="1200" dirty="0"/>
              <a:t> </a:t>
            </a:r>
            <a:r>
              <a:rPr lang="en-US" sz="1200" dirty="0" err="1"/>
              <a:t>биопсии</a:t>
            </a:r>
            <a:r>
              <a:rPr lang="en-US" sz="1200" dirty="0"/>
              <a:t> </a:t>
            </a:r>
            <a:r>
              <a:rPr lang="en-US" sz="1200" dirty="0" err="1"/>
              <a:t>печени</a:t>
            </a:r>
            <a:r>
              <a:rPr lang="en-US" sz="1200" dirty="0"/>
              <a:t> в </a:t>
            </a:r>
            <a:r>
              <a:rPr lang="en-US" sz="1200" dirty="0" err="1"/>
              <a:t>поляризованном</a:t>
            </a:r>
            <a:r>
              <a:rPr lang="en-US" sz="1200" dirty="0"/>
              <a:t> </a:t>
            </a:r>
            <a:r>
              <a:rPr lang="en-US" sz="1200" dirty="0" err="1"/>
              <a:t>свете</a:t>
            </a:r>
            <a:r>
              <a:rPr lang="en-US" sz="1200" dirty="0"/>
              <a:t>. </a:t>
            </a:r>
            <a:r>
              <a:rPr lang="en-US" sz="1200" dirty="0" err="1"/>
              <a:t>Большое</a:t>
            </a:r>
            <a:r>
              <a:rPr lang="en-US" sz="1200" dirty="0"/>
              <a:t> </a:t>
            </a:r>
            <a:r>
              <a:rPr lang="en-US" sz="1200" dirty="0" err="1"/>
              <a:t>количество</a:t>
            </a:r>
            <a:r>
              <a:rPr lang="en-US" sz="1200" dirty="0"/>
              <a:t> </a:t>
            </a:r>
            <a:r>
              <a:rPr lang="en-US" sz="1200" dirty="0" err="1"/>
              <a:t>кристаллов</a:t>
            </a:r>
            <a:r>
              <a:rPr lang="en-US" sz="1200" dirty="0"/>
              <a:t> </a:t>
            </a:r>
            <a:r>
              <a:rPr lang="ru-RU" sz="1200" dirty="0"/>
              <a:t>эфиров холестерина</a:t>
            </a:r>
            <a:r>
              <a:rPr lang="en-US" sz="1200" dirty="0"/>
              <a:t> в </a:t>
            </a:r>
            <a:r>
              <a:rPr lang="ru-RU" sz="1200" dirty="0"/>
              <a:t>печени </a:t>
            </a:r>
            <a:r>
              <a:rPr lang="en-US" sz="1200" dirty="0" err="1"/>
              <a:t>изначально</a:t>
            </a:r>
            <a:r>
              <a:rPr lang="en-US" sz="1200" dirty="0"/>
              <a:t>, </a:t>
            </a:r>
            <a:r>
              <a:rPr lang="ru-RU" sz="1200" b="1" dirty="0">
                <a:solidFill>
                  <a:srgbClr val="C00000"/>
                </a:solidFill>
              </a:rPr>
              <a:t>ДО</a:t>
            </a:r>
            <a:r>
              <a:rPr lang="en-US" sz="1200" dirty="0"/>
              <a:t> </a:t>
            </a:r>
            <a:r>
              <a:rPr lang="en-US" sz="1200" dirty="0" err="1"/>
              <a:t>лечения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901F7E-AA09-4BD5-9FAC-CD198DEEAA59}"/>
              </a:ext>
            </a:extLst>
          </p:cNvPr>
          <p:cNvSpPr/>
          <p:nvPr/>
        </p:nvSpPr>
        <p:spPr>
          <a:xfrm>
            <a:off x="8845159" y="4006395"/>
            <a:ext cx="32225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Замороженные</a:t>
            </a:r>
            <a:r>
              <a:rPr lang="en-US" sz="1200" dirty="0"/>
              <a:t> </a:t>
            </a:r>
            <a:r>
              <a:rPr lang="en-US" sz="1200" dirty="0" err="1"/>
              <a:t>образцы</a:t>
            </a:r>
            <a:r>
              <a:rPr lang="en-US" sz="1200" dirty="0"/>
              <a:t> </a:t>
            </a:r>
            <a:r>
              <a:rPr lang="en-US" sz="1200" dirty="0" err="1"/>
              <a:t>биопсии</a:t>
            </a:r>
            <a:r>
              <a:rPr lang="en-US" sz="1200" dirty="0"/>
              <a:t> </a:t>
            </a:r>
            <a:r>
              <a:rPr lang="en-US" sz="1200" dirty="0" err="1"/>
              <a:t>печени</a:t>
            </a:r>
            <a:r>
              <a:rPr lang="en-US" sz="1200" dirty="0"/>
              <a:t> в </a:t>
            </a:r>
            <a:r>
              <a:rPr lang="en-US" sz="1200" dirty="0" err="1"/>
              <a:t>поляризованном</a:t>
            </a:r>
            <a:r>
              <a:rPr lang="en-US" sz="1200" dirty="0"/>
              <a:t> </a:t>
            </a:r>
            <a:r>
              <a:rPr lang="en-US" sz="1200" dirty="0" err="1"/>
              <a:t>свете</a:t>
            </a:r>
            <a:r>
              <a:rPr lang="en-US" sz="1200" dirty="0"/>
              <a:t>. </a:t>
            </a:r>
            <a:r>
              <a:rPr lang="en-US" sz="1200" dirty="0" err="1"/>
              <a:t>Значительное</a:t>
            </a:r>
            <a:r>
              <a:rPr lang="en-US" sz="1200" dirty="0"/>
              <a:t> </a:t>
            </a:r>
            <a:r>
              <a:rPr lang="en-US" sz="1200" dirty="0" err="1"/>
              <a:t>уменьшение</a:t>
            </a:r>
            <a:r>
              <a:rPr lang="en-US" sz="1200" dirty="0"/>
              <a:t> </a:t>
            </a:r>
            <a:r>
              <a:rPr lang="en-US" sz="1200" dirty="0" err="1"/>
              <a:t>кристаллов</a:t>
            </a:r>
            <a:r>
              <a:rPr lang="en-US" sz="1200" dirty="0"/>
              <a:t> </a:t>
            </a:r>
            <a:r>
              <a:rPr lang="ru-RU" sz="1200" dirty="0"/>
              <a:t>эфиров холестерина</a:t>
            </a:r>
            <a:r>
              <a:rPr lang="en-US" sz="1200" dirty="0"/>
              <a:t> </a:t>
            </a:r>
            <a:r>
              <a:rPr lang="ru-RU" sz="1200" b="1" dirty="0">
                <a:solidFill>
                  <a:srgbClr val="C00000"/>
                </a:solidFill>
              </a:rPr>
              <a:t>ПОСЛЕ 48 НЕДЕЛЬ ЛЕЧЕНИЯ </a:t>
            </a:r>
            <a:r>
              <a:rPr lang="en-US" sz="1200" dirty="0" err="1"/>
              <a:t>себелипазой</a:t>
            </a:r>
            <a:r>
              <a:rPr lang="en-US" sz="1200" dirty="0"/>
              <a:t> </a:t>
            </a:r>
            <a:r>
              <a:rPr lang="en-US" sz="1200" dirty="0" err="1"/>
              <a:t>альфа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8B3F0-DD37-4CD6-84F5-740029473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104" y="1518055"/>
            <a:ext cx="3222573" cy="2396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FF96F9-80C1-458E-B5DA-0FF8A0E8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159" y="1518054"/>
            <a:ext cx="3222573" cy="23960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357430-B5BF-40A6-8460-C9605A17B28D}"/>
              </a:ext>
            </a:extLst>
          </p:cNvPr>
          <p:cNvSpPr/>
          <p:nvPr/>
        </p:nvSpPr>
        <p:spPr>
          <a:xfrm>
            <a:off x="63610" y="6538378"/>
            <a:ext cx="12004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ru-RU" sz="8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 Goodman ZD et al. Poster 561 presented at AASLD, November 11-15, 2016, Boston, MA. </a:t>
            </a:r>
            <a:r>
              <a:rPr lang="ru-RU" sz="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800" b="1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ru-RU" sz="8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800" dirty="0">
                <a:solidFill>
                  <a:srgbClr val="222222"/>
                </a:solidFill>
                <a:latin typeface="Arial" panose="020B0604020202020204" pitchFamily="34" charset="0"/>
              </a:rPr>
              <a:t>Zharkova M. et al. Fatty Liver and Systemic Atherosclerosis in a Young, Lean Patient: Rule Out Lysosomal Acid Lipase Deficiency //Case reports in gastroenterology. – 2019. – Т. 13. – №. 3. – С. 498-507</a:t>
            </a:r>
            <a:endParaRPr lang="en-US" sz="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723416-9546-44F7-9E1D-2F331223AB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48"/>
          <a:stretch/>
        </p:blipFill>
        <p:spPr>
          <a:xfrm>
            <a:off x="440776" y="1518055"/>
            <a:ext cx="4648971" cy="398935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AE883E-BF81-44B3-A192-D5B76797DA98}"/>
              </a:ext>
            </a:extLst>
          </p:cNvPr>
          <p:cNvSpPr txBox="1"/>
          <p:nvPr/>
        </p:nvSpPr>
        <p:spPr>
          <a:xfrm>
            <a:off x="440776" y="5538104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BB4545"/>
                </a:solidFill>
              </a:rPr>
              <a:t>Исходно</a:t>
            </a:r>
            <a:endParaRPr lang="en-US" sz="1400" b="1" baseline="30000" dirty="0">
              <a:solidFill>
                <a:srgbClr val="BB4545"/>
              </a:solidFill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Фиброз 3 стадии (</a:t>
            </a:r>
            <a:r>
              <a:rPr lang="en-US" sz="1400" b="1" dirty="0">
                <a:solidFill>
                  <a:schemeClr val="tx2"/>
                </a:solidFill>
              </a:rPr>
              <a:t>Ishak</a:t>
            </a:r>
            <a:r>
              <a:rPr lang="ru-RU" sz="1400" b="1" dirty="0">
                <a:solidFill>
                  <a:schemeClr val="tx2"/>
                </a:solidFill>
              </a:rPr>
              <a:t>)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B83BAD-0EA9-4FD4-8B63-1A491B632EC7}"/>
              </a:ext>
            </a:extLst>
          </p:cNvPr>
          <p:cNvSpPr txBox="1"/>
          <p:nvPr/>
        </p:nvSpPr>
        <p:spPr>
          <a:xfrm>
            <a:off x="2892475" y="5561187"/>
            <a:ext cx="2259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BB4545"/>
                </a:solidFill>
              </a:rPr>
              <a:t>После </a:t>
            </a:r>
            <a:r>
              <a:rPr lang="en-US" sz="1400" b="1" dirty="0">
                <a:solidFill>
                  <a:srgbClr val="BB4545"/>
                </a:solidFill>
              </a:rPr>
              <a:t>52</a:t>
            </a:r>
            <a:r>
              <a:rPr lang="ru-RU" sz="1400" b="1" dirty="0">
                <a:solidFill>
                  <a:srgbClr val="BB4545"/>
                </a:solidFill>
              </a:rPr>
              <a:t> недель </a:t>
            </a:r>
            <a:r>
              <a:rPr lang="en-US" sz="1400" b="1" dirty="0">
                <a:solidFill>
                  <a:srgbClr val="BB4545"/>
                </a:solidFill>
              </a:rPr>
              <a:t> </a:t>
            </a:r>
            <a:r>
              <a:rPr lang="ru-RU" sz="1400" b="1" dirty="0">
                <a:solidFill>
                  <a:srgbClr val="BB4545"/>
                </a:solidFill>
              </a:rPr>
              <a:t>лечения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себелипазой альфа</a:t>
            </a:r>
            <a:endParaRPr lang="en-US" sz="1400" b="1" baseline="30000" dirty="0">
              <a:solidFill>
                <a:schemeClr val="tx2"/>
              </a:solidFill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Регресс до стадии 1 (</a:t>
            </a:r>
            <a:r>
              <a:rPr lang="en-US" sz="1400" b="1" dirty="0">
                <a:solidFill>
                  <a:schemeClr val="tx2"/>
                </a:solidFill>
              </a:rPr>
              <a:t>Ishak</a:t>
            </a:r>
            <a:r>
              <a:rPr lang="ru-RU" sz="1400" b="1" dirty="0">
                <a:solidFill>
                  <a:schemeClr val="tx2"/>
                </a:solidFill>
              </a:rPr>
              <a:t>)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002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5C3E97D4-8820-41D9-9781-3822462A30F7}"/>
              </a:ext>
            </a:extLst>
          </p:cNvPr>
          <p:cNvSpPr/>
          <p:nvPr/>
        </p:nvSpPr>
        <p:spPr>
          <a:xfrm>
            <a:off x="913105" y="1161800"/>
            <a:ext cx="4724399" cy="898368"/>
          </a:xfrm>
          <a:prstGeom prst="round2SameRect">
            <a:avLst>
              <a:gd name="adj1" fmla="val 23189"/>
              <a:gd name="adj2" fmla="val 2174"/>
            </a:avLst>
          </a:prstGeom>
          <a:solidFill>
            <a:srgbClr val="969F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ИНФАНТИЛЬНАЯ ФОРМА ДЛКЛ</a:t>
            </a:r>
          </a:p>
          <a:p>
            <a:pPr algn="ctr"/>
            <a:r>
              <a:rPr lang="ru-RU" dirty="0"/>
              <a:t>(БОЛЕЗНЬ ВОЛЬМАНА) ТРЕБУЕТ ТЕРАПИИ</a:t>
            </a:r>
          </a:p>
          <a:p>
            <a:pPr algn="ctr"/>
            <a:r>
              <a:rPr lang="ru-RU" dirty="0"/>
              <a:t> </a:t>
            </a:r>
            <a:r>
              <a:rPr lang="ru-RU" b="1" dirty="0"/>
              <a:t>В 100 % СЛУЧАЕВ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F698A23E-76DA-4796-88FC-12E12CBB35AC}"/>
              </a:ext>
            </a:extLst>
          </p:cNvPr>
          <p:cNvSpPr/>
          <p:nvPr/>
        </p:nvSpPr>
        <p:spPr>
          <a:xfrm>
            <a:off x="6401449" y="1161895"/>
            <a:ext cx="5016623" cy="898368"/>
          </a:xfrm>
          <a:prstGeom prst="round2SameRect">
            <a:avLst>
              <a:gd name="adj1" fmla="val 25363"/>
              <a:gd name="adj2" fmla="val 3261"/>
            </a:avLst>
          </a:prstGeom>
          <a:solidFill>
            <a:srgbClr val="969F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ДЛКЛ У ДЕТЕЙ И ВЗРОСЛЫХ (БНЭХ) - ПРИ НАЛИЧИИ </a:t>
            </a:r>
            <a:r>
              <a:rPr lang="ru-RU" b="1" dirty="0"/>
              <a:t>ХОТЯ БЫ ОДНОГО</a:t>
            </a:r>
            <a:r>
              <a:rPr lang="ru-RU" dirty="0"/>
              <a:t> ПРОЯВЛЕНИЯ</a:t>
            </a:r>
            <a:r>
              <a:rPr lang="ru-RU" baseline="30000" dirty="0"/>
              <a:t>1</a:t>
            </a:r>
            <a:r>
              <a:rPr lang="ru-RU" dirty="0"/>
              <a:t>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CC969B-2379-4D25-A814-6DAD2758E34B}"/>
              </a:ext>
            </a:extLst>
          </p:cNvPr>
          <p:cNvSpPr/>
          <p:nvPr/>
        </p:nvSpPr>
        <p:spPr>
          <a:xfrm>
            <a:off x="1452568" y="3361883"/>
            <a:ext cx="4143375" cy="2867025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1FEA94-3323-4E50-9515-0E6DE08FBB72}"/>
              </a:ext>
            </a:extLst>
          </p:cNvPr>
          <p:cNvSpPr/>
          <p:nvPr/>
        </p:nvSpPr>
        <p:spPr>
          <a:xfrm>
            <a:off x="913105" y="2183128"/>
            <a:ext cx="4724400" cy="26029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rgbClr val="969FA7">
                <a:alpha val="4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Увеличение объема живота, гепато/спленомегалия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↑АЛТ/АСТ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Дефицит массы тела/задержка роста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Срыгивания/рвота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Диарея/стеаторея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Увеличение и кальцификаты надпочечников (на КТ)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Интермиттирующая лихорадка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Анемия, тромбоцитопения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Повышение ЛДГ, ферритина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Повышение уровня общего холестерина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↑ЛПНП, ↓ЛПВП, ↑ТГ</a:t>
            </a:r>
            <a:endParaRPr lang="en-US" sz="1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6FB862-31A8-4CAF-B09F-8823A2F33309}"/>
              </a:ext>
            </a:extLst>
          </p:cNvPr>
          <p:cNvSpPr/>
          <p:nvPr/>
        </p:nvSpPr>
        <p:spPr>
          <a:xfrm>
            <a:off x="6443179" y="2183128"/>
            <a:ext cx="5016623" cy="26029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rgbClr val="969FA7">
                <a:alpha val="4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haroni" panose="020B0604020202020204" pitchFamily="2" charset="-79"/>
              </a:rPr>
              <a:t>Гепатомегалия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haroni" panose="020B0604020202020204" pitchFamily="2" charset="-79"/>
              </a:rPr>
              <a:t>↑АЛТ/АСТ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haroni" panose="020B0604020202020204" pitchFamily="2" charset="-79"/>
              </a:rPr>
              <a:t>Повышение уровня общего холестерина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↑ЛПНП, ↓ЛПВП, ↑ТГ</a:t>
            </a:r>
            <a:endParaRPr lang="en-US" sz="1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haroni" panose="020B0604020202020204" pitchFamily="2" charset="-79"/>
              </a:rPr>
              <a:t>Спленомегалия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haroni" panose="020B0604020202020204" pitchFamily="2" charset="-79"/>
              </a:rPr>
              <a:t>Стеатоз/Фиброз/Цирроз печени (на УЗИ или КТ)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haroni" panose="020B0604020202020204" pitchFamily="2" charset="-79"/>
              </a:rPr>
              <a:t>Микровезикулярный стеатоз (биопсия)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haroni" panose="020B0604020202020204" pitchFamily="2" charset="-79"/>
              </a:rPr>
              <a:t>Персистирующая диарея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haroni" panose="020B0604020202020204" pitchFamily="2" charset="-79"/>
              </a:rPr>
              <a:t>Синдром мальабсорбции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haroni" panose="020B0604020202020204" pitchFamily="2" charset="-79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49CB3-45D5-4A3B-BB49-ED4DFFE35C6C}"/>
              </a:ext>
            </a:extLst>
          </p:cNvPr>
          <p:cNvSpPr/>
          <p:nvPr/>
        </p:nvSpPr>
        <p:spPr>
          <a:xfrm>
            <a:off x="99081" y="6396335"/>
            <a:ext cx="11993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latin typeface="MyriadPro-Cond"/>
              </a:rPr>
              <a:t>1. </a:t>
            </a:r>
            <a:r>
              <a:rPr lang="ru-RU" sz="800" dirty="0">
                <a:latin typeface="MyriadPro-Cond"/>
              </a:rPr>
              <a:t>Баранов А.А., Намазова-Баранова Л.С., Гундобина О.С. и соавт. Дефицит лизосомной кислой липазы: клинические рекомендации по оказанию медицинской помощи детям. Педиатрическая фармакология. 2016; 13 (3): 239-243. </a:t>
            </a:r>
            <a:r>
              <a:rPr lang="ru-RU" sz="800" b="1" dirty="0">
                <a:latin typeface="MyriadPro-Cond"/>
              </a:rPr>
              <a:t>2. </a:t>
            </a:r>
            <a:r>
              <a:rPr lang="ru-RU" sz="800" dirty="0">
                <a:latin typeface="MyriadPro-Cond"/>
              </a:rPr>
              <a:t>Адаптировано из: Агеева Н.В., Агапова И.А., Амелина Е.Л. и др. Прогрессирующее заболевание печени: дефицит лизосомной кислой липазы (клинические наблюдения) // РМЖ. 2018. № 5(II). С. 96–103.</a:t>
            </a:r>
            <a:r>
              <a:rPr lang="ru-RU" sz="800" b="1" dirty="0">
                <a:latin typeface="MyriadPro-Cond"/>
              </a:rPr>
              <a:t> 3</a:t>
            </a:r>
            <a:r>
              <a:rPr lang="ru-RU" sz="800" dirty="0">
                <a:latin typeface="MyriadPro-Cond"/>
              </a:rPr>
              <a:t>. Адаптировано из Дегтярева А. В. и др. Болезнь Вольмана–тяжелая младенческая форма дефицита лизосомной кислой липазы //Неонатология: Новости. Мнения. Обучение. – 2019. – Т. 7. – №. 2 (24).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1FEB73-8115-4F17-9C5C-6059F176C907}"/>
              </a:ext>
            </a:extLst>
          </p:cNvPr>
          <p:cNvSpPr/>
          <p:nvPr/>
        </p:nvSpPr>
        <p:spPr>
          <a:xfrm>
            <a:off x="689262" y="552747"/>
            <a:ext cx="8196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+mj-lt"/>
              </a:rPr>
              <a:t>КАТЕГОРИИ ДЕТЕЙ ДЛЯ НАЗНАЧЕНИЯ ТЕРАПИИ ДЛКЛ</a:t>
            </a:r>
            <a:endParaRPr lang="en-US" sz="2400" dirty="0">
              <a:solidFill>
                <a:srgbClr val="BB4545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74D1F2-D59C-43FB-82C7-01228D436B28}"/>
              </a:ext>
            </a:extLst>
          </p:cNvPr>
          <p:cNvSpPr/>
          <p:nvPr/>
        </p:nvSpPr>
        <p:spPr>
          <a:xfrm>
            <a:off x="735570" y="5317837"/>
            <a:ext cx="10720860" cy="484409"/>
          </a:xfrm>
          <a:prstGeom prst="rect">
            <a:avLst/>
          </a:prstGeom>
          <a:solidFill>
            <a:srgbClr val="5A8F29"/>
          </a:solidFill>
          <a:ln>
            <a:solidFill>
              <a:srgbClr val="5A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 РЕЗКО СНИЖЕННАЯ АКТИВНОСТЬ ЛИЗОСОМНОЙ КИСЛОЙ ЛИПАЗЫ В СУХИХ ПЯТНАХ КРОВИ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22AF08-91B2-4CA4-93A3-07E709C283A8}"/>
              </a:ext>
            </a:extLst>
          </p:cNvPr>
          <p:cNvSpPr/>
          <p:nvPr/>
        </p:nvSpPr>
        <p:spPr>
          <a:xfrm>
            <a:off x="735570" y="5917852"/>
            <a:ext cx="10720860" cy="484409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МУТАЦИИ В ГЕНЕ </a:t>
            </a:r>
            <a:r>
              <a:rPr lang="en-US" dirty="0">
                <a:solidFill>
                  <a:schemeClr val="bg1"/>
                </a:solidFill>
              </a:rPr>
              <a:t>LIPA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51FEB73-8115-4F17-9C5C-6059F176C907}"/>
              </a:ext>
            </a:extLst>
          </p:cNvPr>
          <p:cNvSpPr/>
          <p:nvPr/>
        </p:nvSpPr>
        <p:spPr>
          <a:xfrm>
            <a:off x="297965" y="4789960"/>
            <a:ext cx="9313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+mj-lt"/>
              </a:rPr>
              <a:t>КРИТЕРИИ ДЛЯ НАЗНАЧЕНИЯ ТЕРАПИИ СЕБЕЛИПАЗЫ АЛЬФА</a:t>
            </a:r>
            <a:endParaRPr lang="en-US" sz="2400" dirty="0">
              <a:solidFill>
                <a:srgbClr val="BB454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82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43D1-4F48-4DFE-AA26-32CF1472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25" y="665367"/>
            <a:ext cx="11029616" cy="479620"/>
          </a:xfrm>
        </p:spPr>
        <p:txBody>
          <a:bodyPr>
            <a:normAutofit/>
          </a:bodyPr>
          <a:lstStyle/>
          <a:p>
            <a:r>
              <a:rPr lang="ru-RU" sz="2400" b="1" dirty="0"/>
              <a:t>Современная ситуация в рф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08FBF-96D2-4ADC-B208-52785748C396}"/>
              </a:ext>
            </a:extLst>
          </p:cNvPr>
          <p:cNvSpPr txBox="1"/>
          <p:nvPr/>
        </p:nvSpPr>
        <p:spPr>
          <a:xfrm>
            <a:off x="1077097" y="1346907"/>
            <a:ext cx="1002633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 данным на 2021 год, в РФ: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38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пациентам детского возраста установлен диагноз ДЛКЛ в РФ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Всем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38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пациентам назначена ферментзаместительная терапия препаратом Себелипаза альфа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32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пациента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получают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не регулярное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лечение </a:t>
            </a:r>
            <a:r>
              <a:rPr lang="ru-RU" dirty="0">
                <a:cs typeface="Arial" panose="020B0604020202020204" pitchFamily="34" charset="0"/>
              </a:rPr>
              <a:t>по причине отсутствия средств в региональных бюджетах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6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из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38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пациентов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вообще не получают </a:t>
            </a:r>
            <a:r>
              <a:rPr lang="ru-RU" dirty="0">
                <a:cs typeface="Arial" panose="020B0604020202020204" pitchFamily="34" charset="0"/>
              </a:rPr>
              <a:t>терапию по причине отсутствия средств в региональных бюджетах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990000"/>
                </a:solidFill>
                <a:cs typeface="Arial" panose="020B0604020202020204" pitchFamily="34" charset="0"/>
              </a:rPr>
              <a:t>В среднем стоимость лечения одного пациента составляет 29 126 842 руб/год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990000"/>
                </a:solidFill>
                <a:cs typeface="Arial" panose="020B0604020202020204" pitchFamily="34" charset="0"/>
              </a:rPr>
              <a:t>Общая стоимость терапии 38-ми пациентов в РФ в год =  1 106 820 000 в год</a:t>
            </a:r>
          </a:p>
          <a:p>
            <a:pPr>
              <a:spcBef>
                <a:spcPts val="600"/>
              </a:spcBef>
            </a:pPr>
            <a:endParaRPr lang="ru-RU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036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5409F327-FE5B-45BE-9891-0AC2BB3C7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63BC0-6564-4D4C-98AD-9A04AAAF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06" y="612648"/>
            <a:ext cx="11029615" cy="723092"/>
          </a:xfrm>
        </p:spPr>
        <p:txBody>
          <a:bodyPr anchor="t">
            <a:normAutofit/>
          </a:bodyPr>
          <a:lstStyle/>
          <a:p>
            <a:r>
              <a:rPr lang="ru-RU" sz="2400" b="1" dirty="0"/>
              <a:t>Определение</a:t>
            </a:r>
            <a:endParaRPr lang="en-US" sz="2400" b="1" dirty="0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CCEA2409-B68F-42C1-811F-AF7213494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426179-F318-4F63-8D09-77B498805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292831-A37E-45F7-8CA8-0223DD3F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21EBD-0A92-4CAB-B6B6-15CCAFF1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0" y="1185885"/>
            <a:ext cx="11339260" cy="3876463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 лизосомной кислой липазы (ДЛКЛ) - редкая  угрожающая жизни хроническая прогрессирующая лизосомная болезнь накопления, характеризующаяся тяжелыми осложнениями и ранней смертностью людей всех возрастов. Причиной заболевания являются мутации в гене LIPA , в результате которых резко снижается или полностью отсутствует активность жизненно важного фермента лизосомной кислой липазы (ЛКЛ)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МКБ-10 </a:t>
            </a:r>
            <a:b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Класс IV. Болезни эндокринной системы, расстройства питания и нарушения обмена веществ», блок «Е70-Е90 Нарушения обмена веществ» рубрика «E75.5 Другие нарушения накопления липидов»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Портал редких орфанных заболеваний (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ORPHA) :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ДЛКЛ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ORPHA:275761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OMIM: 278000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Входит в Перечень редких болезней, опубликованном на сайте МЗ РФ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9542A73-6683-490B-8EFB-5A9B36866EBF}"/>
              </a:ext>
            </a:extLst>
          </p:cNvPr>
          <p:cNvSpPr txBox="1">
            <a:spLocks/>
          </p:cNvSpPr>
          <p:nvPr/>
        </p:nvSpPr>
        <p:spPr>
          <a:xfrm>
            <a:off x="406206" y="5062348"/>
            <a:ext cx="11029615" cy="723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/>
              <a:t>РАСПРОСТРАНЁННОСТЬ</a:t>
            </a:r>
            <a:endParaRPr lang="en-US" sz="2400" b="1" dirty="0"/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E52AC889-64AB-4A15-8F69-FCBE4A089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06" y="5557574"/>
            <a:ext cx="1133926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41313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699" indent="0" defTabSz="457189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FAFD00"/>
              </a:buClr>
              <a:tabLst>
                <a:tab pos="355591" algn="l"/>
              </a:tabLst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Точная распространённость ДЛКЛ зависит от этнической принадлежности и географического положения. В исследованиях сообщается  о распространенности от 1:40,000, 1:130,000 до 1:300,000</a:t>
            </a:r>
          </a:p>
          <a:p>
            <a:pPr marL="12699" indent="0" defTabSz="457189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FAFD00"/>
              </a:buClr>
              <a:tabLst>
                <a:tab pos="355591" algn="l"/>
              </a:tabLst>
            </a:pPr>
            <a:r>
              <a:rPr lang="ru-RU" altLang="ru-RU" sz="24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Ожидаемая распространенность в России – 1:100</a:t>
            </a:r>
            <a:r>
              <a:rPr lang="en-US" altLang="ru-RU" sz="24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100706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F974-AB8C-44EC-9D09-C19F7F6C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65" y="561284"/>
            <a:ext cx="11029616" cy="45873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Суть заболевания</a:t>
            </a:r>
            <a:endParaRPr lang="en-US" b="1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40EFAFB-AEB1-4980-9B35-19A3669E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584" y="6478589"/>
            <a:ext cx="728133" cy="365125"/>
          </a:xfrm>
        </p:spPr>
        <p:txBody>
          <a:bodyPr/>
          <a:lstStyle/>
          <a:p>
            <a:fld id="{8E4021F8-5407-4F42-AEC3-F0E7A46B4090}" type="slidenum">
              <a:rPr lang="es-MX" smtClean="0">
                <a:solidFill>
                  <a:srgbClr val="283C8C"/>
                </a:solidFill>
              </a:rPr>
              <a:pPr/>
              <a:t>3</a:t>
            </a:fld>
            <a:endParaRPr lang="es-MX">
              <a:solidFill>
                <a:srgbClr val="283C8C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FDEE6-1C45-4B3F-AC6B-49C1DA50E14E}"/>
              </a:ext>
            </a:extLst>
          </p:cNvPr>
          <p:cNvSpPr/>
          <p:nvPr/>
        </p:nvSpPr>
        <p:spPr>
          <a:xfrm>
            <a:off x="199640" y="6577052"/>
            <a:ext cx="117429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2">
              <a:defRPr/>
            </a:pPr>
            <a:r>
              <a:rPr lang="es-ES" sz="800" b="1" dirty="0">
                <a:solidFill>
                  <a:srgbClr val="292929"/>
                </a:solidFill>
                <a:cs typeface="Arial"/>
              </a:rPr>
              <a:t>1. </a:t>
            </a:r>
            <a:r>
              <a:rPr lang="es-ES" sz="800" dirty="0">
                <a:solidFill>
                  <a:srgbClr val="292929"/>
                </a:solidFill>
                <a:cs typeface="Arial"/>
              </a:rPr>
              <a:t>Grabowski GA, et al. In: Valle D, et al, eds. </a:t>
            </a:r>
            <a:r>
              <a:rPr lang="es-ES" sz="800" i="1" dirty="0">
                <a:solidFill>
                  <a:srgbClr val="292929"/>
                </a:solidFill>
                <a:cs typeface="Arial"/>
              </a:rPr>
              <a:t>The Online Metabolic &amp; Molecular Bases of Inherited Disease</a:t>
            </a:r>
            <a:r>
              <a:rPr lang="es-ES" sz="800" dirty="0">
                <a:solidFill>
                  <a:srgbClr val="292929"/>
                </a:solidFill>
                <a:cs typeface="Arial"/>
              </a:rPr>
              <a:t>. New York, NY: McGraw Hill; 2012. </a:t>
            </a:r>
            <a:r>
              <a:rPr lang="es-ES" sz="800" b="1" dirty="0">
                <a:solidFill>
                  <a:srgbClr val="292929"/>
                </a:solidFill>
                <a:cs typeface="Arial"/>
              </a:rPr>
              <a:t>2. </a:t>
            </a:r>
            <a:r>
              <a:rPr lang="en-US" altLang="en-US" sz="800" dirty="0">
                <a:solidFill>
                  <a:srgbClr val="292929"/>
                </a:solidFill>
                <a:cs typeface="Arial" panose="020B0604020202020204" pitchFamily="34" charset="0"/>
              </a:rPr>
              <a:t>Reiner Ž, et al. </a:t>
            </a:r>
            <a:r>
              <a:rPr lang="en-US" altLang="en-US" sz="800" i="1" dirty="0">
                <a:solidFill>
                  <a:srgbClr val="292929"/>
                </a:solidFill>
                <a:cs typeface="Arial" panose="020B0604020202020204" pitchFamily="34" charset="0"/>
              </a:rPr>
              <a:t>Atherosclerosis</a:t>
            </a:r>
            <a:r>
              <a:rPr lang="en-US" altLang="en-US" sz="800" dirty="0">
                <a:solidFill>
                  <a:srgbClr val="292929"/>
                </a:solidFill>
                <a:cs typeface="Arial" panose="020B0604020202020204" pitchFamily="34" charset="0"/>
              </a:rPr>
              <a:t>. 2014;235(1):21-30. </a:t>
            </a:r>
            <a:r>
              <a:rPr lang="en-US" altLang="en-US" sz="800" b="1" dirty="0">
                <a:solidFill>
                  <a:srgbClr val="292929"/>
                </a:solidFill>
                <a:cs typeface="Arial" panose="020B0604020202020204" pitchFamily="34" charset="0"/>
              </a:rPr>
              <a:t>3. </a:t>
            </a:r>
            <a:r>
              <a:rPr lang="en-US" sz="800" dirty="0">
                <a:solidFill>
                  <a:srgbClr val="292929"/>
                </a:solidFill>
              </a:rPr>
              <a:t>Goldstein JL, Brown MS. </a:t>
            </a:r>
            <a:r>
              <a:rPr lang="en-US" sz="800" i="1" dirty="0">
                <a:solidFill>
                  <a:srgbClr val="292929"/>
                </a:solidFill>
              </a:rPr>
              <a:t>Circulation</a:t>
            </a:r>
            <a:r>
              <a:rPr lang="en-US" sz="800" dirty="0">
                <a:solidFill>
                  <a:srgbClr val="292929"/>
                </a:solidFill>
              </a:rPr>
              <a:t> 1987;76(3):504-507.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2B58A-C9EA-4B80-810D-B088907206C2}"/>
              </a:ext>
            </a:extLst>
          </p:cNvPr>
          <p:cNvSpPr/>
          <p:nvPr/>
        </p:nvSpPr>
        <p:spPr>
          <a:xfrm>
            <a:off x="212272" y="6413784"/>
            <a:ext cx="26981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defRPr b="0" i="0"/>
            </a:pPr>
            <a:r>
              <a:rPr lang="x-none" sz="800" kern="0" dirty="0">
                <a:solidFill>
                  <a:srgbClr val="292929"/>
                </a:solidFill>
                <a:cs typeface="Arial"/>
              </a:rPr>
              <a:t>Х-ЛПВП - холестерин липопротеинов высокой плотности.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88B98-9442-410B-A646-4F2CF1CC7E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90" y="2571727"/>
            <a:ext cx="3713641" cy="371364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68993D-E712-445D-886A-BB5DB97300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00" y="2574140"/>
            <a:ext cx="3713641" cy="371364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unbranded y receptors bottom not sick.png">
            <a:extLst>
              <a:ext uri="{FF2B5EF4-FFF2-40B4-BE49-F238E27FC236}">
                <a16:creationId xmlns:a16="http://schemas.microsoft.com/office/drawing/2014/main" id="{8B898142-101F-4C5E-92BB-CDD8F9AF7F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13" y="2482292"/>
            <a:ext cx="3810000" cy="3810000"/>
          </a:xfrm>
          <a:prstGeom prst="rect">
            <a:avLst/>
          </a:prstGeom>
        </p:spPr>
      </p:pic>
      <p:sp>
        <p:nvSpPr>
          <p:cNvPr id="29" name="Rounded Rectangular Callout 111">
            <a:extLst>
              <a:ext uri="{FF2B5EF4-FFF2-40B4-BE49-F238E27FC236}">
                <a16:creationId xmlns:a16="http://schemas.microsoft.com/office/drawing/2014/main" id="{9F536B06-AF90-4538-AD22-11E0845409FE}"/>
              </a:ext>
            </a:extLst>
          </p:cNvPr>
          <p:cNvSpPr/>
          <p:nvPr/>
        </p:nvSpPr>
        <p:spPr>
          <a:xfrm>
            <a:off x="2488326" y="2050889"/>
            <a:ext cx="2276729" cy="484805"/>
          </a:xfrm>
          <a:prstGeom prst="wedgeRoundRectCallout">
            <a:avLst>
              <a:gd name="adj1" fmla="val -53313"/>
              <a:gd name="adj2" fmla="val 208944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rgbClr val="FF99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defRPr b="0" i="0"/>
            </a:pPr>
            <a:r>
              <a:rPr lang="x-none" sz="1000" dirty="0">
                <a:solidFill>
                  <a:srgbClr val="233746"/>
                </a:solidFill>
              </a:rPr>
              <a:t>Х-ЛПНП захватывается с помощью Р-ЛПНП и транспортируется в лизосому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4CA457F-9FFD-4A73-B09A-B8C1CA0F5E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90" t="28006" r="32989" b="25256"/>
          <a:stretch/>
        </p:blipFill>
        <p:spPr>
          <a:xfrm flipH="1">
            <a:off x="1002224" y="3191931"/>
            <a:ext cx="882262" cy="90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334091-5ADB-4E49-A929-87E66A05E6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90" t="28006" r="32989" b="25256"/>
          <a:stretch/>
        </p:blipFill>
        <p:spPr>
          <a:xfrm flipH="1">
            <a:off x="1397335" y="3932764"/>
            <a:ext cx="882262" cy="90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E and Tg leaving lysosome.png">
            <a:extLst>
              <a:ext uri="{FF2B5EF4-FFF2-40B4-BE49-F238E27FC236}">
                <a16:creationId xmlns:a16="http://schemas.microsoft.com/office/drawing/2014/main" id="{4CBFCFDE-DFC4-46E4-80E5-30AA41A18F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70" t="58949" r="37858" b="14960"/>
          <a:stretch/>
        </p:blipFill>
        <p:spPr>
          <a:xfrm flipH="1">
            <a:off x="1163819" y="3963582"/>
            <a:ext cx="1134303" cy="994041"/>
          </a:xfrm>
          <a:prstGeom prst="rect">
            <a:avLst/>
          </a:prstGeom>
        </p:spPr>
      </p:pic>
      <p:pic>
        <p:nvPicPr>
          <p:cNvPr id="33" name="Picture 32" descr="CE and Tg leaving lysosome.png">
            <a:extLst>
              <a:ext uri="{FF2B5EF4-FFF2-40B4-BE49-F238E27FC236}">
                <a16:creationId xmlns:a16="http://schemas.microsoft.com/office/drawing/2014/main" id="{2F3EDF48-3D6C-49FD-A434-9C13868606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70" t="58949" r="37858" b="14960"/>
          <a:stretch/>
        </p:blipFill>
        <p:spPr>
          <a:xfrm flipH="1">
            <a:off x="750184" y="3234265"/>
            <a:ext cx="1134303" cy="994041"/>
          </a:xfrm>
          <a:prstGeom prst="rect">
            <a:avLst/>
          </a:prstGeom>
        </p:spPr>
      </p:pic>
      <p:sp>
        <p:nvSpPr>
          <p:cNvPr id="34" name="Rounded Rectangular Callout 112">
            <a:extLst>
              <a:ext uri="{FF2B5EF4-FFF2-40B4-BE49-F238E27FC236}">
                <a16:creationId xmlns:a16="http://schemas.microsoft.com/office/drawing/2014/main" id="{C3912525-9075-4C21-8C3F-168428551FD8}"/>
              </a:ext>
            </a:extLst>
          </p:cNvPr>
          <p:cNvSpPr/>
          <p:nvPr/>
        </p:nvSpPr>
        <p:spPr>
          <a:xfrm>
            <a:off x="108410" y="5298095"/>
            <a:ext cx="2392570" cy="951794"/>
          </a:xfrm>
          <a:prstGeom prst="wedgeRoundRectCallout">
            <a:avLst>
              <a:gd name="adj1" fmla="val 27470"/>
              <a:gd name="adj2" fmla="val -121037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rgbClr val="FF99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1200" dirty="0">
                <a:solidFill>
                  <a:srgbClr val="233746"/>
                </a:solidFill>
              </a:rPr>
              <a:t>СХ и СЖК высвобождаются для построения мембраны, а также для использования в качестве хранения энергии и сигнальных молекул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4BF8D56-36F1-4B4C-98AF-90F2854597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90" t="28006" r="32989" b="25256"/>
          <a:stretch/>
        </p:blipFill>
        <p:spPr>
          <a:xfrm flipH="1">
            <a:off x="3309391" y="3812820"/>
            <a:ext cx="882262" cy="90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E and Tg leaving lysosome.png">
            <a:extLst>
              <a:ext uri="{FF2B5EF4-FFF2-40B4-BE49-F238E27FC236}">
                <a16:creationId xmlns:a16="http://schemas.microsoft.com/office/drawing/2014/main" id="{8A1900B5-0CEB-4E11-8F0D-E961D8C57F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70" t="58949" r="37858" b="14960"/>
          <a:stretch/>
        </p:blipFill>
        <p:spPr>
          <a:xfrm flipH="1">
            <a:off x="3056019" y="3858236"/>
            <a:ext cx="1134303" cy="994041"/>
          </a:xfrm>
          <a:prstGeom prst="rect">
            <a:avLst/>
          </a:prstGeom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FF41130-13D4-4EA3-8220-B84C7A149CBD}"/>
              </a:ext>
            </a:extLst>
          </p:cNvPr>
          <p:cNvSpPr/>
          <p:nvPr/>
        </p:nvSpPr>
        <p:spPr>
          <a:xfrm rot="15422265">
            <a:off x="3425905" y="2335941"/>
            <a:ext cx="1189714" cy="2075013"/>
          </a:xfrm>
          <a:prstGeom prst="triangle">
            <a:avLst/>
          </a:prstGeom>
          <a:gradFill flip="none" rotWithShape="1">
            <a:gsLst>
              <a:gs pos="3000">
                <a:srgbClr val="DC5F13">
                  <a:lumMod val="75000"/>
                </a:srgbClr>
              </a:gs>
              <a:gs pos="76000">
                <a:srgbClr val="FF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 cap="flat" cmpd="sng" algn="ctr">
            <a:solidFill>
              <a:srgbClr val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380985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DBD471-603C-4E03-BB4B-49662BCD61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90" t="28006" r="32989" b="25256"/>
          <a:stretch/>
        </p:blipFill>
        <p:spPr>
          <a:xfrm flipH="1">
            <a:off x="2500980" y="3064873"/>
            <a:ext cx="882262" cy="90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lysosome blown up no LAL.png">
            <a:extLst>
              <a:ext uri="{FF2B5EF4-FFF2-40B4-BE49-F238E27FC236}">
                <a16:creationId xmlns:a16="http://schemas.microsoft.com/office/drawing/2014/main" id="{FAA32BC1-D6A4-4A43-A72B-A24B8C3559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043" y="2156312"/>
            <a:ext cx="2012078" cy="2012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CE molecule.png">
            <a:extLst>
              <a:ext uri="{FF2B5EF4-FFF2-40B4-BE49-F238E27FC236}">
                <a16:creationId xmlns:a16="http://schemas.microsoft.com/office/drawing/2014/main" id="{04BBE3B4-038E-440C-BA9B-6DEC553411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8" t="31890" r="62344" b="62738"/>
          <a:stretch/>
        </p:blipFill>
        <p:spPr>
          <a:xfrm>
            <a:off x="5237995" y="2883723"/>
            <a:ext cx="140327" cy="132750"/>
          </a:xfrm>
          <a:prstGeom prst="rect">
            <a:avLst/>
          </a:prstGeom>
        </p:spPr>
      </p:pic>
      <p:pic>
        <p:nvPicPr>
          <p:cNvPr id="41" name="Picture 40" descr="CE strand molecule.png">
            <a:extLst>
              <a:ext uri="{FF2B5EF4-FFF2-40B4-BE49-F238E27FC236}">
                <a16:creationId xmlns:a16="http://schemas.microsoft.com/office/drawing/2014/main" id="{FD9534F2-A288-4D0B-BC18-933E164418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85" t="35267" r="60742" b="21301"/>
          <a:stretch/>
        </p:blipFill>
        <p:spPr>
          <a:xfrm>
            <a:off x="5239381" y="2940458"/>
            <a:ext cx="161152" cy="9121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A9CD294-FC5F-41A2-8FA7-129212AE1AB4}"/>
              </a:ext>
            </a:extLst>
          </p:cNvPr>
          <p:cNvSpPr txBox="1"/>
          <p:nvPr/>
        </p:nvSpPr>
        <p:spPr>
          <a:xfrm>
            <a:off x="5109363" y="2539375"/>
            <a:ext cx="4441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0985">
              <a:defRPr/>
            </a:pPr>
            <a:r>
              <a:rPr lang="ru-RU" sz="1500" dirty="0">
                <a:solidFill>
                  <a:srgbClr val="000000"/>
                </a:solidFill>
                <a:latin typeface="Arial"/>
              </a:rPr>
              <a:t>ЭХ</a:t>
            </a:r>
            <a:endParaRPr lang="en-US" sz="15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C5EB05-31F6-4903-A43A-B5898440082A}"/>
              </a:ext>
            </a:extLst>
          </p:cNvPr>
          <p:cNvSpPr txBox="1"/>
          <p:nvPr/>
        </p:nvSpPr>
        <p:spPr>
          <a:xfrm>
            <a:off x="5524495" y="2539375"/>
            <a:ext cx="405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0985">
              <a:defRPr/>
            </a:pPr>
            <a:r>
              <a:rPr lang="ru-RU" sz="1500" dirty="0">
                <a:solidFill>
                  <a:srgbClr val="000000"/>
                </a:solidFill>
                <a:latin typeface="Arial"/>
              </a:rPr>
              <a:t>ТГ</a:t>
            </a:r>
            <a:endParaRPr lang="en-US" sz="15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826F2F-5DAC-457B-BC28-297E9EB3F1E6}"/>
              </a:ext>
            </a:extLst>
          </p:cNvPr>
          <p:cNvSpPr txBox="1"/>
          <p:nvPr/>
        </p:nvSpPr>
        <p:spPr>
          <a:xfrm>
            <a:off x="5963014" y="3112410"/>
            <a:ext cx="5501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0985">
              <a:defRPr/>
            </a:pPr>
            <a:r>
              <a:rPr lang="ru-RU" sz="1500" dirty="0">
                <a:solidFill>
                  <a:srgbClr val="000000"/>
                </a:solidFill>
                <a:latin typeface="Arial"/>
              </a:rPr>
              <a:t>ЛКЛ</a:t>
            </a:r>
            <a:endParaRPr lang="en-US" sz="15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Picture 44" descr="LAL.png">
            <a:extLst>
              <a:ext uri="{FF2B5EF4-FFF2-40B4-BE49-F238E27FC236}">
                <a16:creationId xmlns:a16="http://schemas.microsoft.com/office/drawing/2014/main" id="{EA7A2365-6911-464E-94AC-ED561C524D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22" t="26826" r="10474" b="54758"/>
          <a:stretch/>
        </p:blipFill>
        <p:spPr>
          <a:xfrm>
            <a:off x="4805323" y="2820344"/>
            <a:ext cx="380051" cy="3481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1241663-0A53-4E52-95A0-A2562682C015}"/>
              </a:ext>
            </a:extLst>
          </p:cNvPr>
          <p:cNvSpPr txBox="1"/>
          <p:nvPr/>
        </p:nvSpPr>
        <p:spPr>
          <a:xfrm>
            <a:off x="4762761" y="3122464"/>
            <a:ext cx="5501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0985">
              <a:defRPr/>
            </a:pPr>
            <a:r>
              <a:rPr lang="ru-RU" sz="1500" dirty="0">
                <a:solidFill>
                  <a:srgbClr val="000000"/>
                </a:solidFill>
                <a:latin typeface="Arial"/>
              </a:rPr>
              <a:t>ЛКЛ</a:t>
            </a:r>
            <a:endParaRPr lang="en-US" sz="15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46" descr="TG molecule split.png">
            <a:extLst>
              <a:ext uri="{FF2B5EF4-FFF2-40B4-BE49-F238E27FC236}">
                <a16:creationId xmlns:a16="http://schemas.microsoft.com/office/drawing/2014/main" id="{F1369519-5A4C-499D-9ADC-8F0274B5716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31" t="36064" r="31738" b="20350"/>
          <a:stretch/>
        </p:blipFill>
        <p:spPr>
          <a:xfrm>
            <a:off x="5542035" y="2981389"/>
            <a:ext cx="409223" cy="836163"/>
          </a:xfrm>
          <a:prstGeom prst="rect">
            <a:avLst/>
          </a:prstGeom>
        </p:spPr>
      </p:pic>
      <p:pic>
        <p:nvPicPr>
          <p:cNvPr id="48" name="Picture 47" descr="TG molecule split.png">
            <a:extLst>
              <a:ext uri="{FF2B5EF4-FFF2-40B4-BE49-F238E27FC236}">
                <a16:creationId xmlns:a16="http://schemas.microsoft.com/office/drawing/2014/main" id="{CFA8B284-A8CE-436C-A2A0-C87D66A9AEF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31" t="26396" r="31738" b="64242"/>
          <a:stretch/>
        </p:blipFill>
        <p:spPr>
          <a:xfrm>
            <a:off x="5524494" y="2866071"/>
            <a:ext cx="409223" cy="179598"/>
          </a:xfrm>
          <a:prstGeom prst="rect">
            <a:avLst/>
          </a:prstGeom>
        </p:spPr>
      </p:pic>
      <p:pic>
        <p:nvPicPr>
          <p:cNvPr id="49" name="Picture 48" descr="LAL.png">
            <a:extLst>
              <a:ext uri="{FF2B5EF4-FFF2-40B4-BE49-F238E27FC236}">
                <a16:creationId xmlns:a16="http://schemas.microsoft.com/office/drawing/2014/main" id="{9778CCF4-ACAD-40C8-A844-602A428DBC9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22" t="26826" r="10474" b="54758"/>
          <a:stretch/>
        </p:blipFill>
        <p:spPr>
          <a:xfrm>
            <a:off x="5992248" y="2820344"/>
            <a:ext cx="380051" cy="34816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F581314-21E5-4A93-B384-89757A21F0E7}"/>
              </a:ext>
            </a:extLst>
          </p:cNvPr>
          <p:cNvGrpSpPr/>
          <p:nvPr/>
        </p:nvGrpSpPr>
        <p:grpSpPr>
          <a:xfrm>
            <a:off x="4609305" y="2150001"/>
            <a:ext cx="2012078" cy="2012078"/>
            <a:chOff x="3024254" y="3484627"/>
            <a:chExt cx="2414494" cy="2414494"/>
          </a:xfrm>
        </p:grpSpPr>
        <p:pic>
          <p:nvPicPr>
            <p:cNvPr id="51" name="Picture 50" descr="lysosome blown up no LAL.png">
              <a:extLst>
                <a:ext uri="{FF2B5EF4-FFF2-40B4-BE49-F238E27FC236}">
                  <a16:creationId xmlns:a16="http://schemas.microsoft.com/office/drawing/2014/main" id="{4D577401-A8F3-4D62-B099-3D28F420D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4254" y="3484627"/>
              <a:ext cx="2414494" cy="24144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Picture 51" descr="CE molecule.png">
              <a:extLst>
                <a:ext uri="{FF2B5EF4-FFF2-40B4-BE49-F238E27FC236}">
                  <a16:creationId xmlns:a16="http://schemas.microsoft.com/office/drawing/2014/main" id="{09C47323-81A4-47AB-9733-EB2699765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3760740" y="3852198"/>
              <a:ext cx="287668" cy="252604"/>
            </a:xfrm>
            <a:prstGeom prst="rect">
              <a:avLst/>
            </a:prstGeom>
          </p:spPr>
        </p:pic>
        <p:pic>
          <p:nvPicPr>
            <p:cNvPr id="53" name="Picture 52" descr="CE molecule.png">
              <a:extLst>
                <a:ext uri="{FF2B5EF4-FFF2-40B4-BE49-F238E27FC236}">
                  <a16:creationId xmlns:a16="http://schemas.microsoft.com/office/drawing/2014/main" id="{62F5AAF8-2B6B-4B5B-BFAF-B51EAA473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4448338" y="4125851"/>
              <a:ext cx="287668" cy="252604"/>
            </a:xfrm>
            <a:prstGeom prst="rect">
              <a:avLst/>
            </a:prstGeom>
          </p:spPr>
        </p:pic>
        <p:pic>
          <p:nvPicPr>
            <p:cNvPr id="54" name="Picture 53" descr="CE molecule.png">
              <a:extLst>
                <a:ext uri="{FF2B5EF4-FFF2-40B4-BE49-F238E27FC236}">
                  <a16:creationId xmlns:a16="http://schemas.microsoft.com/office/drawing/2014/main" id="{BCC4518E-ACBA-4B85-B276-DBA167F2C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4462370" y="5241515"/>
              <a:ext cx="287668" cy="252604"/>
            </a:xfrm>
            <a:prstGeom prst="rect">
              <a:avLst/>
            </a:prstGeom>
          </p:spPr>
        </p:pic>
        <p:pic>
          <p:nvPicPr>
            <p:cNvPr id="55" name="Picture 54" descr="CE molecule.png">
              <a:extLst>
                <a:ext uri="{FF2B5EF4-FFF2-40B4-BE49-F238E27FC236}">
                  <a16:creationId xmlns:a16="http://schemas.microsoft.com/office/drawing/2014/main" id="{44F14901-C0F6-48D3-87F1-E86DB9D09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4118571" y="4385471"/>
              <a:ext cx="287668" cy="252604"/>
            </a:xfrm>
            <a:prstGeom prst="rect">
              <a:avLst/>
            </a:prstGeom>
          </p:spPr>
        </p:pic>
        <p:pic>
          <p:nvPicPr>
            <p:cNvPr id="56" name="Picture 55" descr="CE molecule.png">
              <a:extLst>
                <a:ext uri="{FF2B5EF4-FFF2-40B4-BE49-F238E27FC236}">
                  <a16:creationId xmlns:a16="http://schemas.microsoft.com/office/drawing/2014/main" id="{CBAC3867-F723-4152-9907-2F092EDBA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4160669" y="4813493"/>
              <a:ext cx="287668" cy="252604"/>
            </a:xfrm>
            <a:prstGeom prst="rect">
              <a:avLst/>
            </a:prstGeom>
          </p:spPr>
        </p:pic>
        <p:pic>
          <p:nvPicPr>
            <p:cNvPr id="57" name="Picture 56" descr="CE molecule.png">
              <a:extLst>
                <a:ext uri="{FF2B5EF4-FFF2-40B4-BE49-F238E27FC236}">
                  <a16:creationId xmlns:a16="http://schemas.microsoft.com/office/drawing/2014/main" id="{C6CFDD01-B527-4E14-9411-AB858F9FD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3536218" y="5073113"/>
              <a:ext cx="287668" cy="252604"/>
            </a:xfrm>
            <a:prstGeom prst="rect">
              <a:avLst/>
            </a:prstGeom>
          </p:spPr>
        </p:pic>
        <p:pic>
          <p:nvPicPr>
            <p:cNvPr id="58" name="Picture 57" descr="CE molecule.png">
              <a:extLst>
                <a:ext uri="{FF2B5EF4-FFF2-40B4-BE49-F238E27FC236}">
                  <a16:creationId xmlns:a16="http://schemas.microsoft.com/office/drawing/2014/main" id="{B767342D-5B87-4A10-832B-21F26001F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3999294" y="5346766"/>
              <a:ext cx="287668" cy="252604"/>
            </a:xfrm>
            <a:prstGeom prst="rect">
              <a:avLst/>
            </a:prstGeom>
          </p:spPr>
        </p:pic>
        <p:pic>
          <p:nvPicPr>
            <p:cNvPr id="59" name="Picture 58" descr="CE molecule.png">
              <a:extLst>
                <a:ext uri="{FF2B5EF4-FFF2-40B4-BE49-F238E27FC236}">
                  <a16:creationId xmlns:a16="http://schemas.microsoft.com/office/drawing/2014/main" id="{9CE30A8E-6570-42EC-A449-DE2799C70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4244865" y="3767997"/>
              <a:ext cx="287668" cy="252604"/>
            </a:xfrm>
            <a:prstGeom prst="rect">
              <a:avLst/>
            </a:prstGeom>
          </p:spPr>
        </p:pic>
        <p:pic>
          <p:nvPicPr>
            <p:cNvPr id="60" name="Picture 59" descr="CE molecule.png">
              <a:extLst>
                <a:ext uri="{FF2B5EF4-FFF2-40B4-BE49-F238E27FC236}">
                  <a16:creationId xmlns:a16="http://schemas.microsoft.com/office/drawing/2014/main" id="{708CEDBE-5FBF-494B-ADB1-CFE314010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4848267" y="4132868"/>
              <a:ext cx="287668" cy="252604"/>
            </a:xfrm>
            <a:prstGeom prst="rect">
              <a:avLst/>
            </a:prstGeom>
          </p:spPr>
        </p:pic>
        <p:pic>
          <p:nvPicPr>
            <p:cNvPr id="61" name="Picture 60" descr="CE strand molecule.png">
              <a:extLst>
                <a:ext uri="{FF2B5EF4-FFF2-40B4-BE49-F238E27FC236}">
                  <a16:creationId xmlns:a16="http://schemas.microsoft.com/office/drawing/2014/main" id="{09ED9C4C-C140-4632-A872-FA7C5FA93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57" t="35420" r="59735" b="21915"/>
            <a:stretch/>
          </p:blipFill>
          <p:spPr>
            <a:xfrm>
              <a:off x="4385191" y="4062007"/>
              <a:ext cx="189439" cy="877789"/>
            </a:xfrm>
            <a:prstGeom prst="rect">
              <a:avLst/>
            </a:prstGeom>
          </p:spPr>
        </p:pic>
        <p:pic>
          <p:nvPicPr>
            <p:cNvPr id="62" name="Picture 61" descr="CE strand molecule.png">
              <a:extLst>
                <a:ext uri="{FF2B5EF4-FFF2-40B4-BE49-F238E27FC236}">
                  <a16:creationId xmlns:a16="http://schemas.microsoft.com/office/drawing/2014/main" id="{BF8E7EBF-24DE-4F67-AC10-1C14BDBB5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57" t="35420" r="59735" b="21915"/>
            <a:stretch/>
          </p:blipFill>
          <p:spPr>
            <a:xfrm rot="2837501">
              <a:off x="3795821" y="4511079"/>
              <a:ext cx="189439" cy="877789"/>
            </a:xfrm>
            <a:prstGeom prst="rect">
              <a:avLst/>
            </a:prstGeom>
          </p:spPr>
        </p:pic>
        <p:pic>
          <p:nvPicPr>
            <p:cNvPr id="63" name="Picture 62" descr="CE strand molecule.png">
              <a:extLst>
                <a:ext uri="{FF2B5EF4-FFF2-40B4-BE49-F238E27FC236}">
                  <a16:creationId xmlns:a16="http://schemas.microsoft.com/office/drawing/2014/main" id="{13AD6887-CA87-4951-A4E3-9B4A55FF7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57" t="35420" r="59735" b="21915"/>
            <a:stretch/>
          </p:blipFill>
          <p:spPr>
            <a:xfrm rot="5924811">
              <a:off x="3683560" y="4019906"/>
              <a:ext cx="189439" cy="877789"/>
            </a:xfrm>
            <a:prstGeom prst="rect">
              <a:avLst/>
            </a:prstGeom>
          </p:spPr>
        </p:pic>
        <p:pic>
          <p:nvPicPr>
            <p:cNvPr id="64" name="Picture 63" descr="CE strand molecule.png">
              <a:extLst>
                <a:ext uri="{FF2B5EF4-FFF2-40B4-BE49-F238E27FC236}">
                  <a16:creationId xmlns:a16="http://schemas.microsoft.com/office/drawing/2014/main" id="{C90B5454-63AC-4B97-A730-65402B67A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57" t="35420" r="59735" b="21915"/>
            <a:stretch/>
          </p:blipFill>
          <p:spPr>
            <a:xfrm rot="12367107">
              <a:off x="4589993" y="4644397"/>
              <a:ext cx="189439" cy="877789"/>
            </a:xfrm>
            <a:prstGeom prst="rect">
              <a:avLst/>
            </a:prstGeom>
          </p:spPr>
        </p:pic>
        <p:pic>
          <p:nvPicPr>
            <p:cNvPr id="65" name="Picture 64" descr="CE strand molecule.png">
              <a:extLst>
                <a:ext uri="{FF2B5EF4-FFF2-40B4-BE49-F238E27FC236}">
                  <a16:creationId xmlns:a16="http://schemas.microsoft.com/office/drawing/2014/main" id="{60A8BE0B-1653-4D83-92DA-892952CB1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57" t="35420" r="59735" b="21915"/>
            <a:stretch/>
          </p:blipFill>
          <p:spPr>
            <a:xfrm rot="5924811">
              <a:off x="3993607" y="5184688"/>
              <a:ext cx="189439" cy="877789"/>
            </a:xfrm>
            <a:prstGeom prst="rect">
              <a:avLst/>
            </a:prstGeom>
          </p:spPr>
        </p:pic>
        <p:pic>
          <p:nvPicPr>
            <p:cNvPr id="66" name="Picture 65" descr="CE strand molecule.png">
              <a:extLst>
                <a:ext uri="{FF2B5EF4-FFF2-40B4-BE49-F238E27FC236}">
                  <a16:creationId xmlns:a16="http://schemas.microsoft.com/office/drawing/2014/main" id="{2BE48C4A-D0AF-4EFE-BA23-17B0464C9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57" t="35420" r="59735" b="21915"/>
            <a:stretch/>
          </p:blipFill>
          <p:spPr>
            <a:xfrm rot="5924811">
              <a:off x="4589994" y="4040957"/>
              <a:ext cx="189439" cy="877789"/>
            </a:xfrm>
            <a:prstGeom prst="rect">
              <a:avLst/>
            </a:prstGeom>
          </p:spPr>
        </p:pic>
        <p:pic>
          <p:nvPicPr>
            <p:cNvPr id="67" name="Picture 66" descr="CE strand molecule.png">
              <a:extLst>
                <a:ext uri="{FF2B5EF4-FFF2-40B4-BE49-F238E27FC236}">
                  <a16:creationId xmlns:a16="http://schemas.microsoft.com/office/drawing/2014/main" id="{C7C843A6-DF0E-4A72-8E3E-9843F3523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057" t="35420" r="59735" b="21915"/>
            <a:stretch/>
          </p:blipFill>
          <p:spPr>
            <a:xfrm rot="3499579">
              <a:off x="3762919" y="3549783"/>
              <a:ext cx="189439" cy="877789"/>
            </a:xfrm>
            <a:prstGeom prst="rect">
              <a:avLst/>
            </a:prstGeom>
          </p:spPr>
        </p:pic>
        <p:pic>
          <p:nvPicPr>
            <p:cNvPr id="68" name="Picture 67" descr="CE molecule.png">
              <a:extLst>
                <a:ext uri="{FF2B5EF4-FFF2-40B4-BE49-F238E27FC236}">
                  <a16:creationId xmlns:a16="http://schemas.microsoft.com/office/drawing/2014/main" id="{72249949-3C8F-4E31-B841-72936FC41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3550251" y="4294253"/>
              <a:ext cx="287668" cy="252604"/>
            </a:xfrm>
            <a:prstGeom prst="rect">
              <a:avLst/>
            </a:prstGeom>
          </p:spPr>
        </p:pic>
        <p:pic>
          <p:nvPicPr>
            <p:cNvPr id="69" name="Picture 68" descr="CE molecule.png">
              <a:extLst>
                <a:ext uri="{FF2B5EF4-FFF2-40B4-BE49-F238E27FC236}">
                  <a16:creationId xmlns:a16="http://schemas.microsoft.com/office/drawing/2014/main" id="{76A30EA0-FDD6-43FD-B0DD-5AC8925F6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4607533" y="4820510"/>
              <a:ext cx="287668" cy="252604"/>
            </a:xfrm>
            <a:prstGeom prst="rect">
              <a:avLst/>
            </a:prstGeom>
          </p:spPr>
        </p:pic>
        <p:pic>
          <p:nvPicPr>
            <p:cNvPr id="70" name="Picture 69" descr="CE molecule.png">
              <a:extLst>
                <a:ext uri="{FF2B5EF4-FFF2-40B4-BE49-F238E27FC236}">
                  <a16:creationId xmlns:a16="http://schemas.microsoft.com/office/drawing/2014/main" id="{D885D1D1-9231-4387-B241-2E124D422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738" t="31890" r="61970" b="62585"/>
            <a:stretch/>
          </p:blipFill>
          <p:spPr>
            <a:xfrm>
              <a:off x="3760740" y="4771393"/>
              <a:ext cx="287668" cy="252604"/>
            </a:xfrm>
            <a:prstGeom prst="rect">
              <a:avLst/>
            </a:prstGeom>
          </p:spPr>
        </p:pic>
      </p:grpSp>
      <p:pic>
        <p:nvPicPr>
          <p:cNvPr id="71" name="Picture 70" descr="CE and Tg leaving lysosome.png">
            <a:extLst>
              <a:ext uri="{FF2B5EF4-FFF2-40B4-BE49-F238E27FC236}">
                <a16:creationId xmlns:a16="http://schemas.microsoft.com/office/drawing/2014/main" id="{E97EA728-E86B-4690-B78E-C419A40D09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70" t="58949" r="37858" b="14960"/>
          <a:stretch/>
        </p:blipFill>
        <p:spPr>
          <a:xfrm flipH="1">
            <a:off x="2258271" y="3112714"/>
            <a:ext cx="1134303" cy="994041"/>
          </a:xfrm>
          <a:prstGeom prst="rect">
            <a:avLst/>
          </a:prstGeom>
        </p:spPr>
      </p:pic>
      <p:sp>
        <p:nvSpPr>
          <p:cNvPr id="72" name="Rounded Rectangle 124">
            <a:extLst>
              <a:ext uri="{FF2B5EF4-FFF2-40B4-BE49-F238E27FC236}">
                <a16:creationId xmlns:a16="http://schemas.microsoft.com/office/drawing/2014/main" id="{629252A9-D568-42A3-868C-021BF8922259}"/>
              </a:ext>
            </a:extLst>
          </p:cNvPr>
          <p:cNvSpPr/>
          <p:nvPr/>
        </p:nvSpPr>
        <p:spPr>
          <a:xfrm>
            <a:off x="1648753" y="2608134"/>
            <a:ext cx="1547648" cy="484273"/>
          </a:xfrm>
          <a:prstGeom prst="roundRect">
            <a:avLst/>
          </a:prstGeom>
          <a:solidFill>
            <a:srgbClr val="F6A704"/>
          </a:solidFill>
          <a:ln w="285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61970">
              <a:defRPr/>
            </a:pPr>
            <a:r>
              <a:rPr lang="ru-RU" sz="1333" b="1" kern="0" dirty="0">
                <a:solidFill>
                  <a:srgbClr val="FFFFFF"/>
                </a:solidFill>
                <a:latin typeface="Arial"/>
              </a:rPr>
              <a:t>Лизосомы</a:t>
            </a:r>
            <a:endParaRPr lang="en-US" sz="1333" b="1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F491EBE-B211-43C4-A925-06EFA3839BC0}"/>
              </a:ext>
            </a:extLst>
          </p:cNvPr>
          <p:cNvCxnSpPr>
            <a:cxnSpLocks/>
          </p:cNvCxnSpPr>
          <p:nvPr/>
        </p:nvCxnSpPr>
        <p:spPr>
          <a:xfrm>
            <a:off x="2509997" y="2982344"/>
            <a:ext cx="201518" cy="231337"/>
          </a:xfrm>
          <a:prstGeom prst="line">
            <a:avLst/>
          </a:prstGeom>
          <a:noFill/>
          <a:ln w="12700" cap="flat" cmpd="sng" algn="ctr">
            <a:solidFill>
              <a:srgbClr val="F6A704"/>
            </a:solidFill>
            <a:prstDash val="solid"/>
          </a:ln>
          <a:effectLst/>
        </p:spPr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19C41A31-A16D-4115-8834-4B54015A6D23}"/>
              </a:ext>
            </a:extLst>
          </p:cNvPr>
          <p:cNvSpPr/>
          <p:nvPr/>
        </p:nvSpPr>
        <p:spPr>
          <a:xfrm>
            <a:off x="2522087" y="3133094"/>
            <a:ext cx="840048" cy="840048"/>
          </a:xfrm>
          <a:prstGeom prst="ellipse">
            <a:avLst/>
          </a:prstGeom>
          <a:noFill/>
          <a:ln w="12700" cap="flat" cmpd="sng" algn="ctr">
            <a:solidFill>
              <a:srgbClr val="F6A704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645D5B9-168F-4D74-926E-494725236593}"/>
              </a:ext>
            </a:extLst>
          </p:cNvPr>
          <p:cNvSpPr/>
          <p:nvPr/>
        </p:nvSpPr>
        <p:spPr>
          <a:xfrm>
            <a:off x="3340189" y="3875449"/>
            <a:ext cx="840048" cy="840048"/>
          </a:xfrm>
          <a:prstGeom prst="ellipse">
            <a:avLst/>
          </a:prstGeom>
          <a:noFill/>
          <a:ln w="12700" cap="flat" cmpd="sng" algn="ctr">
            <a:solidFill>
              <a:srgbClr val="F6A704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7BACA42-8BF1-48D2-8900-C96D8BA82B16}"/>
              </a:ext>
            </a:extLst>
          </p:cNvPr>
          <p:cNvCxnSpPr>
            <a:cxnSpLocks/>
          </p:cNvCxnSpPr>
          <p:nvPr/>
        </p:nvCxnSpPr>
        <p:spPr>
          <a:xfrm>
            <a:off x="3079634" y="3031928"/>
            <a:ext cx="680578" cy="1059275"/>
          </a:xfrm>
          <a:prstGeom prst="line">
            <a:avLst/>
          </a:prstGeom>
          <a:noFill/>
          <a:ln w="12700" cap="flat" cmpd="sng" algn="ctr">
            <a:solidFill>
              <a:srgbClr val="F6A704"/>
            </a:solidFill>
            <a:prstDash val="solid"/>
          </a:ln>
          <a:effectLst/>
        </p:spPr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50118F8C-6CCA-4A25-95CD-9D07905683B8}"/>
              </a:ext>
            </a:extLst>
          </p:cNvPr>
          <p:cNvSpPr/>
          <p:nvPr/>
        </p:nvSpPr>
        <p:spPr>
          <a:xfrm>
            <a:off x="1024908" y="3252741"/>
            <a:ext cx="840048" cy="840048"/>
          </a:xfrm>
          <a:prstGeom prst="ellipse">
            <a:avLst/>
          </a:prstGeom>
          <a:noFill/>
          <a:ln w="12700" cap="flat" cmpd="sng" algn="ctr">
            <a:solidFill>
              <a:srgbClr val="F6A704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812571F-D4D5-4811-894C-6F22AE87E6C3}"/>
              </a:ext>
            </a:extLst>
          </p:cNvPr>
          <p:cNvSpPr/>
          <p:nvPr/>
        </p:nvSpPr>
        <p:spPr>
          <a:xfrm>
            <a:off x="1428862" y="4008888"/>
            <a:ext cx="840048" cy="840048"/>
          </a:xfrm>
          <a:prstGeom prst="ellipse">
            <a:avLst/>
          </a:prstGeom>
          <a:noFill/>
          <a:ln w="12700" cap="flat" cmpd="sng" algn="ctr">
            <a:solidFill>
              <a:srgbClr val="F6A704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D630F5E-30E2-49BE-8E95-11D5BBFFFC2B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1444932" y="2854126"/>
            <a:ext cx="238036" cy="398615"/>
          </a:xfrm>
          <a:prstGeom prst="line">
            <a:avLst/>
          </a:prstGeom>
          <a:noFill/>
          <a:ln w="12700" cap="flat" cmpd="sng" algn="ctr">
            <a:solidFill>
              <a:srgbClr val="F6A704"/>
            </a:solidFill>
            <a:prstDash val="soli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3FFDB7C-9AA5-4D20-BC18-2B2D043E7EAE}"/>
              </a:ext>
            </a:extLst>
          </p:cNvPr>
          <p:cNvCxnSpPr>
            <a:endCxn id="78" idx="7"/>
          </p:cNvCxnSpPr>
          <p:nvPr/>
        </p:nvCxnSpPr>
        <p:spPr>
          <a:xfrm flipH="1">
            <a:off x="2145888" y="2713550"/>
            <a:ext cx="70001" cy="1418360"/>
          </a:xfrm>
          <a:prstGeom prst="line">
            <a:avLst/>
          </a:prstGeom>
          <a:noFill/>
          <a:ln w="12700" cap="flat" cmpd="sng" algn="ctr">
            <a:solidFill>
              <a:srgbClr val="F6A704"/>
            </a:solidFill>
            <a:prstDash val="solid"/>
          </a:ln>
          <a:effectLst/>
        </p:spPr>
      </p:cxnSp>
      <p:sp>
        <p:nvSpPr>
          <p:cNvPr id="81" name="Right Arrow 139">
            <a:extLst>
              <a:ext uri="{FF2B5EF4-FFF2-40B4-BE49-F238E27FC236}">
                <a16:creationId xmlns:a16="http://schemas.microsoft.com/office/drawing/2014/main" id="{053B6AA6-7E0C-4B4F-B651-8980406AB5CC}"/>
              </a:ext>
            </a:extLst>
          </p:cNvPr>
          <p:cNvSpPr/>
          <p:nvPr/>
        </p:nvSpPr>
        <p:spPr>
          <a:xfrm>
            <a:off x="4150306" y="4571127"/>
            <a:ext cx="483709" cy="268941"/>
          </a:xfrm>
          <a:prstGeom prst="rightArrow">
            <a:avLst/>
          </a:prstGeom>
          <a:solidFill>
            <a:srgbClr val="FF99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80985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7C2F43-7DEA-49FD-A026-B0A8D87067EB}"/>
              </a:ext>
            </a:extLst>
          </p:cNvPr>
          <p:cNvGrpSpPr/>
          <p:nvPr/>
        </p:nvGrpSpPr>
        <p:grpSpPr>
          <a:xfrm>
            <a:off x="4511804" y="4489149"/>
            <a:ext cx="2052613" cy="921508"/>
            <a:chOff x="4658263" y="3818269"/>
            <a:chExt cx="2463135" cy="1105809"/>
          </a:xfrm>
        </p:grpSpPr>
        <p:pic>
          <p:nvPicPr>
            <p:cNvPr id="83" name="Picture 82" descr="LDL-C single.png">
              <a:extLst>
                <a:ext uri="{FF2B5EF4-FFF2-40B4-BE49-F238E27FC236}">
                  <a16:creationId xmlns:a16="http://schemas.microsoft.com/office/drawing/2014/main" id="{504D6DB5-5B0A-4365-8D08-D4D4CA50F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duotone>
                <a:srgbClr val="FF99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5020574" y="3987922"/>
              <a:ext cx="148316" cy="180796"/>
            </a:xfrm>
            <a:prstGeom prst="rect">
              <a:avLst/>
            </a:prstGeom>
          </p:spPr>
        </p:pic>
        <p:pic>
          <p:nvPicPr>
            <p:cNvPr id="84" name="Picture 83" descr="LDL-C single.png">
              <a:extLst>
                <a:ext uri="{FF2B5EF4-FFF2-40B4-BE49-F238E27FC236}">
                  <a16:creationId xmlns:a16="http://schemas.microsoft.com/office/drawing/2014/main" id="{F96559C2-5B23-4077-ABE6-39479A1CA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duotone>
                <a:srgbClr val="FF99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5172974" y="4140322"/>
              <a:ext cx="148316" cy="180796"/>
            </a:xfrm>
            <a:prstGeom prst="rect">
              <a:avLst/>
            </a:prstGeom>
          </p:spPr>
        </p:pic>
        <p:pic>
          <p:nvPicPr>
            <p:cNvPr id="85" name="Picture 84" descr="LDL-C single.png">
              <a:extLst>
                <a:ext uri="{FF2B5EF4-FFF2-40B4-BE49-F238E27FC236}">
                  <a16:creationId xmlns:a16="http://schemas.microsoft.com/office/drawing/2014/main" id="{3A869BC9-73E9-4C3E-B382-95F13E877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duotone>
                <a:srgbClr val="FF99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5351253" y="4033930"/>
              <a:ext cx="148316" cy="180796"/>
            </a:xfrm>
            <a:prstGeom prst="rect">
              <a:avLst/>
            </a:prstGeom>
          </p:spPr>
        </p:pic>
        <p:pic>
          <p:nvPicPr>
            <p:cNvPr id="86" name="Picture 85" descr="LDL-C single.png">
              <a:extLst>
                <a:ext uri="{FF2B5EF4-FFF2-40B4-BE49-F238E27FC236}">
                  <a16:creationId xmlns:a16="http://schemas.microsoft.com/office/drawing/2014/main" id="{8A188C9C-9C94-485C-BF33-519B7FAC3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duotone>
                <a:srgbClr val="FF99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5331125" y="4272593"/>
              <a:ext cx="148316" cy="180796"/>
            </a:xfrm>
            <a:prstGeom prst="rect">
              <a:avLst/>
            </a:prstGeom>
          </p:spPr>
        </p:pic>
        <p:pic>
          <p:nvPicPr>
            <p:cNvPr id="87" name="Picture 86" descr="LDL-C single.png">
              <a:extLst>
                <a:ext uri="{FF2B5EF4-FFF2-40B4-BE49-F238E27FC236}">
                  <a16:creationId xmlns:a16="http://schemas.microsoft.com/office/drawing/2014/main" id="{1EDC6CB1-F4B4-4EDF-AFD8-2FA6AA8DB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duotone>
                <a:srgbClr val="FF99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5086710" y="4355982"/>
              <a:ext cx="148316" cy="180796"/>
            </a:xfrm>
            <a:prstGeom prst="rect">
              <a:avLst/>
            </a:prstGeom>
          </p:spPr>
        </p:pic>
        <p:pic>
          <p:nvPicPr>
            <p:cNvPr id="88" name="Picture 87" descr="LDL-C single.png">
              <a:extLst>
                <a:ext uri="{FF2B5EF4-FFF2-40B4-BE49-F238E27FC236}">
                  <a16:creationId xmlns:a16="http://schemas.microsoft.com/office/drawing/2014/main" id="{3A445528-3C7E-4420-9BBF-A0F70BBC3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duotone>
                <a:srgbClr val="FF99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4885427" y="4275469"/>
              <a:ext cx="148316" cy="18079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02C9CCD-0FC5-4CEB-B81D-F54EBA6E28D2}"/>
                </a:ext>
              </a:extLst>
            </p:cNvPr>
            <p:cNvSpPr txBox="1"/>
            <p:nvPr/>
          </p:nvSpPr>
          <p:spPr>
            <a:xfrm>
              <a:off x="4658263" y="4554746"/>
              <a:ext cx="2463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Выделяющиеся ЛПВП</a:t>
              </a:r>
            </a:p>
          </p:txBody>
        </p:sp>
        <p:pic>
          <p:nvPicPr>
            <p:cNvPr id="90" name="Picture 89" descr="LDL-C single.png">
              <a:extLst>
                <a:ext uri="{FF2B5EF4-FFF2-40B4-BE49-F238E27FC236}">
                  <a16:creationId xmlns:a16="http://schemas.microsoft.com/office/drawing/2014/main" id="{FEF7EB00-864E-4926-A0F4-C70650495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duotone>
                <a:srgbClr val="FF99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5195977" y="3818269"/>
              <a:ext cx="148316" cy="180796"/>
            </a:xfrm>
            <a:prstGeom prst="rect">
              <a:avLst/>
            </a:prstGeom>
          </p:spPr>
        </p:pic>
      </p:grpSp>
      <p:sp>
        <p:nvSpPr>
          <p:cNvPr id="91" name="Rounded Rectangular Callout 141">
            <a:extLst>
              <a:ext uri="{FF2B5EF4-FFF2-40B4-BE49-F238E27FC236}">
                <a16:creationId xmlns:a16="http://schemas.microsoft.com/office/drawing/2014/main" id="{D011FBF8-13AA-4B19-BB7A-8B5AD96A302F}"/>
              </a:ext>
            </a:extLst>
          </p:cNvPr>
          <p:cNvSpPr/>
          <p:nvPr/>
        </p:nvSpPr>
        <p:spPr>
          <a:xfrm>
            <a:off x="3926957" y="5736314"/>
            <a:ext cx="2392570" cy="691801"/>
          </a:xfrm>
          <a:prstGeom prst="wedgeRoundRectCallout">
            <a:avLst>
              <a:gd name="adj1" fmla="val -17310"/>
              <a:gd name="adj2" fmla="val -94429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rgbClr val="FF99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defRPr b="0" i="0"/>
            </a:pPr>
            <a:r>
              <a:rPr lang="x-none" sz="1100" dirty="0">
                <a:solidFill>
                  <a:srgbClr val="233746"/>
                </a:solidFill>
              </a:rPr>
              <a:t>Повышенные уровни СХ </a:t>
            </a:r>
            <a:r>
              <a:rPr lang="ru-RU" sz="1100" dirty="0">
                <a:solidFill>
                  <a:srgbClr val="233746"/>
                </a:solidFill>
              </a:rPr>
              <a:t>стимулируют</a:t>
            </a:r>
            <a:r>
              <a:rPr lang="x-none" sz="1100" dirty="0">
                <a:solidFill>
                  <a:srgbClr val="233746"/>
                </a:solidFill>
              </a:rPr>
              <a:t> формировани</a:t>
            </a:r>
            <a:r>
              <a:rPr lang="ru-RU" sz="1100" dirty="0">
                <a:solidFill>
                  <a:srgbClr val="233746"/>
                </a:solidFill>
              </a:rPr>
              <a:t>е</a:t>
            </a:r>
            <a:r>
              <a:rPr lang="x-none" sz="1100" dirty="0">
                <a:solidFill>
                  <a:srgbClr val="233746"/>
                </a:solidFill>
              </a:rPr>
              <a:t> и секреци</a:t>
            </a:r>
            <a:r>
              <a:rPr lang="ru-RU" sz="1100" dirty="0">
                <a:solidFill>
                  <a:srgbClr val="233746"/>
                </a:solidFill>
              </a:rPr>
              <a:t>ю</a:t>
            </a:r>
            <a:r>
              <a:rPr lang="x-none" sz="1100" dirty="0">
                <a:solidFill>
                  <a:srgbClr val="233746"/>
                </a:solidFill>
              </a:rPr>
              <a:t> ЛПВП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802DA-4CD3-4A58-8BF8-2077C015E9A5}"/>
              </a:ext>
            </a:extLst>
          </p:cNvPr>
          <p:cNvSpPr txBox="1"/>
          <p:nvPr/>
        </p:nvSpPr>
        <p:spPr>
          <a:xfrm>
            <a:off x="5021331" y="1802890"/>
            <a:ext cx="224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Любая системная клетка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FCC8A05-D8DE-449E-BF99-F76E59D9B1D5}"/>
              </a:ext>
            </a:extLst>
          </p:cNvPr>
          <p:cNvSpPr/>
          <p:nvPr/>
        </p:nvSpPr>
        <p:spPr bwMode="auto">
          <a:xfrm>
            <a:off x="464004" y="1116308"/>
            <a:ext cx="11335731" cy="626458"/>
          </a:xfrm>
          <a:prstGeom prst="rect">
            <a:avLst/>
          </a:prstGeom>
          <a:solidFill>
            <a:srgbClr val="4F81BD"/>
          </a:solidFill>
          <a:ln w="9525" cap="flat" algn="ctr">
            <a:solidFill>
              <a:srgbClr val="4F81BD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defRPr b="0" i="0"/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Лизосомная кислая липаза (ЛКЛ) является ключевым ферментом, участвующим в метаболизме липидов. ЛКЛ содержится в лизосомах почти всех клеток организма, за исключением эритроцитов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B691375-FEF3-4CA8-80F1-AF3BCCB0FCBF}"/>
              </a:ext>
            </a:extLst>
          </p:cNvPr>
          <p:cNvSpPr txBox="1"/>
          <p:nvPr/>
        </p:nvSpPr>
        <p:spPr>
          <a:xfrm>
            <a:off x="323132" y="1834043"/>
            <a:ext cx="2240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A8F29"/>
                </a:solidFill>
              </a:rPr>
              <a:t>Здоровый организм: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D78F3A2-D99F-4994-960D-506FCBAAF8AC}"/>
              </a:ext>
            </a:extLst>
          </p:cNvPr>
          <p:cNvSpPr txBox="1"/>
          <p:nvPr/>
        </p:nvSpPr>
        <p:spPr>
          <a:xfrm>
            <a:off x="10477398" y="1829710"/>
            <a:ext cx="1748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Дефицит ЛКЛ:</a:t>
            </a:r>
          </a:p>
        </p:txBody>
      </p:sp>
      <p:pic>
        <p:nvPicPr>
          <p:cNvPr id="245" name="Picture 244">
            <a:extLst>
              <a:ext uri="{FF2B5EF4-FFF2-40B4-BE49-F238E27FC236}">
                <a16:creationId xmlns:a16="http://schemas.microsoft.com/office/drawing/2014/main" id="{D13C38B1-1B74-47F4-9254-D9F9FB5F3A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034" y="2684354"/>
            <a:ext cx="3713641" cy="371364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47" name="Picture 246" descr="unbranded y receptors bottom SICK.png">
            <a:extLst>
              <a:ext uri="{FF2B5EF4-FFF2-40B4-BE49-F238E27FC236}">
                <a16:creationId xmlns:a16="http://schemas.microsoft.com/office/drawing/2014/main" id="{BC4499A0-FD42-4621-BAEF-21E36F82A81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563"/>
          <a:stretch/>
        </p:blipFill>
        <p:spPr>
          <a:xfrm>
            <a:off x="6770790" y="5429100"/>
            <a:ext cx="3810000" cy="931045"/>
          </a:xfrm>
          <a:prstGeom prst="rect">
            <a:avLst/>
          </a:prstGeom>
        </p:spPr>
      </p:pic>
      <p:sp>
        <p:nvSpPr>
          <p:cNvPr id="248" name="Rounded Rectangular Callout 434">
            <a:extLst>
              <a:ext uri="{FF2B5EF4-FFF2-40B4-BE49-F238E27FC236}">
                <a16:creationId xmlns:a16="http://schemas.microsoft.com/office/drawing/2014/main" id="{DB9566B3-3861-42E7-975D-E26C2584CCA6}"/>
              </a:ext>
            </a:extLst>
          </p:cNvPr>
          <p:cNvSpPr/>
          <p:nvPr/>
        </p:nvSpPr>
        <p:spPr>
          <a:xfrm>
            <a:off x="8101214" y="2022176"/>
            <a:ext cx="2284461" cy="547737"/>
          </a:xfrm>
          <a:prstGeom prst="wedgeRoundRectCallout">
            <a:avLst>
              <a:gd name="adj1" fmla="val -44111"/>
              <a:gd name="adj2" fmla="val 229683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rgbClr val="FF99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defRPr b="0" i="0"/>
            </a:pPr>
            <a:r>
              <a:rPr lang="x-none" sz="1100" dirty="0">
                <a:solidFill>
                  <a:srgbClr val="233746"/>
                </a:solidFill>
              </a:rPr>
              <a:t>Х-ЛПНП захватывается с помощью Р-ЛПНП и транспортируется в лизосому</a:t>
            </a:r>
          </a:p>
        </p:txBody>
      </p:sp>
      <p:pic>
        <p:nvPicPr>
          <p:cNvPr id="249" name="Picture 248">
            <a:extLst>
              <a:ext uri="{FF2B5EF4-FFF2-40B4-BE49-F238E27FC236}">
                <a16:creationId xmlns:a16="http://schemas.microsoft.com/office/drawing/2014/main" id="{EB52A393-18B9-47D3-B954-C8449B2DA5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90" t="28006" r="32989" b="25256"/>
          <a:stretch/>
        </p:blipFill>
        <p:spPr>
          <a:xfrm flipH="1">
            <a:off x="6856929" y="3320068"/>
            <a:ext cx="882262" cy="90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78CDC0A0-57B5-4FD5-8976-CEFBB5B8D8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90" t="28006" r="32989" b="25256"/>
          <a:stretch/>
        </p:blipFill>
        <p:spPr>
          <a:xfrm flipH="1">
            <a:off x="7252040" y="4060901"/>
            <a:ext cx="882262" cy="90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A00FBEC4-B8B8-469A-88D7-42A3806144D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105E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59278" y="3350198"/>
            <a:ext cx="1001652" cy="92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F45CCA50-3C5C-49EA-9EA1-793DE29D000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105E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4971" y="4556296"/>
            <a:ext cx="1001652" cy="92017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Isosceles Triangle 254">
            <a:extLst>
              <a:ext uri="{FF2B5EF4-FFF2-40B4-BE49-F238E27FC236}">
                <a16:creationId xmlns:a16="http://schemas.microsoft.com/office/drawing/2014/main" id="{F7F8F772-7F6F-413C-B4F1-BA6895C16237}"/>
              </a:ext>
            </a:extLst>
          </p:cNvPr>
          <p:cNvSpPr/>
          <p:nvPr/>
        </p:nvSpPr>
        <p:spPr>
          <a:xfrm rot="13822555">
            <a:off x="9633879" y="2768703"/>
            <a:ext cx="1344711" cy="2146382"/>
          </a:xfrm>
          <a:prstGeom prst="triangle">
            <a:avLst/>
          </a:prstGeom>
          <a:gradFill rotWithShape="1">
            <a:gsLst>
              <a:gs pos="0">
                <a:srgbClr val="FF9900"/>
              </a:gs>
              <a:gs pos="100000">
                <a:srgbClr val="740826"/>
              </a:gs>
            </a:gsLst>
            <a:lin ang="16200000" scaled="0"/>
          </a:gradFill>
          <a:ln w="19050" cap="flat" cmpd="sng" algn="ctr">
            <a:solidFill>
              <a:srgbClr val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380985">
              <a:defRPr/>
            </a:pPr>
            <a:endParaRPr lang="en-US" sz="15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6" name="Picture 255" descr="lysosome blown up no LAL.png">
            <a:extLst>
              <a:ext uri="{FF2B5EF4-FFF2-40B4-BE49-F238E27FC236}">
                <a16:creationId xmlns:a16="http://schemas.microsoft.com/office/drawing/2014/main" id="{FEA7B618-7582-4E1C-94EC-6CEDCE1964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253" y="2123512"/>
            <a:ext cx="2012078" cy="2012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7" name="Picture 256" descr="CE molecule.png">
            <a:extLst>
              <a:ext uri="{FF2B5EF4-FFF2-40B4-BE49-F238E27FC236}">
                <a16:creationId xmlns:a16="http://schemas.microsoft.com/office/drawing/2014/main" id="{E246AD0C-29BA-417B-92AD-56CD1FD601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8" t="31890" r="62344" b="62738"/>
          <a:stretch/>
        </p:blipFill>
        <p:spPr>
          <a:xfrm>
            <a:off x="10832205" y="2850924"/>
            <a:ext cx="140327" cy="132750"/>
          </a:xfrm>
          <a:prstGeom prst="rect">
            <a:avLst/>
          </a:prstGeom>
        </p:spPr>
      </p:pic>
      <p:pic>
        <p:nvPicPr>
          <p:cNvPr id="258" name="Picture 257" descr="CE strand molecule.png">
            <a:extLst>
              <a:ext uri="{FF2B5EF4-FFF2-40B4-BE49-F238E27FC236}">
                <a16:creationId xmlns:a16="http://schemas.microsoft.com/office/drawing/2014/main" id="{8824FCE5-DC05-4F0B-823C-EDB387F04FF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85" t="35267" r="60742" b="21301"/>
          <a:stretch/>
        </p:blipFill>
        <p:spPr>
          <a:xfrm>
            <a:off x="10833591" y="2907659"/>
            <a:ext cx="161152" cy="912178"/>
          </a:xfrm>
          <a:prstGeom prst="rect">
            <a:avLst/>
          </a:prstGeom>
        </p:spPr>
      </p:pic>
      <p:pic>
        <p:nvPicPr>
          <p:cNvPr id="259" name="Picture 258" descr="LAL.png">
            <a:extLst>
              <a:ext uri="{FF2B5EF4-FFF2-40B4-BE49-F238E27FC236}">
                <a16:creationId xmlns:a16="http://schemas.microsoft.com/office/drawing/2014/main" id="{9AC1184C-D800-4ADD-8AA2-CE9634F6A7C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22" t="26826" r="10474" b="54758"/>
          <a:stretch/>
        </p:blipFill>
        <p:spPr>
          <a:xfrm>
            <a:off x="11667882" y="2900627"/>
            <a:ext cx="231548" cy="212118"/>
          </a:xfrm>
          <a:prstGeom prst="rect">
            <a:avLst/>
          </a:prstGeom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9BEF9DF8-4656-436E-8856-365584B43D36}"/>
              </a:ext>
            </a:extLst>
          </p:cNvPr>
          <p:cNvSpPr txBox="1"/>
          <p:nvPr/>
        </p:nvSpPr>
        <p:spPr>
          <a:xfrm>
            <a:off x="10703572" y="2506576"/>
            <a:ext cx="4532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>
              <a:defRPr/>
            </a:pPr>
            <a:r>
              <a:rPr lang="ru-RU" sz="1500" dirty="0">
                <a:solidFill>
                  <a:srgbClr val="000000"/>
                </a:solidFill>
                <a:latin typeface="Arial"/>
              </a:rPr>
              <a:t>ЭХ</a:t>
            </a:r>
            <a:endParaRPr lang="en-US" sz="15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8D8A89C6-4626-4540-A4FD-0466F69D9CA8}"/>
              </a:ext>
            </a:extLst>
          </p:cNvPr>
          <p:cNvSpPr txBox="1"/>
          <p:nvPr/>
        </p:nvSpPr>
        <p:spPr>
          <a:xfrm>
            <a:off x="11118706" y="2506576"/>
            <a:ext cx="421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>
              <a:defRPr/>
            </a:pPr>
            <a:r>
              <a:rPr lang="ru-RU" sz="1500" dirty="0">
                <a:solidFill>
                  <a:srgbClr val="000000"/>
                </a:solidFill>
                <a:latin typeface="Arial"/>
              </a:rPr>
              <a:t>ТГ</a:t>
            </a:r>
            <a:endParaRPr lang="en-US" sz="15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EA4C8F1-3E9F-4AC5-9DB9-B1859168851A}"/>
              </a:ext>
            </a:extLst>
          </p:cNvPr>
          <p:cNvSpPr txBox="1"/>
          <p:nvPr/>
        </p:nvSpPr>
        <p:spPr>
          <a:xfrm>
            <a:off x="11548141" y="3109517"/>
            <a:ext cx="5472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>
              <a:defRPr/>
            </a:pPr>
            <a:r>
              <a:rPr lang="ru-RU" sz="1500" dirty="0">
                <a:solidFill>
                  <a:srgbClr val="000000"/>
                </a:solidFill>
                <a:latin typeface="Arial"/>
              </a:rPr>
              <a:t>ЛКЛ</a:t>
            </a:r>
            <a:endParaRPr lang="en-US" sz="15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Picture 262" descr="LAL.png">
            <a:extLst>
              <a:ext uri="{FF2B5EF4-FFF2-40B4-BE49-F238E27FC236}">
                <a16:creationId xmlns:a16="http://schemas.microsoft.com/office/drawing/2014/main" id="{B33CDD4E-7EED-41EB-88EE-0EE50639A87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22" t="26826" r="10474" b="54758"/>
          <a:stretch/>
        </p:blipFill>
        <p:spPr>
          <a:xfrm>
            <a:off x="10480957" y="2900627"/>
            <a:ext cx="231548" cy="212118"/>
          </a:xfrm>
          <a:prstGeom prst="rect">
            <a:avLst/>
          </a:prstGeom>
        </p:spPr>
      </p:pic>
      <p:sp>
        <p:nvSpPr>
          <p:cNvPr id="264" name="TextBox 263">
            <a:extLst>
              <a:ext uri="{FF2B5EF4-FFF2-40B4-BE49-F238E27FC236}">
                <a16:creationId xmlns:a16="http://schemas.microsoft.com/office/drawing/2014/main" id="{D7E077F9-4322-4DAB-834A-36217BCF746B}"/>
              </a:ext>
            </a:extLst>
          </p:cNvPr>
          <p:cNvSpPr txBox="1"/>
          <p:nvPr/>
        </p:nvSpPr>
        <p:spPr>
          <a:xfrm>
            <a:off x="10313713" y="3118460"/>
            <a:ext cx="523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>
              <a:defRPr/>
            </a:pPr>
            <a:r>
              <a:rPr lang="ru-RU" sz="1400" dirty="0">
                <a:solidFill>
                  <a:srgbClr val="000000"/>
                </a:solidFill>
                <a:latin typeface="Arial"/>
              </a:rPr>
              <a:t>ЛКЛ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Picture 264" descr="TG molecule split.png">
            <a:extLst>
              <a:ext uri="{FF2B5EF4-FFF2-40B4-BE49-F238E27FC236}">
                <a16:creationId xmlns:a16="http://schemas.microsoft.com/office/drawing/2014/main" id="{864C6714-B543-43AB-98F4-36C66F18A5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31" t="36064" r="31738" b="20350"/>
          <a:stretch/>
        </p:blipFill>
        <p:spPr>
          <a:xfrm>
            <a:off x="11136246" y="2948590"/>
            <a:ext cx="409223" cy="836163"/>
          </a:xfrm>
          <a:prstGeom prst="rect">
            <a:avLst/>
          </a:prstGeom>
        </p:spPr>
      </p:pic>
      <p:pic>
        <p:nvPicPr>
          <p:cNvPr id="266" name="Picture 265" descr="TG molecule split.png">
            <a:extLst>
              <a:ext uri="{FF2B5EF4-FFF2-40B4-BE49-F238E27FC236}">
                <a16:creationId xmlns:a16="http://schemas.microsoft.com/office/drawing/2014/main" id="{092C04BD-D9D4-411E-8513-C2F4217E354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31" t="26396" r="31738" b="64242"/>
          <a:stretch/>
        </p:blipFill>
        <p:spPr>
          <a:xfrm>
            <a:off x="11118705" y="2833271"/>
            <a:ext cx="409223" cy="179598"/>
          </a:xfrm>
          <a:prstGeom prst="rect">
            <a:avLst/>
          </a:prstGeom>
        </p:spPr>
      </p:pic>
      <p:sp>
        <p:nvSpPr>
          <p:cNvPr id="267" name="&quot;No&quot; Symbol 430">
            <a:extLst>
              <a:ext uri="{FF2B5EF4-FFF2-40B4-BE49-F238E27FC236}">
                <a16:creationId xmlns:a16="http://schemas.microsoft.com/office/drawing/2014/main" id="{111B66B8-56CF-4848-BB18-489E7B7A0B78}"/>
              </a:ext>
            </a:extLst>
          </p:cNvPr>
          <p:cNvSpPr/>
          <p:nvPr/>
        </p:nvSpPr>
        <p:spPr>
          <a:xfrm>
            <a:off x="11663890" y="2864700"/>
            <a:ext cx="268654" cy="268654"/>
          </a:xfrm>
          <a:prstGeom prst="noSmoking">
            <a:avLst>
              <a:gd name="adj" fmla="val 12840"/>
            </a:avLst>
          </a:prstGeom>
          <a:solidFill>
            <a:srgbClr val="FF99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80985">
              <a:defRPr/>
            </a:pPr>
            <a:endParaRPr lang="en-US" sz="15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&quot;No&quot; Symbol 431">
            <a:extLst>
              <a:ext uri="{FF2B5EF4-FFF2-40B4-BE49-F238E27FC236}">
                <a16:creationId xmlns:a16="http://schemas.microsoft.com/office/drawing/2014/main" id="{FBB49497-AAE9-49FB-B5DF-4CC4A06B057E}"/>
              </a:ext>
            </a:extLst>
          </p:cNvPr>
          <p:cNvSpPr/>
          <p:nvPr/>
        </p:nvSpPr>
        <p:spPr>
          <a:xfrm>
            <a:off x="10467199" y="2863599"/>
            <a:ext cx="268654" cy="268654"/>
          </a:xfrm>
          <a:prstGeom prst="noSmoking">
            <a:avLst>
              <a:gd name="adj" fmla="val 12840"/>
            </a:avLst>
          </a:prstGeom>
          <a:solidFill>
            <a:srgbClr val="FF99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80985">
              <a:defRPr/>
            </a:pPr>
            <a:endParaRPr lang="en-US" sz="15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2A4F3ACB-4353-4669-B6C8-3C9F538CA811}"/>
              </a:ext>
            </a:extLst>
          </p:cNvPr>
          <p:cNvGrpSpPr/>
          <p:nvPr/>
        </p:nvGrpSpPr>
        <p:grpSpPr>
          <a:xfrm>
            <a:off x="10198833" y="2116626"/>
            <a:ext cx="2012078" cy="2012078"/>
            <a:chOff x="3024254" y="3484627"/>
            <a:chExt cx="2414494" cy="2414494"/>
          </a:xfrm>
        </p:grpSpPr>
        <p:pic>
          <p:nvPicPr>
            <p:cNvPr id="270" name="Picture 269" descr="lysosome blown up no LAL.png">
              <a:extLst>
                <a:ext uri="{FF2B5EF4-FFF2-40B4-BE49-F238E27FC236}">
                  <a16:creationId xmlns:a16="http://schemas.microsoft.com/office/drawing/2014/main" id="{A8B85D9C-1D99-40BF-8F06-BADA7423F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4254" y="3484627"/>
              <a:ext cx="2414494" cy="24144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CFF2B960-21D9-4EE9-AB79-A556AFBA7F2A}"/>
                </a:ext>
              </a:extLst>
            </p:cNvPr>
            <p:cNvGrpSpPr/>
            <p:nvPr/>
          </p:nvGrpSpPr>
          <p:grpSpPr>
            <a:xfrm rot="14895044">
              <a:off x="3813529" y="3857042"/>
              <a:ext cx="165859" cy="673950"/>
              <a:chOff x="6829743" y="4612620"/>
              <a:chExt cx="186561" cy="808809"/>
            </a:xfrm>
          </p:grpSpPr>
          <p:pic>
            <p:nvPicPr>
              <p:cNvPr id="365" name="Picture 364" descr="CE strand molecule.png">
                <a:extLst>
                  <a:ext uri="{FF2B5EF4-FFF2-40B4-BE49-F238E27FC236}">
                    <a16:creationId xmlns:a16="http://schemas.microsoft.com/office/drawing/2014/main" id="{8E24CBFA-97C0-491F-8888-E3C1188A76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66" name="Picture 365" descr="CE molecule.png">
                <a:extLst>
                  <a:ext uri="{FF2B5EF4-FFF2-40B4-BE49-F238E27FC236}">
                    <a16:creationId xmlns:a16="http://schemas.microsoft.com/office/drawing/2014/main" id="{CF569779-465B-487A-B2F8-FED0CE318A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272" name="Picture 271" descr="TG molecule.png">
              <a:extLst>
                <a:ext uri="{FF2B5EF4-FFF2-40B4-BE49-F238E27FC236}">
                  <a16:creationId xmlns:a16="http://schemas.microsoft.com/office/drawing/2014/main" id="{A37B166E-5D5C-4109-AF6A-C47BEACC6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8808014">
              <a:off x="4799584" y="4158025"/>
              <a:ext cx="263499" cy="661904"/>
            </a:xfrm>
            <a:prstGeom prst="rect">
              <a:avLst/>
            </a:prstGeom>
          </p:spPr>
        </p:pic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26D331C1-2529-4D80-8AAE-FAA4380C330E}"/>
                </a:ext>
              </a:extLst>
            </p:cNvPr>
            <p:cNvGrpSpPr/>
            <p:nvPr/>
          </p:nvGrpSpPr>
          <p:grpSpPr>
            <a:xfrm rot="12338649">
              <a:off x="3824997" y="4566103"/>
              <a:ext cx="165859" cy="673950"/>
              <a:chOff x="6829743" y="4612620"/>
              <a:chExt cx="186561" cy="808809"/>
            </a:xfrm>
          </p:grpSpPr>
          <p:pic>
            <p:nvPicPr>
              <p:cNvPr id="363" name="Picture 362" descr="CE strand molecule.png">
                <a:extLst>
                  <a:ext uri="{FF2B5EF4-FFF2-40B4-BE49-F238E27FC236}">
                    <a16:creationId xmlns:a16="http://schemas.microsoft.com/office/drawing/2014/main" id="{F53EFC5F-0756-4AED-90E3-85DD95AA82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64" name="Picture 363" descr="CE molecule.png">
                <a:extLst>
                  <a:ext uri="{FF2B5EF4-FFF2-40B4-BE49-F238E27FC236}">
                    <a16:creationId xmlns:a16="http://schemas.microsoft.com/office/drawing/2014/main" id="{241AB519-8808-4F1A-8EE8-3A9FE3F958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5CF92117-EEA6-4098-BCFF-EBF82823E85F}"/>
                </a:ext>
              </a:extLst>
            </p:cNvPr>
            <p:cNvGrpSpPr/>
            <p:nvPr/>
          </p:nvGrpSpPr>
          <p:grpSpPr>
            <a:xfrm rot="10009879">
              <a:off x="4337656" y="5033644"/>
              <a:ext cx="165859" cy="673950"/>
              <a:chOff x="6829743" y="4612620"/>
              <a:chExt cx="186561" cy="808809"/>
            </a:xfrm>
          </p:grpSpPr>
          <p:pic>
            <p:nvPicPr>
              <p:cNvPr id="361" name="Picture 360" descr="CE strand molecule.png">
                <a:extLst>
                  <a:ext uri="{FF2B5EF4-FFF2-40B4-BE49-F238E27FC236}">
                    <a16:creationId xmlns:a16="http://schemas.microsoft.com/office/drawing/2014/main" id="{20D42B79-97F0-4279-ADB1-D706C99976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62" name="Picture 361" descr="CE molecule.png">
                <a:extLst>
                  <a:ext uri="{FF2B5EF4-FFF2-40B4-BE49-F238E27FC236}">
                    <a16:creationId xmlns:a16="http://schemas.microsoft.com/office/drawing/2014/main" id="{54458862-9F38-48DF-A91A-BC0C4196B3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D771873F-2FBE-488B-BC26-89E9DEC18505}"/>
                </a:ext>
              </a:extLst>
            </p:cNvPr>
            <p:cNvGrpSpPr/>
            <p:nvPr/>
          </p:nvGrpSpPr>
          <p:grpSpPr>
            <a:xfrm rot="5612756">
              <a:off x="4624035" y="4090446"/>
              <a:ext cx="165859" cy="673950"/>
              <a:chOff x="6829743" y="4612620"/>
              <a:chExt cx="186561" cy="808809"/>
            </a:xfrm>
          </p:grpSpPr>
          <p:pic>
            <p:nvPicPr>
              <p:cNvPr id="359" name="Picture 358" descr="CE strand molecule.png">
                <a:extLst>
                  <a:ext uri="{FF2B5EF4-FFF2-40B4-BE49-F238E27FC236}">
                    <a16:creationId xmlns:a16="http://schemas.microsoft.com/office/drawing/2014/main" id="{227ED8C7-9538-405C-9510-72F8C35483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60" name="Picture 359" descr="CE molecule.png">
                <a:extLst>
                  <a:ext uri="{FF2B5EF4-FFF2-40B4-BE49-F238E27FC236}">
                    <a16:creationId xmlns:a16="http://schemas.microsoft.com/office/drawing/2014/main" id="{5C72722E-F27D-4E8C-A55C-8E58C9ABD1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6B1702EB-951F-4D9C-83C8-FE15612D8B40}"/>
                </a:ext>
              </a:extLst>
            </p:cNvPr>
            <p:cNvGrpSpPr/>
            <p:nvPr/>
          </p:nvGrpSpPr>
          <p:grpSpPr>
            <a:xfrm rot="1479879">
              <a:off x="4294099" y="3715727"/>
              <a:ext cx="165859" cy="673950"/>
              <a:chOff x="6829743" y="4612620"/>
              <a:chExt cx="186561" cy="808809"/>
            </a:xfrm>
          </p:grpSpPr>
          <p:pic>
            <p:nvPicPr>
              <p:cNvPr id="357" name="Picture 356" descr="CE strand molecule.png">
                <a:extLst>
                  <a:ext uri="{FF2B5EF4-FFF2-40B4-BE49-F238E27FC236}">
                    <a16:creationId xmlns:a16="http://schemas.microsoft.com/office/drawing/2014/main" id="{1F4C8FBA-5A6F-457A-AC33-07858C0778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58" name="Picture 357" descr="CE molecule.png">
                <a:extLst>
                  <a:ext uri="{FF2B5EF4-FFF2-40B4-BE49-F238E27FC236}">
                    <a16:creationId xmlns:a16="http://schemas.microsoft.com/office/drawing/2014/main" id="{4293A2FE-84A6-4200-AD99-B32E9D2036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277" name="Picture 276" descr="TG molecule.png">
              <a:extLst>
                <a:ext uri="{FF2B5EF4-FFF2-40B4-BE49-F238E27FC236}">
                  <a16:creationId xmlns:a16="http://schemas.microsoft.com/office/drawing/2014/main" id="{2709FF4F-FD0C-4A58-ACB8-39A748562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6553943">
              <a:off x="3700995" y="3804819"/>
              <a:ext cx="263499" cy="661904"/>
            </a:xfrm>
            <a:prstGeom prst="rect">
              <a:avLst/>
            </a:prstGeom>
          </p:spPr>
        </p:pic>
        <p:pic>
          <p:nvPicPr>
            <p:cNvPr id="278" name="Picture 277" descr="TG molecule.png">
              <a:extLst>
                <a:ext uri="{FF2B5EF4-FFF2-40B4-BE49-F238E27FC236}">
                  <a16:creationId xmlns:a16="http://schemas.microsoft.com/office/drawing/2014/main" id="{203F869C-6CE4-41D5-9005-4DDD508C6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3329212">
              <a:off x="4788165" y="4770082"/>
              <a:ext cx="263499" cy="661904"/>
            </a:xfrm>
            <a:prstGeom prst="rect">
              <a:avLst/>
            </a:prstGeom>
          </p:spPr>
        </p:pic>
        <p:pic>
          <p:nvPicPr>
            <p:cNvPr id="279" name="Picture 278" descr="TG molecule.png">
              <a:extLst>
                <a:ext uri="{FF2B5EF4-FFF2-40B4-BE49-F238E27FC236}">
                  <a16:creationId xmlns:a16="http://schemas.microsoft.com/office/drawing/2014/main" id="{B29AC8AB-C967-45B6-8D1F-79127AA89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9959038">
              <a:off x="3397772" y="4271643"/>
              <a:ext cx="263499" cy="661904"/>
            </a:xfrm>
            <a:prstGeom prst="rect">
              <a:avLst/>
            </a:prstGeom>
          </p:spPr>
        </p:pic>
        <p:pic>
          <p:nvPicPr>
            <p:cNvPr id="280" name="Picture 279" descr="TG molecule.png">
              <a:extLst>
                <a:ext uri="{FF2B5EF4-FFF2-40B4-BE49-F238E27FC236}">
                  <a16:creationId xmlns:a16="http://schemas.microsoft.com/office/drawing/2014/main" id="{1FB99460-A07C-4333-882F-F1C73187B0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3368215">
              <a:off x="4634091" y="3960409"/>
              <a:ext cx="263499" cy="661904"/>
            </a:xfrm>
            <a:prstGeom prst="rect">
              <a:avLst/>
            </a:prstGeom>
          </p:spPr>
        </p:pic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D797DA8-2E2D-4103-B455-10813DB5D704}"/>
                </a:ext>
              </a:extLst>
            </p:cNvPr>
            <p:cNvGrpSpPr/>
            <p:nvPr/>
          </p:nvGrpSpPr>
          <p:grpSpPr>
            <a:xfrm rot="10009879">
              <a:off x="3794229" y="3817090"/>
              <a:ext cx="165859" cy="673950"/>
              <a:chOff x="6829743" y="4612620"/>
              <a:chExt cx="186561" cy="808809"/>
            </a:xfrm>
          </p:grpSpPr>
          <p:pic>
            <p:nvPicPr>
              <p:cNvPr id="355" name="Picture 354" descr="CE strand molecule.png">
                <a:extLst>
                  <a:ext uri="{FF2B5EF4-FFF2-40B4-BE49-F238E27FC236}">
                    <a16:creationId xmlns:a16="http://schemas.microsoft.com/office/drawing/2014/main" id="{F3BC8D9E-255D-407B-911A-E4E50231E0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56" name="Picture 355" descr="CE molecule.png">
                <a:extLst>
                  <a:ext uri="{FF2B5EF4-FFF2-40B4-BE49-F238E27FC236}">
                    <a16:creationId xmlns:a16="http://schemas.microsoft.com/office/drawing/2014/main" id="{F93F966E-693C-4457-BAE7-78C2E5E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FDD7C12C-0880-426D-9D18-13DED8A390C1}"/>
                </a:ext>
              </a:extLst>
            </p:cNvPr>
            <p:cNvGrpSpPr/>
            <p:nvPr/>
          </p:nvGrpSpPr>
          <p:grpSpPr>
            <a:xfrm rot="16915562">
              <a:off x="4139105" y="4537586"/>
              <a:ext cx="165859" cy="673950"/>
              <a:chOff x="6829743" y="4612620"/>
              <a:chExt cx="186561" cy="808809"/>
            </a:xfrm>
          </p:grpSpPr>
          <p:pic>
            <p:nvPicPr>
              <p:cNvPr id="353" name="Picture 352" descr="CE strand molecule.png">
                <a:extLst>
                  <a:ext uri="{FF2B5EF4-FFF2-40B4-BE49-F238E27FC236}">
                    <a16:creationId xmlns:a16="http://schemas.microsoft.com/office/drawing/2014/main" id="{6EE90745-B0D7-4705-8741-2A22E2958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54" name="Picture 353" descr="CE molecule.png">
                <a:extLst>
                  <a:ext uri="{FF2B5EF4-FFF2-40B4-BE49-F238E27FC236}">
                    <a16:creationId xmlns:a16="http://schemas.microsoft.com/office/drawing/2014/main" id="{16980BAC-3F70-4379-99D8-4732994116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283" name="Picture 282" descr="TG molecule.png">
              <a:extLst>
                <a:ext uri="{FF2B5EF4-FFF2-40B4-BE49-F238E27FC236}">
                  <a16:creationId xmlns:a16="http://schemas.microsoft.com/office/drawing/2014/main" id="{2F4528EE-C1F3-4800-9E41-2EBEF0FC5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20828532">
              <a:off x="4042511" y="3852350"/>
              <a:ext cx="263499" cy="661904"/>
            </a:xfrm>
            <a:prstGeom prst="rect">
              <a:avLst/>
            </a:prstGeom>
          </p:spPr>
        </p:pic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A2CBD5F9-0538-4264-856A-57CD6770BA20}"/>
                </a:ext>
              </a:extLst>
            </p:cNvPr>
            <p:cNvGrpSpPr/>
            <p:nvPr/>
          </p:nvGrpSpPr>
          <p:grpSpPr>
            <a:xfrm rot="14359167">
              <a:off x="4314093" y="5167743"/>
              <a:ext cx="165859" cy="673950"/>
              <a:chOff x="6829743" y="4612620"/>
              <a:chExt cx="186561" cy="808809"/>
            </a:xfrm>
          </p:grpSpPr>
          <p:pic>
            <p:nvPicPr>
              <p:cNvPr id="351" name="Picture 350" descr="CE strand molecule.png">
                <a:extLst>
                  <a:ext uri="{FF2B5EF4-FFF2-40B4-BE49-F238E27FC236}">
                    <a16:creationId xmlns:a16="http://schemas.microsoft.com/office/drawing/2014/main" id="{79E69764-C280-4F9E-980A-3466EBCAEB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52" name="Picture 351" descr="CE molecule.png">
                <a:extLst>
                  <a:ext uri="{FF2B5EF4-FFF2-40B4-BE49-F238E27FC236}">
                    <a16:creationId xmlns:a16="http://schemas.microsoft.com/office/drawing/2014/main" id="{66601F36-84BE-4814-BB79-AE456A4EE9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9F96B686-1F72-4FC0-9D36-65077C031CC8}"/>
                </a:ext>
              </a:extLst>
            </p:cNvPr>
            <p:cNvGrpSpPr/>
            <p:nvPr/>
          </p:nvGrpSpPr>
          <p:grpSpPr>
            <a:xfrm rot="12030397">
              <a:off x="4658989" y="4933522"/>
              <a:ext cx="165859" cy="673950"/>
              <a:chOff x="6829743" y="4612620"/>
              <a:chExt cx="186561" cy="808809"/>
            </a:xfrm>
          </p:grpSpPr>
          <p:pic>
            <p:nvPicPr>
              <p:cNvPr id="349" name="Picture 348" descr="CE strand molecule.png">
                <a:extLst>
                  <a:ext uri="{FF2B5EF4-FFF2-40B4-BE49-F238E27FC236}">
                    <a16:creationId xmlns:a16="http://schemas.microsoft.com/office/drawing/2014/main" id="{0EDC1A2F-7F40-4ADD-99B1-0AA7E640F3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50" name="Picture 349" descr="CE molecule.png">
                <a:extLst>
                  <a:ext uri="{FF2B5EF4-FFF2-40B4-BE49-F238E27FC236}">
                    <a16:creationId xmlns:a16="http://schemas.microsoft.com/office/drawing/2014/main" id="{056354E7-F5D3-44AD-B55E-5BA034D060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DFF30CCD-8CBB-4BEC-80EC-23E4AA868F05}"/>
                </a:ext>
              </a:extLst>
            </p:cNvPr>
            <p:cNvGrpSpPr/>
            <p:nvPr/>
          </p:nvGrpSpPr>
          <p:grpSpPr>
            <a:xfrm rot="7633274">
              <a:off x="4113595" y="3677652"/>
              <a:ext cx="165859" cy="673950"/>
              <a:chOff x="6829743" y="4612620"/>
              <a:chExt cx="186561" cy="808809"/>
            </a:xfrm>
          </p:grpSpPr>
          <p:pic>
            <p:nvPicPr>
              <p:cNvPr id="347" name="Picture 346" descr="CE strand molecule.png">
                <a:extLst>
                  <a:ext uri="{FF2B5EF4-FFF2-40B4-BE49-F238E27FC236}">
                    <a16:creationId xmlns:a16="http://schemas.microsoft.com/office/drawing/2014/main" id="{67A78DBB-EB17-4603-AE50-9FCDA9054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48" name="Picture 347" descr="CE molecule.png">
                <a:extLst>
                  <a:ext uri="{FF2B5EF4-FFF2-40B4-BE49-F238E27FC236}">
                    <a16:creationId xmlns:a16="http://schemas.microsoft.com/office/drawing/2014/main" id="{510522D2-0B63-4467-A850-F052F6CE4B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47B9EF86-EB30-4FA3-B8B6-CAC7A962C325}"/>
                </a:ext>
              </a:extLst>
            </p:cNvPr>
            <p:cNvGrpSpPr/>
            <p:nvPr/>
          </p:nvGrpSpPr>
          <p:grpSpPr>
            <a:xfrm rot="3500397">
              <a:off x="4619675" y="4396271"/>
              <a:ext cx="165859" cy="673950"/>
              <a:chOff x="6829743" y="4612620"/>
              <a:chExt cx="186561" cy="808809"/>
            </a:xfrm>
          </p:grpSpPr>
          <p:pic>
            <p:nvPicPr>
              <p:cNvPr id="345" name="Picture 344" descr="CE strand molecule.png">
                <a:extLst>
                  <a:ext uri="{FF2B5EF4-FFF2-40B4-BE49-F238E27FC236}">
                    <a16:creationId xmlns:a16="http://schemas.microsoft.com/office/drawing/2014/main" id="{7EE5E78F-8FFF-4FF5-AE42-10339F8634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46" name="Picture 345" descr="CE molecule.png">
                <a:extLst>
                  <a:ext uri="{FF2B5EF4-FFF2-40B4-BE49-F238E27FC236}">
                    <a16:creationId xmlns:a16="http://schemas.microsoft.com/office/drawing/2014/main" id="{823C5612-3DEF-4702-A620-8C441A84A1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288" name="Picture 287" descr="TG molecule.png">
              <a:extLst>
                <a:ext uri="{FF2B5EF4-FFF2-40B4-BE49-F238E27FC236}">
                  <a16:creationId xmlns:a16="http://schemas.microsoft.com/office/drawing/2014/main" id="{B0DAE1F5-364F-41D9-A562-3F5E7BCF4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665428">
              <a:off x="3529696" y="4575970"/>
              <a:ext cx="263499" cy="661904"/>
            </a:xfrm>
            <a:prstGeom prst="rect">
              <a:avLst/>
            </a:prstGeom>
          </p:spPr>
        </p:pic>
        <p:pic>
          <p:nvPicPr>
            <p:cNvPr id="289" name="Picture 288" descr="TG molecule.png">
              <a:extLst>
                <a:ext uri="{FF2B5EF4-FFF2-40B4-BE49-F238E27FC236}">
                  <a16:creationId xmlns:a16="http://schemas.microsoft.com/office/drawing/2014/main" id="{824397A6-F8EA-4AEF-8F4A-39825D423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3944693">
              <a:off x="4172872" y="4977003"/>
              <a:ext cx="263499" cy="661904"/>
            </a:xfrm>
            <a:prstGeom prst="rect">
              <a:avLst/>
            </a:prstGeom>
          </p:spPr>
        </p:pic>
        <p:pic>
          <p:nvPicPr>
            <p:cNvPr id="290" name="Picture 289" descr="TG molecule.png">
              <a:extLst>
                <a:ext uri="{FF2B5EF4-FFF2-40B4-BE49-F238E27FC236}">
                  <a16:creationId xmlns:a16="http://schemas.microsoft.com/office/drawing/2014/main" id="{BB2AA501-B3AE-473D-B06B-8694C94D6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1979556">
              <a:off x="3723348" y="4952187"/>
              <a:ext cx="263499" cy="661904"/>
            </a:xfrm>
            <a:prstGeom prst="rect">
              <a:avLst/>
            </a:prstGeom>
          </p:spPr>
        </p:pic>
        <p:pic>
          <p:nvPicPr>
            <p:cNvPr id="291" name="Picture 290" descr="TG molecule.png">
              <a:extLst>
                <a:ext uri="{FF2B5EF4-FFF2-40B4-BE49-F238E27FC236}">
                  <a16:creationId xmlns:a16="http://schemas.microsoft.com/office/drawing/2014/main" id="{34BD5DBB-975C-4695-A0C6-A3CCB80D6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5388733">
              <a:off x="4717611" y="4579490"/>
              <a:ext cx="263499" cy="661904"/>
            </a:xfrm>
            <a:prstGeom prst="rect">
              <a:avLst/>
            </a:prstGeom>
          </p:spPr>
        </p:pic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9E1EC437-5443-4F09-899F-06DE6A8BC648}"/>
                </a:ext>
              </a:extLst>
            </p:cNvPr>
            <p:cNvGrpSpPr/>
            <p:nvPr/>
          </p:nvGrpSpPr>
          <p:grpSpPr>
            <a:xfrm rot="12030397">
              <a:off x="4119805" y="4497634"/>
              <a:ext cx="165859" cy="673950"/>
              <a:chOff x="6829743" y="4612620"/>
              <a:chExt cx="186561" cy="808809"/>
            </a:xfrm>
          </p:grpSpPr>
          <p:pic>
            <p:nvPicPr>
              <p:cNvPr id="343" name="Picture 342" descr="CE strand molecule.png">
                <a:extLst>
                  <a:ext uri="{FF2B5EF4-FFF2-40B4-BE49-F238E27FC236}">
                    <a16:creationId xmlns:a16="http://schemas.microsoft.com/office/drawing/2014/main" id="{D46B3CAC-8126-4C04-B5E5-C50E015B5E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44" name="Picture 343" descr="CE molecule.png">
                <a:extLst>
                  <a:ext uri="{FF2B5EF4-FFF2-40B4-BE49-F238E27FC236}">
                    <a16:creationId xmlns:a16="http://schemas.microsoft.com/office/drawing/2014/main" id="{360E477F-3CD2-4ADA-960E-0B08A38E03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293" name="Picture 292" descr="TG molecule.png">
              <a:extLst>
                <a:ext uri="{FF2B5EF4-FFF2-40B4-BE49-F238E27FC236}">
                  <a16:creationId xmlns:a16="http://schemas.microsoft.com/office/drawing/2014/main" id="{0B7937E2-BB29-4EA4-A884-F51AD66DA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1703034">
              <a:off x="4457206" y="3912808"/>
              <a:ext cx="263499" cy="661904"/>
            </a:xfrm>
            <a:prstGeom prst="rect">
              <a:avLst/>
            </a:prstGeom>
          </p:spPr>
        </p:pic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247FF4DE-3ECA-4FAE-833B-0ACAA9AAD72F}"/>
                </a:ext>
              </a:extLst>
            </p:cNvPr>
            <p:cNvGrpSpPr/>
            <p:nvPr/>
          </p:nvGrpSpPr>
          <p:grpSpPr>
            <a:xfrm rot="10404219">
              <a:off x="3816979" y="3883810"/>
              <a:ext cx="165859" cy="673950"/>
              <a:chOff x="6829743" y="4612620"/>
              <a:chExt cx="186561" cy="808809"/>
            </a:xfrm>
          </p:grpSpPr>
          <p:pic>
            <p:nvPicPr>
              <p:cNvPr id="341" name="Picture 340" descr="CE strand molecule.png">
                <a:extLst>
                  <a:ext uri="{FF2B5EF4-FFF2-40B4-BE49-F238E27FC236}">
                    <a16:creationId xmlns:a16="http://schemas.microsoft.com/office/drawing/2014/main" id="{5B46A882-BA2B-4842-944C-6409ADF784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42" name="Picture 341" descr="CE molecule.png">
                <a:extLst>
                  <a:ext uri="{FF2B5EF4-FFF2-40B4-BE49-F238E27FC236}">
                    <a16:creationId xmlns:a16="http://schemas.microsoft.com/office/drawing/2014/main" id="{FD25C4CA-C09C-469B-B17C-2C36113797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8EA6F8DF-19C1-4551-9601-A027B5155A06}"/>
                </a:ext>
              </a:extLst>
            </p:cNvPr>
            <p:cNvGrpSpPr/>
            <p:nvPr/>
          </p:nvGrpSpPr>
          <p:grpSpPr>
            <a:xfrm rot="1874219">
              <a:off x="3901122" y="3763567"/>
              <a:ext cx="165859" cy="673950"/>
              <a:chOff x="6829743" y="4612620"/>
              <a:chExt cx="186561" cy="808809"/>
            </a:xfrm>
          </p:grpSpPr>
          <p:pic>
            <p:nvPicPr>
              <p:cNvPr id="339" name="Picture 338" descr="CE strand molecule.png">
                <a:extLst>
                  <a:ext uri="{FF2B5EF4-FFF2-40B4-BE49-F238E27FC236}">
                    <a16:creationId xmlns:a16="http://schemas.microsoft.com/office/drawing/2014/main" id="{F194E7E2-0FDC-4A16-AB57-4DBB5EAA08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40" name="Picture 339" descr="CE molecule.png">
                <a:extLst>
                  <a:ext uri="{FF2B5EF4-FFF2-40B4-BE49-F238E27FC236}">
                    <a16:creationId xmlns:a16="http://schemas.microsoft.com/office/drawing/2014/main" id="{DCA46955-B79D-4BE0-AF18-BC5BDAAC98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296" name="Picture 295" descr="TG molecule.png">
              <a:extLst>
                <a:ext uri="{FF2B5EF4-FFF2-40B4-BE49-F238E27FC236}">
                  <a16:creationId xmlns:a16="http://schemas.microsoft.com/office/drawing/2014/main" id="{634D9BA9-C5E4-4F28-9D8C-385838EBD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3762555">
              <a:off x="3824721" y="4103914"/>
              <a:ext cx="263499" cy="661904"/>
            </a:xfrm>
            <a:prstGeom prst="rect">
              <a:avLst/>
            </a:prstGeom>
          </p:spPr>
        </p:pic>
        <p:pic>
          <p:nvPicPr>
            <p:cNvPr id="297" name="Picture 296" descr="TG molecule.png">
              <a:extLst>
                <a:ext uri="{FF2B5EF4-FFF2-40B4-BE49-F238E27FC236}">
                  <a16:creationId xmlns:a16="http://schemas.microsoft.com/office/drawing/2014/main" id="{D2382ED6-C0B8-433A-8639-E82E78B64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9134618">
              <a:off x="3907152" y="4849455"/>
              <a:ext cx="263499" cy="661904"/>
            </a:xfrm>
            <a:prstGeom prst="rect">
              <a:avLst/>
            </a:prstGeom>
          </p:spPr>
        </p:pic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56BA8BE2-02FE-49F5-A777-6771E5CA1DD4}"/>
                </a:ext>
              </a:extLst>
            </p:cNvPr>
            <p:cNvGrpSpPr/>
            <p:nvPr/>
          </p:nvGrpSpPr>
          <p:grpSpPr>
            <a:xfrm rot="7835803">
              <a:off x="3666092" y="4949818"/>
              <a:ext cx="165859" cy="673950"/>
              <a:chOff x="6829743" y="4612620"/>
              <a:chExt cx="186561" cy="808809"/>
            </a:xfrm>
          </p:grpSpPr>
          <p:pic>
            <p:nvPicPr>
              <p:cNvPr id="337" name="Picture 336" descr="CE strand molecule.png">
                <a:extLst>
                  <a:ext uri="{FF2B5EF4-FFF2-40B4-BE49-F238E27FC236}">
                    <a16:creationId xmlns:a16="http://schemas.microsoft.com/office/drawing/2014/main" id="{C0FAC77D-D2EC-4626-A9E4-FCE8896919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38" name="Picture 337" descr="CE molecule.png">
                <a:extLst>
                  <a:ext uri="{FF2B5EF4-FFF2-40B4-BE49-F238E27FC236}">
                    <a16:creationId xmlns:a16="http://schemas.microsoft.com/office/drawing/2014/main" id="{7FAC35F6-E321-4533-AE15-6A090A16E2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1FCF06FE-AF4A-4144-A2EB-442E91B65425}"/>
                </a:ext>
              </a:extLst>
            </p:cNvPr>
            <p:cNvGrpSpPr/>
            <p:nvPr/>
          </p:nvGrpSpPr>
          <p:grpSpPr>
            <a:xfrm rot="20905803">
              <a:off x="3738662" y="4475644"/>
              <a:ext cx="165859" cy="673950"/>
              <a:chOff x="6829743" y="4612620"/>
              <a:chExt cx="186561" cy="808809"/>
            </a:xfrm>
          </p:grpSpPr>
          <p:pic>
            <p:nvPicPr>
              <p:cNvPr id="335" name="Picture 334" descr="CE strand molecule.png">
                <a:extLst>
                  <a:ext uri="{FF2B5EF4-FFF2-40B4-BE49-F238E27FC236}">
                    <a16:creationId xmlns:a16="http://schemas.microsoft.com/office/drawing/2014/main" id="{3CADADB4-095A-4DC8-BFEE-526D2F8772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36" name="Picture 335" descr="CE molecule.png">
                <a:extLst>
                  <a:ext uri="{FF2B5EF4-FFF2-40B4-BE49-F238E27FC236}">
                    <a16:creationId xmlns:a16="http://schemas.microsoft.com/office/drawing/2014/main" id="{5F356480-BF48-4962-8640-4EFB601D97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300" name="Picture 299" descr="TG molecule.png">
              <a:extLst>
                <a:ext uri="{FF2B5EF4-FFF2-40B4-BE49-F238E27FC236}">
                  <a16:creationId xmlns:a16="http://schemas.microsoft.com/office/drawing/2014/main" id="{634D5347-1CC4-4F22-BF36-533422EE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1194139">
              <a:off x="3517052" y="4754087"/>
              <a:ext cx="263499" cy="661904"/>
            </a:xfrm>
            <a:prstGeom prst="rect">
              <a:avLst/>
            </a:prstGeom>
          </p:spPr>
        </p:pic>
        <p:pic>
          <p:nvPicPr>
            <p:cNvPr id="301" name="Picture 300" descr="TG molecule.png">
              <a:extLst>
                <a:ext uri="{FF2B5EF4-FFF2-40B4-BE49-F238E27FC236}">
                  <a16:creationId xmlns:a16="http://schemas.microsoft.com/office/drawing/2014/main" id="{568DBA2D-9900-4F58-AD24-581BD1532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5551492">
              <a:off x="4692237" y="4765394"/>
              <a:ext cx="263499" cy="661904"/>
            </a:xfrm>
            <a:prstGeom prst="rect">
              <a:avLst/>
            </a:prstGeom>
          </p:spPr>
        </p:pic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62479C4-8E83-4BDF-9DAE-67721E34B3AB}"/>
                </a:ext>
              </a:extLst>
            </p:cNvPr>
            <p:cNvGrpSpPr/>
            <p:nvPr/>
          </p:nvGrpSpPr>
          <p:grpSpPr>
            <a:xfrm rot="4252677">
              <a:off x="4445205" y="4635488"/>
              <a:ext cx="165859" cy="673950"/>
              <a:chOff x="6829743" y="4612620"/>
              <a:chExt cx="186561" cy="808809"/>
            </a:xfrm>
          </p:grpSpPr>
          <p:pic>
            <p:nvPicPr>
              <p:cNvPr id="333" name="Picture 332" descr="CE strand molecule.png">
                <a:extLst>
                  <a:ext uri="{FF2B5EF4-FFF2-40B4-BE49-F238E27FC236}">
                    <a16:creationId xmlns:a16="http://schemas.microsoft.com/office/drawing/2014/main" id="{CF4F1D47-BDE8-4EA4-A541-3F3CEEE0A3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34" name="Picture 333" descr="CE molecule.png">
                <a:extLst>
                  <a:ext uri="{FF2B5EF4-FFF2-40B4-BE49-F238E27FC236}">
                    <a16:creationId xmlns:a16="http://schemas.microsoft.com/office/drawing/2014/main" id="{B126324A-78FD-49D9-92E7-C2E351325B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1664CC7-83E1-422E-880C-4A3924C4EB7F}"/>
                </a:ext>
              </a:extLst>
            </p:cNvPr>
            <p:cNvGrpSpPr/>
            <p:nvPr/>
          </p:nvGrpSpPr>
          <p:grpSpPr>
            <a:xfrm rot="17322677">
              <a:off x="4523747" y="4391583"/>
              <a:ext cx="165859" cy="673950"/>
              <a:chOff x="6829743" y="4612620"/>
              <a:chExt cx="186561" cy="808809"/>
            </a:xfrm>
          </p:grpSpPr>
          <p:pic>
            <p:nvPicPr>
              <p:cNvPr id="331" name="Picture 330" descr="CE strand molecule.png">
                <a:extLst>
                  <a:ext uri="{FF2B5EF4-FFF2-40B4-BE49-F238E27FC236}">
                    <a16:creationId xmlns:a16="http://schemas.microsoft.com/office/drawing/2014/main" id="{95D14B4D-9660-4327-92FC-E836202286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32" name="Picture 331" descr="CE molecule.png">
                <a:extLst>
                  <a:ext uri="{FF2B5EF4-FFF2-40B4-BE49-F238E27FC236}">
                    <a16:creationId xmlns:a16="http://schemas.microsoft.com/office/drawing/2014/main" id="{259B392B-D0F6-4D9F-A211-ADA6ADC62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304" name="Picture 303" descr="TG molecule.png">
              <a:extLst>
                <a:ext uri="{FF2B5EF4-FFF2-40B4-BE49-F238E27FC236}">
                  <a16:creationId xmlns:a16="http://schemas.microsoft.com/office/drawing/2014/main" id="{7D47F126-B944-495C-B072-F55067F70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7611013">
              <a:off x="4045173" y="4427681"/>
              <a:ext cx="263499" cy="661904"/>
            </a:xfrm>
            <a:prstGeom prst="rect">
              <a:avLst/>
            </a:prstGeom>
          </p:spPr>
        </p:pic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3C0BE81F-CFA7-4878-9B74-972D7CBE63EC}"/>
                </a:ext>
              </a:extLst>
            </p:cNvPr>
            <p:cNvGrpSpPr/>
            <p:nvPr/>
          </p:nvGrpSpPr>
          <p:grpSpPr>
            <a:xfrm rot="3126639">
              <a:off x="4376587" y="4327139"/>
              <a:ext cx="165859" cy="673950"/>
              <a:chOff x="6829743" y="4612620"/>
              <a:chExt cx="186561" cy="808809"/>
            </a:xfrm>
          </p:grpSpPr>
          <p:pic>
            <p:nvPicPr>
              <p:cNvPr id="329" name="Picture 328" descr="CE strand molecule.png">
                <a:extLst>
                  <a:ext uri="{FF2B5EF4-FFF2-40B4-BE49-F238E27FC236}">
                    <a16:creationId xmlns:a16="http://schemas.microsoft.com/office/drawing/2014/main" id="{6E9A6BE3-65BD-4F2D-8122-0ADE3436FA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30" name="Picture 329" descr="CE molecule.png">
                <a:extLst>
                  <a:ext uri="{FF2B5EF4-FFF2-40B4-BE49-F238E27FC236}">
                    <a16:creationId xmlns:a16="http://schemas.microsoft.com/office/drawing/2014/main" id="{2EFFE912-C699-4920-B6E1-4B69ADB4E5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306" name="Picture 305" descr="TG molecule.png">
              <a:extLst>
                <a:ext uri="{FF2B5EF4-FFF2-40B4-BE49-F238E27FC236}">
                  <a16:creationId xmlns:a16="http://schemas.microsoft.com/office/drawing/2014/main" id="{EA4E55F5-D8D5-49C7-B995-3B42E20DD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0882098">
              <a:off x="4284538" y="4139877"/>
              <a:ext cx="263499" cy="661904"/>
            </a:xfrm>
            <a:prstGeom prst="rect">
              <a:avLst/>
            </a:prstGeom>
          </p:spPr>
        </p:pic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6AAEF5BA-1C1C-4321-9626-2C9F4C844662}"/>
                </a:ext>
              </a:extLst>
            </p:cNvPr>
            <p:cNvGrpSpPr/>
            <p:nvPr/>
          </p:nvGrpSpPr>
          <p:grpSpPr>
            <a:xfrm rot="13430966">
              <a:off x="3411760" y="4518813"/>
              <a:ext cx="165859" cy="673950"/>
              <a:chOff x="6829743" y="4612620"/>
              <a:chExt cx="186561" cy="808809"/>
            </a:xfrm>
          </p:grpSpPr>
          <p:pic>
            <p:nvPicPr>
              <p:cNvPr id="327" name="Picture 326" descr="CE strand molecule.png">
                <a:extLst>
                  <a:ext uri="{FF2B5EF4-FFF2-40B4-BE49-F238E27FC236}">
                    <a16:creationId xmlns:a16="http://schemas.microsoft.com/office/drawing/2014/main" id="{9A3B2273-756E-4335-976B-7CAD9A35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28" name="Picture 327" descr="CE molecule.png">
                <a:extLst>
                  <a:ext uri="{FF2B5EF4-FFF2-40B4-BE49-F238E27FC236}">
                    <a16:creationId xmlns:a16="http://schemas.microsoft.com/office/drawing/2014/main" id="{F9CF586F-FD2D-4245-A7B3-9F89CC457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308" name="Picture 307" descr="TG molecule.png">
              <a:extLst>
                <a:ext uri="{FF2B5EF4-FFF2-40B4-BE49-F238E27FC236}">
                  <a16:creationId xmlns:a16="http://schemas.microsoft.com/office/drawing/2014/main" id="{734A449C-9022-47D5-B972-324CBB179B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21186425">
              <a:off x="3303366" y="4398991"/>
              <a:ext cx="263499" cy="661904"/>
            </a:xfrm>
            <a:prstGeom prst="rect">
              <a:avLst/>
            </a:prstGeom>
          </p:spPr>
        </p:pic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E07EFE2A-9D2B-479C-8E1B-B2EDFCA37A59}"/>
                </a:ext>
              </a:extLst>
            </p:cNvPr>
            <p:cNvGrpSpPr/>
            <p:nvPr/>
          </p:nvGrpSpPr>
          <p:grpSpPr>
            <a:xfrm rot="16915562">
              <a:off x="4157055" y="3977303"/>
              <a:ext cx="165859" cy="673950"/>
              <a:chOff x="6829743" y="4612620"/>
              <a:chExt cx="186561" cy="808809"/>
            </a:xfrm>
          </p:grpSpPr>
          <p:pic>
            <p:nvPicPr>
              <p:cNvPr id="325" name="Picture 324" descr="CE strand molecule.png">
                <a:extLst>
                  <a:ext uri="{FF2B5EF4-FFF2-40B4-BE49-F238E27FC236}">
                    <a16:creationId xmlns:a16="http://schemas.microsoft.com/office/drawing/2014/main" id="{D1280C7F-AC3A-44C1-BA52-3569E3CCE0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26" name="Picture 325" descr="CE molecule.png">
                <a:extLst>
                  <a:ext uri="{FF2B5EF4-FFF2-40B4-BE49-F238E27FC236}">
                    <a16:creationId xmlns:a16="http://schemas.microsoft.com/office/drawing/2014/main" id="{C32B396E-2929-4651-ACEB-30A5457122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8A774748-B504-4A48-A954-CC1092CCD23C}"/>
                </a:ext>
              </a:extLst>
            </p:cNvPr>
            <p:cNvGrpSpPr/>
            <p:nvPr/>
          </p:nvGrpSpPr>
          <p:grpSpPr>
            <a:xfrm rot="8623627">
              <a:off x="4291505" y="4689986"/>
              <a:ext cx="165859" cy="673950"/>
              <a:chOff x="6829743" y="4612620"/>
              <a:chExt cx="186561" cy="808809"/>
            </a:xfrm>
          </p:grpSpPr>
          <p:pic>
            <p:nvPicPr>
              <p:cNvPr id="323" name="Picture 322" descr="CE strand molecule.png">
                <a:extLst>
                  <a:ext uri="{FF2B5EF4-FFF2-40B4-BE49-F238E27FC236}">
                    <a16:creationId xmlns:a16="http://schemas.microsoft.com/office/drawing/2014/main" id="{26F3A34B-C76F-42E1-BD36-F144738F62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24" name="Picture 323" descr="CE molecule.png">
                <a:extLst>
                  <a:ext uri="{FF2B5EF4-FFF2-40B4-BE49-F238E27FC236}">
                    <a16:creationId xmlns:a16="http://schemas.microsoft.com/office/drawing/2014/main" id="{9B2C98EF-4AD0-4A4D-A0E7-7498EF7829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311" name="Picture 310" descr="TG molecule.png">
              <a:extLst>
                <a:ext uri="{FF2B5EF4-FFF2-40B4-BE49-F238E27FC236}">
                  <a16:creationId xmlns:a16="http://schemas.microsoft.com/office/drawing/2014/main" id="{00DD9A64-6DE9-4351-B696-02877C23E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9396046">
              <a:off x="4053756" y="4445907"/>
              <a:ext cx="263499" cy="661904"/>
            </a:xfrm>
            <a:prstGeom prst="rect">
              <a:avLst/>
            </a:prstGeom>
          </p:spPr>
        </p:pic>
        <p:pic>
          <p:nvPicPr>
            <p:cNvPr id="312" name="Picture 311" descr="TG molecule.png">
              <a:extLst>
                <a:ext uri="{FF2B5EF4-FFF2-40B4-BE49-F238E27FC236}">
                  <a16:creationId xmlns:a16="http://schemas.microsoft.com/office/drawing/2014/main" id="{6699EED3-B14E-4431-8085-7CE0A6885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4104454">
              <a:off x="4139269" y="4699125"/>
              <a:ext cx="263499" cy="661904"/>
            </a:xfrm>
            <a:prstGeom prst="rect">
              <a:avLst/>
            </a:prstGeom>
          </p:spPr>
        </p:pic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397D795B-5D86-4ABE-B537-0996527A2C72}"/>
                </a:ext>
              </a:extLst>
            </p:cNvPr>
            <p:cNvGrpSpPr/>
            <p:nvPr/>
          </p:nvGrpSpPr>
          <p:grpSpPr>
            <a:xfrm rot="1617437">
              <a:off x="4029847" y="4300559"/>
              <a:ext cx="165859" cy="673950"/>
              <a:chOff x="6829743" y="4612620"/>
              <a:chExt cx="186561" cy="808809"/>
            </a:xfrm>
          </p:grpSpPr>
          <p:pic>
            <p:nvPicPr>
              <p:cNvPr id="321" name="Picture 320" descr="CE strand molecule.png">
                <a:extLst>
                  <a:ext uri="{FF2B5EF4-FFF2-40B4-BE49-F238E27FC236}">
                    <a16:creationId xmlns:a16="http://schemas.microsoft.com/office/drawing/2014/main" id="{DDBA5C97-7901-4538-9CFB-19E5E63C0D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22" name="Picture 321" descr="CE molecule.png">
                <a:extLst>
                  <a:ext uri="{FF2B5EF4-FFF2-40B4-BE49-F238E27FC236}">
                    <a16:creationId xmlns:a16="http://schemas.microsoft.com/office/drawing/2014/main" id="{0C2354A0-3270-4450-A8FE-914B74749F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1B031FE-AB7E-4350-B91D-E7774058F76C}"/>
                </a:ext>
              </a:extLst>
            </p:cNvPr>
            <p:cNvGrpSpPr/>
            <p:nvPr/>
          </p:nvGrpSpPr>
          <p:grpSpPr>
            <a:xfrm rot="1617437">
              <a:off x="4531791" y="3963736"/>
              <a:ext cx="165859" cy="673950"/>
              <a:chOff x="6829743" y="4612620"/>
              <a:chExt cx="186561" cy="808809"/>
            </a:xfrm>
          </p:grpSpPr>
          <p:pic>
            <p:nvPicPr>
              <p:cNvPr id="319" name="Picture 318" descr="CE strand molecule.png">
                <a:extLst>
                  <a:ext uri="{FF2B5EF4-FFF2-40B4-BE49-F238E27FC236}">
                    <a16:creationId xmlns:a16="http://schemas.microsoft.com/office/drawing/2014/main" id="{CB044500-4359-4CB7-8AA6-90780F11C6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20" name="Picture 319" descr="CE molecule.png">
                <a:extLst>
                  <a:ext uri="{FF2B5EF4-FFF2-40B4-BE49-F238E27FC236}">
                    <a16:creationId xmlns:a16="http://schemas.microsoft.com/office/drawing/2014/main" id="{A63D369B-837D-4C71-B415-D465C639DC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D3C5D4BF-E427-4914-86AD-BF9355C2A5F1}"/>
                </a:ext>
              </a:extLst>
            </p:cNvPr>
            <p:cNvGrpSpPr/>
            <p:nvPr/>
          </p:nvGrpSpPr>
          <p:grpSpPr>
            <a:xfrm rot="14549889">
              <a:off x="4420241" y="4514337"/>
              <a:ext cx="165859" cy="673950"/>
              <a:chOff x="6829743" y="4612620"/>
              <a:chExt cx="186561" cy="808809"/>
            </a:xfrm>
          </p:grpSpPr>
          <p:pic>
            <p:nvPicPr>
              <p:cNvPr id="317" name="Picture 316" descr="CE strand molecule.png">
                <a:extLst>
                  <a:ext uri="{FF2B5EF4-FFF2-40B4-BE49-F238E27FC236}">
                    <a16:creationId xmlns:a16="http://schemas.microsoft.com/office/drawing/2014/main" id="{E0135E3B-4506-4072-B668-AA52444B3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318" name="Picture 317" descr="CE molecule.png">
                <a:extLst>
                  <a:ext uri="{FF2B5EF4-FFF2-40B4-BE49-F238E27FC236}">
                    <a16:creationId xmlns:a16="http://schemas.microsoft.com/office/drawing/2014/main" id="{5AA3C521-86B1-44F2-BFCB-F9BAE4D57C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316" name="Picture 315" descr="TG molecule.png">
              <a:extLst>
                <a:ext uri="{FF2B5EF4-FFF2-40B4-BE49-F238E27FC236}">
                  <a16:creationId xmlns:a16="http://schemas.microsoft.com/office/drawing/2014/main" id="{8F0FD66B-AD91-4C70-8984-E2B31375F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02" t="30086" r="32908" b="20957"/>
            <a:stretch/>
          </p:blipFill>
          <p:spPr>
            <a:xfrm rot="17261752">
              <a:off x="4229205" y="5174434"/>
              <a:ext cx="263499" cy="661904"/>
            </a:xfrm>
            <a:prstGeom prst="rect">
              <a:avLst/>
            </a:prstGeom>
          </p:spPr>
        </p:pic>
      </p:grpSp>
      <p:pic>
        <p:nvPicPr>
          <p:cNvPr id="367" name="Picture 366">
            <a:extLst>
              <a:ext uri="{FF2B5EF4-FFF2-40B4-BE49-F238E27FC236}">
                <a16:creationId xmlns:a16="http://schemas.microsoft.com/office/drawing/2014/main" id="{C908ED31-0A9D-4E27-937A-A250BFA9474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105E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0390" y="4105516"/>
            <a:ext cx="1001652" cy="92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Picture 367">
            <a:extLst>
              <a:ext uri="{FF2B5EF4-FFF2-40B4-BE49-F238E27FC236}">
                <a16:creationId xmlns:a16="http://schemas.microsoft.com/office/drawing/2014/main" id="{96ED98AE-B796-41B0-884C-66699031E1E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105E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57205" y="3178956"/>
            <a:ext cx="1001652" cy="92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Picture 368">
            <a:extLst>
              <a:ext uri="{FF2B5EF4-FFF2-40B4-BE49-F238E27FC236}">
                <a16:creationId xmlns:a16="http://schemas.microsoft.com/office/drawing/2014/main" id="{4AF0A4A4-0B5F-433A-9C9C-650F0A171E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105E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92761" y="4011527"/>
            <a:ext cx="1001652" cy="92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1F4685AC-986B-4F91-86E0-8C64E75AA29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105E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4810" y="4596292"/>
            <a:ext cx="1001652" cy="92017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Rounded Rectangular Callout 436">
            <a:extLst>
              <a:ext uri="{FF2B5EF4-FFF2-40B4-BE49-F238E27FC236}">
                <a16:creationId xmlns:a16="http://schemas.microsoft.com/office/drawing/2014/main" id="{3F5262AD-EBC8-406B-996F-FF28F8B11A58}"/>
              </a:ext>
            </a:extLst>
          </p:cNvPr>
          <p:cNvSpPr/>
          <p:nvPr/>
        </p:nvSpPr>
        <p:spPr>
          <a:xfrm>
            <a:off x="6091940" y="4686285"/>
            <a:ext cx="1666539" cy="850333"/>
          </a:xfrm>
          <a:prstGeom prst="wedgeRoundRectCallout">
            <a:avLst>
              <a:gd name="adj1" fmla="val 77197"/>
              <a:gd name="adj2" fmla="val 71986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rgbClr val="FF99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defRPr b="0" i="0"/>
            </a:pPr>
            <a:r>
              <a:rPr lang="x-none" sz="1100" dirty="0">
                <a:solidFill>
                  <a:srgbClr val="233746"/>
                </a:solidFill>
              </a:rPr>
              <a:t>Экспрессия Р-ЛПНП повышается во многих тканях для </a:t>
            </a:r>
            <a:r>
              <a:rPr lang="x-none" sz="1100" b="1" dirty="0">
                <a:solidFill>
                  <a:srgbClr val="C00000"/>
                </a:solidFill>
              </a:rPr>
              <a:t>увеличения захвата холестерина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CFC1990-3AAE-42BB-BE7E-2CA99C2B69AB}"/>
              </a:ext>
            </a:extLst>
          </p:cNvPr>
          <p:cNvGrpSpPr/>
          <p:nvPr/>
        </p:nvGrpSpPr>
        <p:grpSpPr>
          <a:xfrm>
            <a:off x="10049349" y="4578146"/>
            <a:ext cx="693512" cy="745835"/>
            <a:chOff x="4277669" y="3857606"/>
            <a:chExt cx="832214" cy="895002"/>
          </a:xfrm>
        </p:grpSpPr>
        <p:pic>
          <p:nvPicPr>
            <p:cNvPr id="373" name="Picture 372" descr="LDL-C single.png">
              <a:extLst>
                <a:ext uri="{FF2B5EF4-FFF2-40B4-BE49-F238E27FC236}">
                  <a16:creationId xmlns:a16="http://schemas.microsoft.com/office/drawing/2014/main" id="{A00C22C1-A08A-4808-8C0B-46A8A78BD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email">
              <a:duotone>
                <a:prstClr val="black"/>
                <a:srgbClr val="0C8A4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4277669" y="3857606"/>
              <a:ext cx="348120" cy="424355"/>
            </a:xfrm>
            <a:prstGeom prst="rect">
              <a:avLst/>
            </a:prstGeom>
          </p:spPr>
        </p:pic>
        <p:pic>
          <p:nvPicPr>
            <p:cNvPr id="374" name="Picture 373" descr="LDL-C single.png">
              <a:extLst>
                <a:ext uri="{FF2B5EF4-FFF2-40B4-BE49-F238E27FC236}">
                  <a16:creationId xmlns:a16="http://schemas.microsoft.com/office/drawing/2014/main" id="{2B675CA6-1919-4B7B-ABA3-7CC8F1E3F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email">
              <a:duotone>
                <a:prstClr val="black"/>
                <a:srgbClr val="0C8A4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4425586" y="4328253"/>
              <a:ext cx="348120" cy="424355"/>
            </a:xfrm>
            <a:prstGeom prst="rect">
              <a:avLst/>
            </a:prstGeom>
          </p:spPr>
        </p:pic>
        <p:pic>
          <p:nvPicPr>
            <p:cNvPr id="375" name="Picture 374" descr="LDL-C single.png">
              <a:extLst>
                <a:ext uri="{FF2B5EF4-FFF2-40B4-BE49-F238E27FC236}">
                  <a16:creationId xmlns:a16="http://schemas.microsoft.com/office/drawing/2014/main" id="{891077B8-88F2-4E11-8BAD-9020458E8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email">
              <a:duotone>
                <a:prstClr val="black"/>
                <a:srgbClr val="0C8A4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4761763" y="3965182"/>
              <a:ext cx="348120" cy="424355"/>
            </a:xfrm>
            <a:prstGeom prst="rect">
              <a:avLst/>
            </a:prstGeom>
          </p:spPr>
        </p:pic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3353648A-C50C-47DD-AFD1-95235D2E8B26}"/>
              </a:ext>
            </a:extLst>
          </p:cNvPr>
          <p:cNvGrpSpPr/>
          <p:nvPr/>
        </p:nvGrpSpPr>
        <p:grpSpPr>
          <a:xfrm>
            <a:off x="9774973" y="4730337"/>
            <a:ext cx="1827900" cy="653408"/>
            <a:chOff x="3948418" y="4040236"/>
            <a:chExt cx="2193480" cy="784089"/>
          </a:xfrm>
        </p:grpSpPr>
        <p:pic>
          <p:nvPicPr>
            <p:cNvPr id="377" name="Picture 376" descr="LDL-C single.png">
              <a:extLst>
                <a:ext uri="{FF2B5EF4-FFF2-40B4-BE49-F238E27FC236}">
                  <a16:creationId xmlns:a16="http://schemas.microsoft.com/office/drawing/2014/main" id="{E58C3761-E0B3-4D45-AD79-B1362806E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5895797" y="4040236"/>
              <a:ext cx="246101" cy="299995"/>
            </a:xfrm>
            <a:prstGeom prst="rect">
              <a:avLst/>
            </a:prstGeom>
          </p:spPr>
        </p:pic>
        <p:pic>
          <p:nvPicPr>
            <p:cNvPr id="378" name="Picture 377" descr="LDL-C single.png">
              <a:extLst>
                <a:ext uri="{FF2B5EF4-FFF2-40B4-BE49-F238E27FC236}">
                  <a16:creationId xmlns:a16="http://schemas.microsoft.com/office/drawing/2014/main" id="{E54125DD-F783-4727-8BF5-6316ED08B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5586515" y="4201601"/>
              <a:ext cx="246101" cy="299995"/>
            </a:xfrm>
            <a:prstGeom prst="rect">
              <a:avLst/>
            </a:prstGeom>
          </p:spPr>
        </p:pic>
        <p:pic>
          <p:nvPicPr>
            <p:cNvPr id="379" name="Picture 378" descr="LDL-C single.png">
              <a:extLst>
                <a:ext uri="{FF2B5EF4-FFF2-40B4-BE49-F238E27FC236}">
                  <a16:creationId xmlns:a16="http://schemas.microsoft.com/office/drawing/2014/main" id="{3A1A5905-F0F5-4C49-9AA0-B1A09CC50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200" t="27286" r="45924" b="53530"/>
            <a:stretch/>
          </p:blipFill>
          <p:spPr>
            <a:xfrm>
              <a:off x="5828562" y="4524330"/>
              <a:ext cx="246101" cy="299995"/>
            </a:xfrm>
            <a:prstGeom prst="rect">
              <a:avLst/>
            </a:prstGeom>
          </p:spPr>
        </p:pic>
        <p:sp>
          <p:nvSpPr>
            <p:cNvPr id="380" name="Right Arrow 4">
              <a:extLst>
                <a:ext uri="{FF2B5EF4-FFF2-40B4-BE49-F238E27FC236}">
                  <a16:creationId xmlns:a16="http://schemas.microsoft.com/office/drawing/2014/main" id="{0E442801-EFB8-4733-95A9-E89CB25C31C7}"/>
                </a:ext>
              </a:extLst>
            </p:cNvPr>
            <p:cNvSpPr/>
            <p:nvPr/>
          </p:nvSpPr>
          <p:spPr>
            <a:xfrm>
              <a:off x="5204012" y="4235823"/>
              <a:ext cx="242047" cy="322729"/>
            </a:xfrm>
            <a:prstGeom prst="rightArrow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80985">
                <a:defRPr/>
              </a:pPr>
              <a:endParaRPr lang="en-US" sz="150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1" name="Right Arrow 191">
              <a:extLst>
                <a:ext uri="{FF2B5EF4-FFF2-40B4-BE49-F238E27FC236}">
                  <a16:creationId xmlns:a16="http://schemas.microsoft.com/office/drawing/2014/main" id="{12D282C1-1DB3-4EEF-949F-8F3F99CE4335}"/>
                </a:ext>
              </a:extLst>
            </p:cNvPr>
            <p:cNvSpPr/>
            <p:nvPr/>
          </p:nvSpPr>
          <p:spPr>
            <a:xfrm>
              <a:off x="3948418" y="4235823"/>
              <a:ext cx="242047" cy="322729"/>
            </a:xfrm>
            <a:prstGeom prst="rightArrow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80985">
                <a:defRPr/>
              </a:pPr>
              <a:endParaRPr lang="en-US" sz="1500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82" name="TextBox 381">
            <a:extLst>
              <a:ext uri="{FF2B5EF4-FFF2-40B4-BE49-F238E27FC236}">
                <a16:creationId xmlns:a16="http://schemas.microsoft.com/office/drawing/2014/main" id="{DE2C1459-A92F-4F4F-9BD7-CCD4FAD2C54B}"/>
              </a:ext>
            </a:extLst>
          </p:cNvPr>
          <p:cNvSpPr txBox="1"/>
          <p:nvPr/>
        </p:nvSpPr>
        <p:spPr>
          <a:xfrm>
            <a:off x="10204979" y="4355445"/>
            <a:ext cx="106159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>
              <a:defRPr/>
            </a:pPr>
            <a:r>
              <a:rPr lang="ru-RU" sz="1333" b="1" dirty="0">
                <a:solidFill>
                  <a:srgbClr val="000000"/>
                </a:solidFill>
                <a:latin typeface="Arial"/>
              </a:rPr>
              <a:t>Х-ЛПОНП</a:t>
            </a:r>
            <a:endParaRPr lang="en-US" sz="1333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4D08707A-EDE8-4894-9A61-8C9DC30AA9E0}"/>
              </a:ext>
            </a:extLst>
          </p:cNvPr>
          <p:cNvSpPr txBox="1"/>
          <p:nvPr/>
        </p:nvSpPr>
        <p:spPr>
          <a:xfrm>
            <a:off x="11190218" y="4412882"/>
            <a:ext cx="95593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0985">
              <a:defRPr/>
            </a:pPr>
            <a:r>
              <a:rPr lang="ru-RU" sz="1333" b="1" dirty="0">
                <a:solidFill>
                  <a:srgbClr val="000000"/>
                </a:solidFill>
                <a:latin typeface="Arial"/>
              </a:rPr>
              <a:t>Х-ЛПНП</a:t>
            </a:r>
            <a:endParaRPr lang="en-US" sz="1333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Picture 384" descr="LDL-C single.png">
            <a:extLst>
              <a:ext uri="{FF2B5EF4-FFF2-40B4-BE49-F238E27FC236}">
                <a16:creationId xmlns:a16="http://schemas.microsoft.com/office/drawing/2014/main" id="{8534E17E-F2B2-4223-AC8D-2E81BBCE0E0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00" t="27286" r="45924" b="53530"/>
          <a:stretch/>
        </p:blipFill>
        <p:spPr>
          <a:xfrm>
            <a:off x="7998672" y="5914426"/>
            <a:ext cx="205084" cy="249996"/>
          </a:xfrm>
          <a:prstGeom prst="rect">
            <a:avLst/>
          </a:prstGeom>
        </p:spPr>
      </p:pic>
      <p:pic>
        <p:nvPicPr>
          <p:cNvPr id="387" name="Picture 386" descr="LDL-C single.png">
            <a:extLst>
              <a:ext uri="{FF2B5EF4-FFF2-40B4-BE49-F238E27FC236}">
                <a16:creationId xmlns:a16="http://schemas.microsoft.com/office/drawing/2014/main" id="{8DDF0144-D507-4EB1-BC5C-BAC84677FE7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00" t="27286" r="45924" b="53530"/>
          <a:stretch/>
        </p:blipFill>
        <p:spPr>
          <a:xfrm>
            <a:off x="9688574" y="6012671"/>
            <a:ext cx="205084" cy="249996"/>
          </a:xfrm>
          <a:prstGeom prst="rect">
            <a:avLst/>
          </a:prstGeom>
        </p:spPr>
      </p:pic>
      <p:sp>
        <p:nvSpPr>
          <p:cNvPr id="388" name="Rounded Rectangular Callout 193">
            <a:extLst>
              <a:ext uri="{FF2B5EF4-FFF2-40B4-BE49-F238E27FC236}">
                <a16:creationId xmlns:a16="http://schemas.microsoft.com/office/drawing/2014/main" id="{2FD26BC3-5371-4C06-900E-8694BBD51A1C}"/>
              </a:ext>
            </a:extLst>
          </p:cNvPr>
          <p:cNvSpPr/>
          <p:nvPr/>
        </p:nvSpPr>
        <p:spPr>
          <a:xfrm>
            <a:off x="9984733" y="5797464"/>
            <a:ext cx="2070712" cy="710013"/>
          </a:xfrm>
          <a:prstGeom prst="wedgeRoundRectCallout">
            <a:avLst>
              <a:gd name="adj1" fmla="val -25432"/>
              <a:gd name="adj2" fmla="val -158774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rgbClr val="FF99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defRPr b="0" i="0"/>
            </a:pPr>
            <a:r>
              <a:rPr lang="x-none" sz="1100" dirty="0">
                <a:solidFill>
                  <a:srgbClr val="233746"/>
                </a:solidFill>
              </a:rPr>
              <a:t>Гепатоциты в</a:t>
            </a:r>
            <a:r>
              <a:rPr lang="ru-RU" sz="1100" dirty="0">
                <a:solidFill>
                  <a:srgbClr val="233746"/>
                </a:solidFill>
              </a:rPr>
              <a:t>ысвобождают в </a:t>
            </a:r>
            <a:r>
              <a:rPr lang="x-none" sz="1100" dirty="0">
                <a:solidFill>
                  <a:srgbClr val="233746"/>
                </a:solidFill>
              </a:rPr>
              <a:t>системную циркуляцию </a:t>
            </a:r>
            <a:r>
              <a:rPr lang="x-none" sz="1100" b="1" dirty="0">
                <a:solidFill>
                  <a:srgbClr val="233746"/>
                </a:solidFill>
              </a:rPr>
              <a:t>больше</a:t>
            </a:r>
            <a:r>
              <a:rPr lang="x-none" sz="1100" dirty="0">
                <a:solidFill>
                  <a:srgbClr val="233746"/>
                </a:solidFill>
              </a:rPr>
              <a:t> Х-ЛПОНП и </a:t>
            </a:r>
            <a:r>
              <a:rPr lang="x-none" sz="1100" b="1" dirty="0">
                <a:solidFill>
                  <a:srgbClr val="233746"/>
                </a:solidFill>
              </a:rPr>
              <a:t>меньше</a:t>
            </a:r>
            <a:r>
              <a:rPr lang="x-none" sz="1100" dirty="0">
                <a:solidFill>
                  <a:srgbClr val="233746"/>
                </a:solidFill>
              </a:rPr>
              <a:t> Х-ЛПВП</a:t>
            </a:r>
          </a:p>
        </p:txBody>
      </p:sp>
      <p:pic>
        <p:nvPicPr>
          <p:cNvPr id="389" name="Picture 388">
            <a:extLst>
              <a:ext uri="{FF2B5EF4-FFF2-40B4-BE49-F238E27FC236}">
                <a16:creationId xmlns:a16="http://schemas.microsoft.com/office/drawing/2014/main" id="{F86C12F6-63A5-4C95-88A0-A4B5EEF08B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90" t="28006" r="32989" b="25256"/>
          <a:stretch/>
        </p:blipFill>
        <p:spPr>
          <a:xfrm flipH="1">
            <a:off x="8376214" y="3251276"/>
            <a:ext cx="882262" cy="90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Picture 389">
            <a:extLst>
              <a:ext uri="{FF2B5EF4-FFF2-40B4-BE49-F238E27FC236}">
                <a16:creationId xmlns:a16="http://schemas.microsoft.com/office/drawing/2014/main" id="{2F3A9853-4C1F-47F7-892A-A05CEA7AB1B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105E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0361" y="3281028"/>
            <a:ext cx="1001652" cy="92017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Rounded Rectangle 2">
            <a:extLst>
              <a:ext uri="{FF2B5EF4-FFF2-40B4-BE49-F238E27FC236}">
                <a16:creationId xmlns:a16="http://schemas.microsoft.com/office/drawing/2014/main" id="{13185602-7DC9-4F11-90F4-E652579EDB35}"/>
              </a:ext>
            </a:extLst>
          </p:cNvPr>
          <p:cNvSpPr/>
          <p:nvPr/>
        </p:nvSpPr>
        <p:spPr>
          <a:xfrm>
            <a:off x="7228779" y="2401155"/>
            <a:ext cx="2041555" cy="76786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FF99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defRPr b="0" i="0"/>
            </a:pPr>
            <a:r>
              <a:rPr lang="x-none" sz="1100" dirty="0">
                <a:solidFill>
                  <a:srgbClr val="233746"/>
                </a:solidFill>
              </a:rPr>
              <a:t>Лизосомы увеличиваются за счет избытка ЭХ/ТГ, и </a:t>
            </a:r>
            <a:r>
              <a:rPr lang="x-none" sz="1100" b="1" dirty="0">
                <a:solidFill>
                  <a:srgbClr val="C00000"/>
                </a:solidFill>
              </a:rPr>
              <a:t>клетки заполняются липидами</a:t>
            </a:r>
          </a:p>
        </p:txBody>
      </p:sp>
      <p:pic>
        <p:nvPicPr>
          <p:cNvPr id="251" name="Picture 250">
            <a:extLst>
              <a:ext uri="{FF2B5EF4-FFF2-40B4-BE49-F238E27FC236}">
                <a16:creationId xmlns:a16="http://schemas.microsoft.com/office/drawing/2014/main" id="{F0C8D20D-8598-4BA5-A312-EA00D0F404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90" t="28006" r="32989" b="25256"/>
          <a:stretch/>
        </p:blipFill>
        <p:spPr>
          <a:xfrm flipH="1">
            <a:off x="9164095" y="3940957"/>
            <a:ext cx="882262" cy="90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00293645-A097-462F-8745-DF4FE6083BD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105E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8672" y="3980287"/>
            <a:ext cx="1001652" cy="920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9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5898 -0.0020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1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3763 -0.0004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00312 0.0305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2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926 L 0.00222 0.0275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7" dur="2000" fill="hold"/>
                                        <p:tgtEl>
                                          <p:spTgt spid="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8" dur="2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2000" fill="hold"/>
                                        <p:tgtEl>
                                          <p:spTgt spid="3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2000" fill="hold"/>
                                        <p:tgtEl>
                                          <p:spTgt spid="3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2" dur="2000" fill="hold"/>
                                        <p:tgtEl>
                                          <p:spTgt spid="3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3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0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7" grpId="0" animBg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72" grpId="0" animBg="1"/>
      <p:bldP spid="74" grpId="0" animBg="1"/>
      <p:bldP spid="75" grpId="0" animBg="1"/>
      <p:bldP spid="77" grpId="0" animBg="1"/>
      <p:bldP spid="78" grpId="0" animBg="1"/>
      <p:bldP spid="81" grpId="0" animBg="1"/>
      <p:bldP spid="91" grpId="0" animBg="1"/>
      <p:bldP spid="95" grpId="0"/>
      <p:bldP spid="248" grpId="0" animBg="1"/>
      <p:bldP spid="248" grpId="1" animBg="1"/>
      <p:bldP spid="255" grpId="0" animBg="1"/>
      <p:bldP spid="260" grpId="0"/>
      <p:bldP spid="260" grpId="1"/>
      <p:bldP spid="261" grpId="0"/>
      <p:bldP spid="261" grpId="1"/>
      <p:bldP spid="262" grpId="0"/>
      <p:bldP spid="262" grpId="1"/>
      <p:bldP spid="264" grpId="0"/>
      <p:bldP spid="264" grpId="1"/>
      <p:bldP spid="267" grpId="0" animBg="1"/>
      <p:bldP spid="268" grpId="0" animBg="1"/>
      <p:bldP spid="371" grpId="0" animBg="1"/>
      <p:bldP spid="382" grpId="0"/>
      <p:bldP spid="383" grpId="0"/>
      <p:bldP spid="388" grpId="0" animBg="1"/>
      <p:bldP spid="3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39E3-70E3-46FB-90D9-58198A65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84" y="893389"/>
            <a:ext cx="11204231" cy="532889"/>
          </a:xfrm>
        </p:spPr>
        <p:txBody>
          <a:bodyPr>
            <a:noAutofit/>
          </a:bodyPr>
          <a:lstStyle/>
          <a:p>
            <a:r>
              <a:rPr lang="ru-RU" sz="2400" b="1" dirty="0"/>
              <a:t>Пациенты с ДЛКЛ подвергаются постоянному риску опасных для жизни полиорганных поражений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13A53-53D4-4319-A5EF-E178B5A636D1}"/>
              </a:ext>
            </a:extLst>
          </p:cNvPr>
          <p:cNvSpPr/>
          <p:nvPr/>
        </p:nvSpPr>
        <p:spPr>
          <a:xfrm>
            <a:off x="292107" y="1583741"/>
            <a:ext cx="43516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СЕРДЕЧНО-СОСУДИСТЫЕ ПРОЯВЛЕНИЯ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87%</a:t>
            </a:r>
            <a:r>
              <a:rPr lang="ru-RU" sz="1400" b="1" baseline="30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Повышение х-ЛПНП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Снижение х-ЛПВП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Ускоренное развитие атеросклероза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Ишемическая болезнь сердца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Инсульт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Инфаркт миокарда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14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4E955-9E9E-4140-B421-764DBADC09E7}"/>
              </a:ext>
            </a:extLst>
          </p:cNvPr>
          <p:cNvSpPr/>
          <p:nvPr/>
        </p:nvSpPr>
        <p:spPr>
          <a:xfrm>
            <a:off x="404248" y="3701714"/>
            <a:ext cx="492556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ПРОЯВЛЕНИЯ СО СТОРОНЫ ЖКТ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22%</a:t>
            </a:r>
            <a:r>
              <a:rPr lang="ru-RU" sz="1400" b="1" baseline="30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Боль в животе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Нарушение кишечного всасывания, диарея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Рвота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79524-5501-4636-9F41-40123EF36535}"/>
              </a:ext>
            </a:extLst>
          </p:cNvPr>
          <p:cNvSpPr/>
          <p:nvPr/>
        </p:nvSpPr>
        <p:spPr>
          <a:xfrm>
            <a:off x="7069855" y="4913438"/>
            <a:ext cx="47496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ПРОЯВЛЕНИЯ СО СТОРОНЫ СЕЛЕЗЕНКИ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74%</a:t>
            </a:r>
            <a:r>
              <a:rPr lang="ru-RU" sz="1400" b="1" baseline="30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1400" b="1" baseline="300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Спленомегалия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marL="285750" indent="285750">
              <a:buSzPct val="80000"/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Гиперспленизм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  <a:p>
            <a:pPr marL="285750" indent="285750">
              <a:buSzPct val="80000"/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Тромбоцитопения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285750" indent="285750">
              <a:buSzPct val="80000"/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Анемия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065AE-790A-46E4-AFED-EEB7C4188E31}"/>
              </a:ext>
            </a:extLst>
          </p:cNvPr>
          <p:cNvSpPr/>
          <p:nvPr/>
        </p:nvSpPr>
        <p:spPr>
          <a:xfrm>
            <a:off x="6956692" y="1589814"/>
            <a:ext cx="528474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ПЕЧЁНОЧНЫЕ ПРОЯВЛЕНИЯ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~100%</a:t>
            </a:r>
            <a:r>
              <a:rPr lang="ru-RU" sz="1400" b="1" baseline="30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1400" b="1" baseline="300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Повышение АЛТ, АСТ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Жировая дистрофия печени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Гепатомегалия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Фиброз и/или цирроз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571500" indent="-285750">
              <a:buSzPct val="80000"/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Варикозное расширение вен пищевода</a:t>
            </a:r>
            <a:endParaRPr lang="ru-RU" sz="16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285750">
              <a:buSzPct val="80000"/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Портальная гипертензия</a:t>
            </a:r>
            <a:endParaRPr lang="ru-RU" sz="16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285750">
              <a:buSzPct val="80000"/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Асцит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Риск развития онкологических осложнений</a:t>
            </a:r>
            <a:endParaRPr lang="ru-RU" sz="16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285750">
              <a:buSzPct val="80000"/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Гепатоцеллюлярная карцинома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285750">
              <a:buSzPct val="80000"/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Холангиокарцинома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5EA446-1AC1-49A0-AD8E-C8B9BDCC446F}"/>
              </a:ext>
            </a:extLst>
          </p:cNvPr>
          <p:cNvSpPr/>
          <p:nvPr/>
        </p:nvSpPr>
        <p:spPr>
          <a:xfrm>
            <a:off x="1905281" y="5052311"/>
            <a:ext cx="43516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ДРУГИЕ ПРОЯВЛЕНИЯ</a:t>
            </a:r>
            <a:endParaRPr lang="en-US" sz="1400" b="1" baseline="300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Задержка роста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1,2</a:t>
            </a:r>
            <a:endParaRPr lang="ru-RU" sz="16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Дефицит массы тела/ Кахексия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1,2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Кальцификация надпочечников</a:t>
            </a:r>
            <a:r>
              <a:rPr lang="en-US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1,2</a:t>
            </a:r>
            <a:endParaRPr lang="ru-RU" sz="16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A682D7-7F88-4F14-9089-DDFA382579A3}"/>
              </a:ext>
            </a:extLst>
          </p:cNvPr>
          <p:cNvGrpSpPr/>
          <p:nvPr/>
        </p:nvGrpSpPr>
        <p:grpSpPr>
          <a:xfrm>
            <a:off x="4344645" y="1735338"/>
            <a:ext cx="2426269" cy="3713957"/>
            <a:chOff x="3249995" y="1749815"/>
            <a:chExt cx="2911523" cy="44567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F3B841-C7C8-4AAD-BACD-F2BC7F22D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394"/>
            <a:stretch/>
          </p:blipFill>
          <p:spPr>
            <a:xfrm>
              <a:off x="3883996" y="1749815"/>
              <a:ext cx="2204536" cy="445674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23E063-EB77-4B6E-819C-01FAC81DF3BB}"/>
                </a:ext>
              </a:extLst>
            </p:cNvPr>
            <p:cNvCxnSpPr/>
            <p:nvPr/>
          </p:nvCxnSpPr>
          <p:spPr bwMode="auto">
            <a:xfrm>
              <a:off x="5870961" y="1749815"/>
              <a:ext cx="2905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25A6AF-992F-4195-B1A4-942A73A03D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49995" y="1754864"/>
              <a:ext cx="170409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A756D24-BB68-44F2-83CB-BA08709B04B3}"/>
              </a:ext>
            </a:extLst>
          </p:cNvPr>
          <p:cNvSpPr/>
          <p:nvPr/>
        </p:nvSpPr>
        <p:spPr>
          <a:xfrm>
            <a:off x="6597581" y="4636802"/>
            <a:ext cx="242131" cy="118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1F7FE0-97F2-4F51-A362-A04FAC9F713B}"/>
              </a:ext>
            </a:extLst>
          </p:cNvPr>
          <p:cNvSpPr/>
          <p:nvPr/>
        </p:nvSpPr>
        <p:spPr>
          <a:xfrm>
            <a:off x="4862971" y="1756324"/>
            <a:ext cx="733157" cy="200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27004A-E83A-4DA7-9384-87B26DEB0CDD}"/>
              </a:ext>
            </a:extLst>
          </p:cNvPr>
          <p:cNvCxnSpPr/>
          <p:nvPr/>
        </p:nvCxnSpPr>
        <p:spPr>
          <a:xfrm>
            <a:off x="1197864" y="9052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751272-8D83-4C8C-B56F-9FBB46930636}"/>
              </a:ext>
            </a:extLst>
          </p:cNvPr>
          <p:cNvCxnSpPr>
            <a:cxnSpLocks/>
          </p:cNvCxnSpPr>
          <p:nvPr/>
        </p:nvCxnSpPr>
        <p:spPr>
          <a:xfrm>
            <a:off x="6627992" y="4589232"/>
            <a:ext cx="90654" cy="46471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B8C2A3-B74D-4B52-9BDC-7ED7F6E0A73A}"/>
              </a:ext>
            </a:extLst>
          </p:cNvPr>
          <p:cNvCxnSpPr>
            <a:cxnSpLocks/>
          </p:cNvCxnSpPr>
          <p:nvPr/>
        </p:nvCxnSpPr>
        <p:spPr>
          <a:xfrm>
            <a:off x="6719236" y="5053950"/>
            <a:ext cx="26797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AE70C8-D6D7-4B2F-8C92-49F09FDFB7C7}"/>
              </a:ext>
            </a:extLst>
          </p:cNvPr>
          <p:cNvSpPr txBox="1"/>
          <p:nvPr/>
        </p:nvSpPr>
        <p:spPr>
          <a:xfrm>
            <a:off x="130754" y="6376461"/>
            <a:ext cx="11907521" cy="446127"/>
          </a:xfrm>
          <a:prstGeom prst="rect">
            <a:avLst/>
          </a:prstGeom>
          <a:noFill/>
        </p:spPr>
        <p:txBody>
          <a:bodyPr wrap="square" lIns="76071" tIns="38026" rIns="76071" bIns="38026" rtlCol="0" anchor="b">
            <a:spAutoFit/>
          </a:bodyPr>
          <a:lstStyle/>
          <a:p>
            <a:r>
              <a:rPr lang="en-US" sz="800" baseline="30000" dirty="0"/>
              <a:t>a</a:t>
            </a:r>
            <a:r>
              <a:rPr lang="ru-RU" sz="800" dirty="0"/>
              <a:t>На основании анализа 55 генотипированных пациентов с ДЛКЛ из когорты 135 случаев.</a:t>
            </a:r>
            <a:r>
              <a:rPr lang="en-US" sz="800" baseline="30000" dirty="0"/>
              <a:t>1</a:t>
            </a:r>
            <a:endParaRPr lang="en-US" sz="800" dirty="0">
              <a:cs typeface="Arial" panose="020B0604020202020204" pitchFamily="34" charset="0"/>
            </a:endParaRPr>
          </a:p>
          <a:p>
            <a:r>
              <a:rPr lang="en-US" sz="800" b="1" dirty="0"/>
              <a:t>1. </a:t>
            </a:r>
            <a:r>
              <a:rPr lang="en-US" sz="800" dirty="0"/>
              <a:t>Bernstein DL, et al. </a:t>
            </a:r>
            <a:r>
              <a:rPr lang="en-US" sz="800" i="1" dirty="0"/>
              <a:t>J </a:t>
            </a:r>
            <a:r>
              <a:rPr lang="en-US" sz="800" i="1" dirty="0" err="1"/>
              <a:t>Hepatol</a:t>
            </a:r>
            <a:r>
              <a:rPr lang="en-US" sz="800" dirty="0"/>
              <a:t>. 2013;58(6):1230-1243</a:t>
            </a:r>
            <a:r>
              <a:rPr lang="en-US" sz="800" b="1" dirty="0"/>
              <a:t>. 2 </a:t>
            </a:r>
            <a:r>
              <a:rPr lang="nb-NO" sz="800" dirty="0"/>
              <a:t>Reiner Ž, et al. </a:t>
            </a:r>
            <a:r>
              <a:rPr lang="nb-NO" sz="800" i="1" dirty="0"/>
              <a:t>Atherosclerosis</a:t>
            </a:r>
            <a:r>
              <a:rPr lang="nb-NO" sz="800" dirty="0"/>
              <a:t>. 2014;235:21-30</a:t>
            </a:r>
            <a:r>
              <a:rPr lang="en-US" sz="800" b="1" dirty="0"/>
              <a:t>. 3. </a:t>
            </a:r>
            <a:r>
              <a:rPr lang="en-US" sz="800" dirty="0" err="1"/>
              <a:t>Elleder</a:t>
            </a:r>
            <a:r>
              <a:rPr lang="en-US" sz="800" dirty="0"/>
              <a:t> M, et al. J </a:t>
            </a:r>
            <a:r>
              <a:rPr lang="en-US" sz="800" i="1" dirty="0" err="1"/>
              <a:t>Hepatol</a:t>
            </a:r>
            <a:r>
              <a:rPr lang="en-US" sz="800" dirty="0"/>
              <a:t>. 2000;32:528-34</a:t>
            </a:r>
            <a:r>
              <a:rPr lang="en-US" sz="800" b="1" dirty="0"/>
              <a:t> 4. </a:t>
            </a:r>
            <a:r>
              <a:rPr lang="en-US" sz="800" dirty="0"/>
              <a:t>Edelstein RA, et al. </a:t>
            </a:r>
            <a:r>
              <a:rPr lang="en-US" sz="800" i="1" dirty="0"/>
              <a:t>Am J Gastroenterol</a:t>
            </a:r>
            <a:r>
              <a:rPr lang="en-US" sz="800" dirty="0"/>
              <a:t>. 1988;83:687-92.</a:t>
            </a:r>
            <a:r>
              <a:rPr lang="en-US" sz="800" b="1" dirty="0"/>
              <a:t> 5. </a:t>
            </a:r>
            <a:r>
              <a:rPr lang="en-US" sz="800" dirty="0"/>
              <a:t>Ferry GD, et al. </a:t>
            </a:r>
            <a:r>
              <a:rPr lang="en-US" sz="800" i="1" dirty="0"/>
              <a:t>J </a:t>
            </a:r>
            <a:r>
              <a:rPr lang="en-US" sz="800" i="1" dirty="0" err="1"/>
              <a:t>Pediatr</a:t>
            </a:r>
            <a:r>
              <a:rPr lang="en-US" sz="800" i="1" dirty="0"/>
              <a:t> Gastroenterol </a:t>
            </a:r>
            <a:r>
              <a:rPr lang="en-US" sz="800" i="1" dirty="0" err="1"/>
              <a:t>Nutr</a:t>
            </a:r>
            <a:r>
              <a:rPr lang="en-US" sz="800" dirty="0"/>
              <a:t>. 1991;12:376-378</a:t>
            </a:r>
            <a:r>
              <a:rPr lang="en-US" sz="800" b="1" dirty="0"/>
              <a:t> 6. </a:t>
            </a:r>
            <a:r>
              <a:rPr lang="da-DK" sz="800" dirty="0"/>
              <a:t>Hoffman EP, et al. Lysosomal </a:t>
            </a:r>
            <a:r>
              <a:rPr lang="en-US" sz="800" dirty="0"/>
              <a:t>acid lipase deficiency. In: </a:t>
            </a:r>
            <a:r>
              <a:rPr lang="en-US" sz="800" dirty="0" err="1"/>
              <a:t>Pagon</a:t>
            </a:r>
            <a:r>
              <a:rPr lang="en-US" sz="800" dirty="0"/>
              <a:t> RA, et al, eds. </a:t>
            </a:r>
            <a:r>
              <a:rPr lang="en-US" sz="800" dirty="0" err="1"/>
              <a:t>GeneReviews</a:t>
            </a:r>
            <a:r>
              <a:rPr lang="en-US" sz="800" dirty="0"/>
              <a:t>®. Seattle, WA: University of Washington, Seattle; 1993-2015.</a:t>
            </a:r>
            <a:endParaRPr lang="en-US" sz="800" baseline="30000" dirty="0"/>
          </a:p>
        </p:txBody>
      </p:sp>
    </p:spTree>
    <p:extLst>
      <p:ext uri="{BB962C8B-B14F-4D97-AF65-F5344CB8AC3E}">
        <p14:creationId xmlns:p14="http://schemas.microsoft.com/office/powerpoint/2010/main" val="197595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82000" y="3986686"/>
            <a:ext cx="10694304" cy="602928"/>
            <a:chOff x="1969470" y="3182367"/>
            <a:chExt cx="10718103" cy="8138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969470" y="3182367"/>
              <a:ext cx="10718103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9470" y="3996227"/>
              <a:ext cx="10718103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06" y="360621"/>
            <a:ext cx="10723563" cy="662295"/>
          </a:xfrm>
        </p:spPr>
        <p:txBody>
          <a:bodyPr>
            <a:normAutofit/>
          </a:bodyPr>
          <a:lstStyle/>
          <a:p>
            <a:r>
              <a:rPr lang="ru-RU" sz="2400" b="1" dirty="0"/>
              <a:t>Две Формы ДЛКЛ</a:t>
            </a:r>
            <a:endParaRPr lang="en-US" sz="2400" b="1" baseline="30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019160" y="3665685"/>
            <a:ext cx="3642885" cy="2892045"/>
          </a:xfrm>
        </p:spPr>
        <p:txBody>
          <a:bodyPr>
            <a:normAutofit fontScale="92500" lnSpcReduction="20000"/>
          </a:bodyPr>
          <a:lstStyle/>
          <a:p>
            <a:pPr marL="282051" indent="-282051">
              <a:spcAft>
                <a:spcPts val="1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месяца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051" indent="-282051">
              <a:spcBef>
                <a:spcPts val="750"/>
              </a:spcBef>
              <a:spcAft>
                <a:spcPts val="10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marL="282051" indent="-282051">
              <a:spcBef>
                <a:spcPts val="5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Нарушение кишечного всасывания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заметная задержка роста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дефицит массы тела</a:t>
            </a:r>
          </a:p>
          <a:p>
            <a:pPr marL="282051" indent="-282051">
              <a:spcBef>
                <a:spcPts val="5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Желтуха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051" indent="-282051">
              <a:spcBef>
                <a:spcPts val="5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Гепатоспленомегалия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051" indent="-282051">
              <a:spcBef>
                <a:spcPts val="5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Быстро прогрессирующее поражение печени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760" y="3770557"/>
            <a:ext cx="4854704" cy="3017075"/>
          </a:xfrm>
        </p:spPr>
        <p:txBody>
          <a:bodyPr>
            <a:noAutofit/>
          </a:bodyPr>
          <a:lstStyle/>
          <a:p>
            <a:pPr marL="282051" indent="-282051"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любом возрасте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2051" indent="-282051">
              <a:spcAft>
                <a:spcPts val="15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Различный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051" indent="-282051">
              <a:spcBef>
                <a:spcPts val="5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Хроническое поражение печени – прогрессирование до фиброза, цирроза и осложнений терминальной стадии поражения печени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051" indent="-282051">
              <a:spcBef>
                <a:spcPts val="5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Дислипидемия </a:t>
            </a:r>
          </a:p>
          <a:p>
            <a:pPr marL="282051" indent="-282051">
              <a:spcBef>
                <a:spcPts val="5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Гепатомегалия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спленомегалия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000"/>
              </a:spcAft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340526" y="3472852"/>
            <a:ext cx="2381074" cy="2612072"/>
          </a:xfrm>
          <a:prstGeom prst="rect">
            <a:avLst/>
          </a:prstGeom>
        </p:spPr>
        <p:txBody>
          <a:bodyPr vert="horz" lIns="91288" tIns="45635" rIns="91288" bIns="45635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манифестации</a:t>
            </a:r>
            <a:endParaRPr lang="en-US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летального исхода</a:t>
            </a:r>
            <a:b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проявления</a:t>
            </a:r>
            <a:endParaRPr lang="en-US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A82A057-E9A1-4C45-97B7-BCF5DDF8079E}"/>
              </a:ext>
            </a:extLst>
          </p:cNvPr>
          <p:cNvSpPr/>
          <p:nvPr/>
        </p:nvSpPr>
        <p:spPr>
          <a:xfrm>
            <a:off x="1584802" y="1096416"/>
            <a:ext cx="4052631" cy="1341328"/>
          </a:xfrm>
          <a:prstGeom prst="homePlate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Инфантильная форма </a:t>
            </a:r>
          </a:p>
          <a:p>
            <a:pPr algn="ctr"/>
            <a:r>
              <a:rPr lang="ru-RU" sz="1600" dirty="0"/>
              <a:t>(болезнь Вольмана)</a:t>
            </a:r>
            <a:endParaRPr lang="en-US" sz="1600" dirty="0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7F824F3-BB2E-4B90-BB5E-5665E5AF388D}"/>
              </a:ext>
            </a:extLst>
          </p:cNvPr>
          <p:cNvSpPr/>
          <p:nvPr/>
        </p:nvSpPr>
        <p:spPr>
          <a:xfrm>
            <a:off x="5282506" y="1085646"/>
            <a:ext cx="4165623" cy="1341328"/>
          </a:xfrm>
          <a:prstGeom prst="chevron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Форма ДЛКЛ у детей и взрослых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(болезнь накопления эфиров холестерина)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A1CB9-FD2B-4F76-9972-BA165B08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68" y="1087272"/>
            <a:ext cx="1674564" cy="2533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813D92-CB6E-497C-BCFE-2D016B476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907" y="1068983"/>
            <a:ext cx="2974554" cy="20638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5C9EDA-C988-4FFF-A83B-C475B6EDB416}"/>
              </a:ext>
            </a:extLst>
          </p:cNvPr>
          <p:cNvSpPr txBox="1"/>
          <p:nvPr/>
        </p:nvSpPr>
        <p:spPr>
          <a:xfrm>
            <a:off x="179184" y="6553836"/>
            <a:ext cx="11833631" cy="323016"/>
          </a:xfrm>
          <a:prstGeom prst="rect">
            <a:avLst/>
          </a:prstGeom>
          <a:noFill/>
        </p:spPr>
        <p:txBody>
          <a:bodyPr wrap="square" lIns="76071" tIns="38026" rIns="76071" bIns="38026" rtlCol="0" anchor="b">
            <a:spAutoFit/>
          </a:bodyPr>
          <a:lstStyle/>
          <a:p>
            <a:r>
              <a:rPr lang="ru-RU" sz="800" b="1" dirty="0">
                <a:cs typeface="Arial" panose="020B0604020202020204" pitchFamily="34" charset="0"/>
              </a:rPr>
              <a:t>1. </a:t>
            </a:r>
            <a:r>
              <a:rPr lang="es-ES" sz="800" dirty="0" err="1">
                <a:cs typeface="Arial" panose="020B0604020202020204" pitchFamily="34" charset="0"/>
              </a:rPr>
              <a:t>Grabowski</a:t>
            </a:r>
            <a:r>
              <a:rPr lang="es-ES" sz="800" dirty="0">
                <a:cs typeface="Arial" panose="020B0604020202020204" pitchFamily="34" charset="0"/>
              </a:rPr>
              <a:t> G. In: Valle D, Beaudet AL, Vogelstein B, et al. </a:t>
            </a:r>
            <a:r>
              <a:rPr lang="es-ES" sz="800" i="1" dirty="0">
                <a:cs typeface="Arial" panose="020B0604020202020204" pitchFamily="34" charset="0"/>
              </a:rPr>
              <a:t>The Online Metabolic and Molecular Bases of Inherited Disease</a:t>
            </a:r>
            <a:r>
              <a:rPr lang="es-ES" sz="800" dirty="0">
                <a:cs typeface="Arial" panose="020B0604020202020204" pitchFamily="34" charset="0"/>
              </a:rPr>
              <a:t>. New York, NY: McGraw Hill; 2012.</a:t>
            </a:r>
            <a:r>
              <a:rPr lang="es-ES" sz="800" b="1" dirty="0">
                <a:cs typeface="Arial" panose="020B0604020202020204" pitchFamily="34" charset="0"/>
              </a:rPr>
              <a:t> 2. </a:t>
            </a:r>
            <a:r>
              <a:rPr lang="en-US" sz="800" dirty="0">
                <a:cs typeface="Arial" panose="020B0604020202020204" pitchFamily="34" charset="0"/>
              </a:rPr>
              <a:t>Bernstein DL, et al. </a:t>
            </a:r>
            <a:r>
              <a:rPr lang="en-US" sz="800" i="1" dirty="0">
                <a:cs typeface="Arial" panose="020B0604020202020204" pitchFamily="34" charset="0"/>
              </a:rPr>
              <a:t>J</a:t>
            </a:r>
            <a:r>
              <a:rPr lang="es-ES" sz="800" i="1" dirty="0">
                <a:cs typeface="Arial" panose="020B0604020202020204" pitchFamily="34" charset="0"/>
              </a:rPr>
              <a:t> Hepatol</a:t>
            </a:r>
            <a:r>
              <a:rPr lang="es-ES" sz="800" dirty="0">
                <a:cs typeface="Arial" panose="020B0604020202020204" pitchFamily="34" charset="0"/>
              </a:rPr>
              <a:t>. 2013;58(6):1230-1243. </a:t>
            </a:r>
            <a:r>
              <a:rPr lang="ru-RU" sz="800" b="1" dirty="0">
                <a:cs typeface="Arial" panose="020B0604020202020204" pitchFamily="34" charset="0"/>
              </a:rPr>
              <a:t>3</a:t>
            </a:r>
            <a:r>
              <a:rPr lang="ru-RU" sz="800" dirty="0">
                <a:cs typeface="Arial" panose="020B0604020202020204" pitchFamily="34" charset="0"/>
              </a:rPr>
              <a:t>. Сурков А. Н. и др. //Педиатрия. 2020; 99 (1): 226-232.. 4. Агеева Н.В., Агапова И.А., Амелина Е.Л. и др. // РМЖ. 2018. № 5(II). С. 96–103.  </a:t>
            </a:r>
            <a:endParaRPr lang="en-US" altLang="en-US" sz="800" dirty="0"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31572E-00CE-416B-B047-2D79DB233CA6}"/>
              </a:ext>
            </a:extLst>
          </p:cNvPr>
          <p:cNvSpPr/>
          <p:nvPr/>
        </p:nvSpPr>
        <p:spPr>
          <a:xfrm>
            <a:off x="8748063" y="3105214"/>
            <a:ext cx="3115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Варикозное расширение вен пищевода 3 ст.</a:t>
            </a:r>
          </a:p>
          <a:p>
            <a:r>
              <a:rPr lang="ru-RU" sz="1050" dirty="0"/>
              <a:t>у пациентки с ДЛКЛ 17 лет</a:t>
            </a:r>
            <a:endParaRPr lang="en-US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88287-701A-4147-9160-AF38D51A082F}"/>
              </a:ext>
            </a:extLst>
          </p:cNvPr>
          <p:cNvSpPr/>
          <p:nvPr/>
        </p:nvSpPr>
        <p:spPr>
          <a:xfrm>
            <a:off x="2143105" y="2473661"/>
            <a:ext cx="150776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Ребенок 2 мес. с гепатоспленомегалией и синдромом холестаза в результате прогрессирования инфантильной формы ДЛКЛ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5168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A5202C-F20A-43B0-AAB8-44A4B8CA77A6}"/>
              </a:ext>
            </a:extLst>
          </p:cNvPr>
          <p:cNvSpPr txBox="1">
            <a:spLocks/>
          </p:cNvSpPr>
          <p:nvPr/>
        </p:nvSpPr>
        <p:spPr>
          <a:xfrm>
            <a:off x="402906" y="423984"/>
            <a:ext cx="10723563" cy="662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/>
              <a:t>Прогноз в отсутствие патогенетического лечения</a:t>
            </a:r>
            <a:endParaRPr lang="en-US" sz="2400" b="1" baseline="30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F6424-C1E4-40A1-8B7E-EC2CC36815BD}"/>
              </a:ext>
            </a:extLst>
          </p:cNvPr>
          <p:cNvSpPr/>
          <p:nvPr/>
        </p:nvSpPr>
        <p:spPr>
          <a:xfrm>
            <a:off x="-1699" y="6495310"/>
            <a:ext cx="122688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cs typeface="Arial" panose="020B0604020202020204" pitchFamily="34" charset="0"/>
              </a:rPr>
              <a:t>1. </a:t>
            </a:r>
            <a:r>
              <a:rPr lang="da-DK" sz="800" dirty="0">
                <a:cs typeface="Arial" panose="020B0604020202020204" pitchFamily="34" charset="0"/>
              </a:rPr>
              <a:t>Jones S, et al. Genet Med. 2016;18(3):452-458</a:t>
            </a:r>
            <a:r>
              <a:rPr lang="ru-RU" sz="800" dirty="0">
                <a:cs typeface="Arial" panose="020B0604020202020204" pitchFamily="34" charset="0"/>
              </a:rPr>
              <a:t> </a:t>
            </a:r>
            <a:r>
              <a:rPr lang="ru-RU" sz="800" b="1" dirty="0">
                <a:cs typeface="Arial" panose="020B0604020202020204" pitchFamily="34" charset="0"/>
              </a:rPr>
              <a:t>2</a:t>
            </a:r>
            <a:r>
              <a:rPr lang="ru-RU" sz="800" dirty="0">
                <a:cs typeface="Arial" panose="020B0604020202020204" pitchFamily="34" charset="0"/>
              </a:rPr>
              <a:t>. </a:t>
            </a:r>
            <a:r>
              <a:rPr lang="en-US" sz="800" dirty="0">
                <a:cs typeface="Arial" panose="020B0604020202020204" pitchFamily="34" charset="0"/>
              </a:rPr>
              <a:t>Bernstein DL, et al. J Hepatol. 2013;58(6):1230-1243</a:t>
            </a:r>
            <a:r>
              <a:rPr lang="ru-RU" sz="800" dirty="0">
                <a:cs typeface="Arial" panose="020B0604020202020204" pitchFamily="34" charset="0"/>
              </a:rPr>
              <a:t>; </a:t>
            </a:r>
            <a:r>
              <a:rPr lang="ru-RU" sz="800" b="1" dirty="0">
                <a:cs typeface="Arial" panose="020B0604020202020204" pitchFamily="34" charset="0"/>
              </a:rPr>
              <a:t>3</a:t>
            </a:r>
            <a:r>
              <a:rPr lang="ru-RU" sz="800" dirty="0">
                <a:cs typeface="Arial" panose="020B0604020202020204" pitchFamily="34" charset="0"/>
              </a:rPr>
              <a:t>. Агеева Н.В., Агапова И.А., Амелина Е.Л. и др.  // РМЖ. 2018. № 5(II). С. 96–103</a:t>
            </a:r>
            <a:r>
              <a:rPr lang="en-US" sz="800" dirty="0">
                <a:cs typeface="Arial" panose="020B0604020202020204" pitchFamily="34" charset="0"/>
              </a:rPr>
              <a:t> </a:t>
            </a:r>
            <a:r>
              <a:rPr lang="ru-RU" sz="800" b="1" dirty="0">
                <a:cs typeface="Arial" panose="020B0604020202020204" pitchFamily="34" charset="0"/>
              </a:rPr>
              <a:t>4</a:t>
            </a:r>
            <a:r>
              <a:rPr lang="en-US" sz="800" dirty="0">
                <a:cs typeface="Arial" panose="020B0604020202020204" pitchFamily="34" charset="0"/>
              </a:rPr>
              <a:t>. Zharkova M. et al. //Case reports in gastroenterology. – 2019. – Т. 13. – №. 3. – С. 498-507</a:t>
            </a:r>
            <a:r>
              <a:rPr lang="en-US" sz="800" b="1" dirty="0">
                <a:cs typeface="Arial" panose="020B0604020202020204" pitchFamily="34" charset="0"/>
              </a:rPr>
              <a:t>. </a:t>
            </a:r>
            <a:r>
              <a:rPr lang="ru-RU" sz="800" b="1" dirty="0">
                <a:cs typeface="Arial" panose="020B0604020202020204" pitchFamily="34" charset="0"/>
              </a:rPr>
              <a:t>5</a:t>
            </a:r>
            <a:r>
              <a:rPr lang="en-US" sz="800" dirty="0">
                <a:cs typeface="Arial" panose="020B0604020202020204" pitchFamily="34" charset="0"/>
              </a:rPr>
              <a:t>.Yavaş A. K. et al. //Turkish Journal of Hematology. – 2017. – </a:t>
            </a:r>
            <a:r>
              <a:rPr lang="ru-RU" sz="800" dirty="0">
                <a:cs typeface="Arial" panose="020B0604020202020204" pitchFamily="34" charset="0"/>
              </a:rPr>
              <a:t>Т. 34. – №. 3. – С. 264.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5D725-B220-477D-A708-D003097D4BD6}"/>
              </a:ext>
            </a:extLst>
          </p:cNvPr>
          <p:cNvSpPr txBox="1"/>
          <p:nvPr/>
        </p:nvSpPr>
        <p:spPr>
          <a:xfrm>
            <a:off x="874642" y="1899904"/>
            <a:ext cx="395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Летальность 100%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F23B44-DAB2-461E-89FD-1C0C9596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2" y="2507517"/>
            <a:ext cx="3546281" cy="1606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8E955B-04C6-4999-B7B3-DA253C8C1762}"/>
              </a:ext>
            </a:extLst>
          </p:cNvPr>
          <p:cNvSpPr txBox="1"/>
          <p:nvPr/>
        </p:nvSpPr>
        <p:spPr>
          <a:xfrm>
            <a:off x="6208483" y="2037442"/>
            <a:ext cx="53599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Прогрессирующее поражение печени: фиброз, цирроз, потребность в трансплантации печени или смерть от печеночной недостаточности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Возможно развитие гепатоцеллюлярной карциномы</a:t>
            </a:r>
            <a:r>
              <a:rPr lang="en-US" sz="1500" dirty="0"/>
              <a:t> </a:t>
            </a:r>
            <a:r>
              <a:rPr lang="ru-RU" sz="1500" dirty="0"/>
              <a:t>уже в детском возрасте</a:t>
            </a:r>
            <a:r>
              <a:rPr lang="ru-RU" sz="1500" baseline="30000" dirty="0"/>
              <a:t>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Ускоренное развитие атеросклероза в молодом возрасте; ишемическая болезнь сердца, ранние инсульты, инфаркты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Постоянные боли в животе, хроническая диарея, нарушение всасывания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Ухудшение качества жизни детей, постоянные госпитализации, отсутствие возможности регулярно посещать образовательные учреждения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7B41F4-E6C8-441A-9BCB-3E15B0D96082}"/>
              </a:ext>
            </a:extLst>
          </p:cNvPr>
          <p:cNvSpPr/>
          <p:nvPr/>
        </p:nvSpPr>
        <p:spPr>
          <a:xfrm>
            <a:off x="1700785" y="1185201"/>
            <a:ext cx="3621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Инфантильная форма </a:t>
            </a:r>
          </a:p>
          <a:p>
            <a:r>
              <a:rPr lang="ru-RU" dirty="0"/>
              <a:t>(болезнь Вольмана)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C2BA44-D1EE-4188-A233-3270BB831C43}"/>
              </a:ext>
            </a:extLst>
          </p:cNvPr>
          <p:cNvSpPr/>
          <p:nvPr/>
        </p:nvSpPr>
        <p:spPr>
          <a:xfrm>
            <a:off x="5764687" y="118520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Форма ДЛКЛ у детей и взрослых </a:t>
            </a:r>
          </a:p>
          <a:p>
            <a:pPr algn="ctr"/>
            <a:r>
              <a:rPr lang="ru-RU" dirty="0"/>
              <a:t>(болезнь накопления эфиров холестерина)</a:t>
            </a:r>
            <a:endParaRPr lang="en-US" dirty="0"/>
          </a:p>
        </p:txBody>
      </p:sp>
      <p:pic>
        <p:nvPicPr>
          <p:cNvPr id="16" name="Picture 15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4F25ED2E-51CA-46E7-B1ED-A85B60239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63" y="4949533"/>
            <a:ext cx="2356754" cy="15060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4F36C9A-5B11-448C-B8CB-A3B1D17AE380}"/>
              </a:ext>
            </a:extLst>
          </p:cNvPr>
          <p:cNvSpPr/>
          <p:nvPr/>
        </p:nvSpPr>
        <p:spPr>
          <a:xfrm>
            <a:off x="8979717" y="5192894"/>
            <a:ext cx="25292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КТ </a:t>
            </a:r>
            <a:r>
              <a:rPr lang="en-US" sz="1100" dirty="0" err="1"/>
              <a:t>грудной</a:t>
            </a:r>
            <a:r>
              <a:rPr lang="en-US" sz="1100" dirty="0"/>
              <a:t> </a:t>
            </a:r>
            <a:r>
              <a:rPr lang="en-US" sz="1100" dirty="0" err="1"/>
              <a:t>полости</a:t>
            </a:r>
            <a:r>
              <a:rPr lang="en-US" sz="1100" dirty="0"/>
              <a:t>,</a:t>
            </a:r>
            <a:r>
              <a:rPr lang="ru-RU" sz="1100" dirty="0"/>
              <a:t> </a:t>
            </a:r>
            <a:r>
              <a:rPr lang="en-US" sz="1100" dirty="0" err="1"/>
              <a:t>показывающая</a:t>
            </a:r>
            <a:r>
              <a:rPr lang="en-US" sz="1100" dirty="0"/>
              <a:t> </a:t>
            </a:r>
            <a:r>
              <a:rPr lang="en-US" sz="1100" dirty="0" err="1"/>
              <a:t>кальцинированные</a:t>
            </a:r>
            <a:r>
              <a:rPr lang="en-US" sz="1100" dirty="0"/>
              <a:t> </a:t>
            </a:r>
            <a:r>
              <a:rPr lang="en-US" sz="1100" dirty="0" err="1"/>
              <a:t>атеросклеротические</a:t>
            </a:r>
            <a:r>
              <a:rPr lang="en-US" sz="1100" dirty="0"/>
              <a:t> </a:t>
            </a:r>
            <a:r>
              <a:rPr lang="en-US" sz="1100" dirty="0" err="1"/>
              <a:t>бляшки</a:t>
            </a:r>
            <a:r>
              <a:rPr lang="en-US" sz="1100" dirty="0"/>
              <a:t> (</a:t>
            </a:r>
            <a:r>
              <a:rPr lang="en-US" sz="1100" dirty="0" err="1"/>
              <a:t>стрелки</a:t>
            </a:r>
            <a:r>
              <a:rPr lang="en-US" sz="1100" dirty="0"/>
              <a:t>) в </a:t>
            </a:r>
            <a:r>
              <a:rPr lang="en-US" sz="1100" dirty="0" err="1"/>
              <a:t>грудной</a:t>
            </a:r>
            <a:r>
              <a:rPr lang="en-US" sz="1100" dirty="0"/>
              <a:t> </a:t>
            </a:r>
            <a:r>
              <a:rPr lang="en-US" sz="1100" dirty="0" err="1"/>
              <a:t>аорте</a:t>
            </a:r>
            <a:r>
              <a:rPr lang="en-US" sz="1100" dirty="0"/>
              <a:t> и </a:t>
            </a:r>
            <a:r>
              <a:rPr lang="en-US" sz="1100" dirty="0" err="1"/>
              <a:t>ее</a:t>
            </a:r>
            <a:r>
              <a:rPr lang="en-US" sz="1100" dirty="0"/>
              <a:t> </a:t>
            </a:r>
            <a:r>
              <a:rPr lang="en-US" sz="1100" dirty="0" err="1"/>
              <a:t>ветвях</a:t>
            </a:r>
            <a:r>
              <a:rPr lang="en-US" sz="1100" dirty="0"/>
              <a:t> </a:t>
            </a:r>
            <a:r>
              <a:rPr lang="ru-RU" sz="1100" dirty="0"/>
              <a:t>у пациентки 18 лет с ДЛКЛ</a:t>
            </a:r>
            <a:r>
              <a:rPr lang="ru-RU" sz="1100" baseline="30000" dirty="0"/>
              <a:t>5</a:t>
            </a:r>
            <a:endParaRPr lang="en-US" sz="1100" baseline="30000" dirty="0"/>
          </a:p>
        </p:txBody>
      </p:sp>
      <p:cxnSp>
        <p:nvCxnSpPr>
          <p:cNvPr id="18" name="Прямая со стрелкой 10">
            <a:extLst>
              <a:ext uri="{FF2B5EF4-FFF2-40B4-BE49-F238E27FC236}">
                <a16:creationId xmlns:a16="http://schemas.microsoft.com/office/drawing/2014/main" id="{8E4F1D11-52AE-4F1A-A592-59E9F2ED3EBB}"/>
              </a:ext>
            </a:extLst>
          </p:cNvPr>
          <p:cNvCxnSpPr>
            <a:cxnSpLocks/>
          </p:cNvCxnSpPr>
          <p:nvPr/>
        </p:nvCxnSpPr>
        <p:spPr>
          <a:xfrm flipH="1">
            <a:off x="7916575" y="5513777"/>
            <a:ext cx="209659" cy="247790"/>
          </a:xfrm>
          <a:prstGeom prst="straightConnector1">
            <a:avLst/>
          </a:prstGeom>
          <a:ln w="28575" cmpd="sng">
            <a:solidFill>
              <a:srgbClr val="FFC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0">
            <a:extLst>
              <a:ext uri="{FF2B5EF4-FFF2-40B4-BE49-F238E27FC236}">
                <a16:creationId xmlns:a16="http://schemas.microsoft.com/office/drawing/2014/main" id="{5AAF22A8-44E4-4F67-8E44-124DECF86A64}"/>
              </a:ext>
            </a:extLst>
          </p:cNvPr>
          <p:cNvCxnSpPr>
            <a:cxnSpLocks/>
          </p:cNvCxnSpPr>
          <p:nvPr/>
        </p:nvCxnSpPr>
        <p:spPr>
          <a:xfrm flipV="1">
            <a:off x="7596731" y="5866255"/>
            <a:ext cx="228462" cy="149588"/>
          </a:xfrm>
          <a:prstGeom prst="straightConnector1">
            <a:avLst/>
          </a:prstGeom>
          <a:ln w="28575" cmpd="sng">
            <a:solidFill>
              <a:srgbClr val="FFC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178AD01-4B58-4A23-BC9D-E1DEB5EE2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850" y="4210037"/>
            <a:ext cx="2275863" cy="21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8F7F-876F-480E-B7DB-DDD63012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11" y="212323"/>
            <a:ext cx="11029616" cy="1188720"/>
          </a:xfrm>
        </p:spPr>
        <p:txBody>
          <a:bodyPr>
            <a:normAutofit/>
          </a:bodyPr>
          <a:lstStyle/>
          <a:p>
            <a:r>
              <a:rPr lang="ru-RU" sz="2400" b="1" dirty="0"/>
              <a:t>Патогенетическая ферментозаместительная терапия Дефицита лизосомной кислой липазы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C00CF7-7A09-409C-9D84-E71D573F4546}"/>
              </a:ext>
            </a:extLst>
          </p:cNvPr>
          <p:cNvSpPr txBox="1"/>
          <p:nvPr/>
        </p:nvSpPr>
        <p:spPr>
          <a:xfrm>
            <a:off x="163487" y="1438395"/>
            <a:ext cx="5819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5A8F29"/>
                </a:solidFill>
              </a:rPr>
              <a:t>Себелипаза альфа - рекомбинантная лизосомная кислая липаза человека (rhLAL). Та же аминокислотная последовательность, что и у ЛКЛ человека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5A8F29"/>
              </a:solidFill>
            </a:endParaRP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5A8F29"/>
                </a:solidFill>
              </a:rPr>
              <a:t>Себелипаза альфа показана для проведения длительной заместительной ферментной терапии (ФЗТ) у пациентов всех возрастов с дефицитом лизосомной кислой липазы (ДЛКЛ)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5A8F29"/>
              </a:solidFill>
            </a:endParaRP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5A8F29"/>
                </a:solidFill>
              </a:rPr>
              <a:t>На сегодняшний день является единственной безальтернативной патогенетической терапией ДЛКЛ, препарат одобрен для применения в 38 странах, в России -  с 31.10.2017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5A8F29"/>
              </a:solidFill>
            </a:endParaRP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5A8F29"/>
                </a:solidFill>
              </a:rPr>
              <a:t>Присвоен статус орфанного препарата в России - </a:t>
            </a:r>
            <a:r>
              <a:rPr lang="en-US" sz="1600" b="1" dirty="0">
                <a:solidFill>
                  <a:srgbClr val="5A8F29"/>
                </a:solidFill>
              </a:rPr>
              <a:t>19</a:t>
            </a:r>
            <a:r>
              <a:rPr lang="ru-RU" sz="1600" b="1" dirty="0">
                <a:solidFill>
                  <a:srgbClr val="5A8F29"/>
                </a:solidFill>
              </a:rPr>
              <a:t>.07.2016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5A8F29"/>
              </a:solidFill>
            </a:endParaRP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5A8F29"/>
                </a:solidFill>
              </a:rPr>
              <a:t>Наличие лекарственного препарата в перечне ЖНВЛП</a:t>
            </a:r>
            <a:r>
              <a:rPr lang="en-US" sz="1600" b="1" dirty="0">
                <a:solidFill>
                  <a:srgbClr val="5A8F29"/>
                </a:solidFill>
              </a:rPr>
              <a:t> c 01.01.2019 – </a:t>
            </a:r>
            <a:r>
              <a:rPr lang="ru-RU" sz="1600" b="1" dirty="0">
                <a:solidFill>
                  <a:srgbClr val="5A8F29"/>
                </a:solidFill>
              </a:rPr>
              <a:t>снижение цены на 32%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DAB0-5387-4125-B3FF-FE7DDB656AA7}"/>
              </a:ext>
            </a:extLst>
          </p:cNvPr>
          <p:cNvSpPr txBox="1"/>
          <p:nvPr/>
        </p:nvSpPr>
        <p:spPr>
          <a:xfrm>
            <a:off x="560101" y="5947815"/>
            <a:ext cx="936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Применяется с целью улучшения метаболизма липидов и уменьшения накопления эфиров холестерина и триглицеридов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пациентов всех возрастов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при дефиците лизосомной кислой липазы</a:t>
            </a:r>
          </a:p>
        </p:txBody>
      </p: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6FAB6A9E-46AB-4C46-9FEA-381A8A065DC9}"/>
              </a:ext>
            </a:extLst>
          </p:cNvPr>
          <p:cNvGrpSpPr>
            <a:grpSpLocks/>
          </p:cNvGrpSpPr>
          <p:nvPr/>
        </p:nvGrpSpPr>
        <p:grpSpPr>
          <a:xfrm>
            <a:off x="9882849" y="4635248"/>
            <a:ext cx="2297460" cy="1915078"/>
            <a:chOff x="6419561" y="2495665"/>
            <a:chExt cx="2801015" cy="2184704"/>
          </a:xfrm>
        </p:grpSpPr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E3BA3BC8-4B38-4A1F-9DC1-F70378DABA93}"/>
                </a:ext>
              </a:extLst>
            </p:cNvPr>
            <p:cNvGrpSpPr/>
            <p:nvPr/>
          </p:nvGrpSpPr>
          <p:grpSpPr>
            <a:xfrm>
              <a:off x="6419561" y="2495665"/>
              <a:ext cx="2801015" cy="2184704"/>
              <a:chOff x="6418828" y="2485221"/>
              <a:chExt cx="2801015" cy="2184704"/>
            </a:xfrm>
          </p:grpSpPr>
          <p:sp>
            <p:nvSpPr>
              <p:cNvPr id="1031" name="Rectangle 1030">
                <a:extLst>
                  <a:ext uri="{FF2B5EF4-FFF2-40B4-BE49-F238E27FC236}">
                    <a16:creationId xmlns:a16="http://schemas.microsoft.com/office/drawing/2014/main" id="{019AE47A-8CF8-4A5D-B521-BE1CB4BE87E9}"/>
                  </a:ext>
                </a:extLst>
              </p:cNvPr>
              <p:cNvSpPr/>
              <p:nvPr/>
            </p:nvSpPr>
            <p:spPr>
              <a:xfrm>
                <a:off x="6418828" y="2485221"/>
                <a:ext cx="2725174" cy="21847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0089D0"/>
                  </a:solidFill>
                </a:endParaRPr>
              </a:p>
            </p:txBody>
          </p:sp>
          <p:grpSp>
            <p:nvGrpSpPr>
              <p:cNvPr id="1033" name="Group 1032">
                <a:extLst>
                  <a:ext uri="{FF2B5EF4-FFF2-40B4-BE49-F238E27FC236}">
                    <a16:creationId xmlns:a16="http://schemas.microsoft.com/office/drawing/2014/main" id="{556F772F-72F4-4502-87F0-9D901CA65203}"/>
                  </a:ext>
                </a:extLst>
              </p:cNvPr>
              <p:cNvGrpSpPr/>
              <p:nvPr/>
            </p:nvGrpSpPr>
            <p:grpSpPr>
              <a:xfrm rot="16200000">
                <a:off x="6766918" y="2437222"/>
                <a:ext cx="165858" cy="687259"/>
                <a:chOff x="8096940" y="4388539"/>
                <a:chExt cx="186559" cy="824779"/>
              </a:xfrm>
            </p:grpSpPr>
            <p:pic>
              <p:nvPicPr>
                <p:cNvPr id="1045" name="Picture 1044" descr="CE strand molecule.png">
                  <a:extLst>
                    <a:ext uri="{FF2B5EF4-FFF2-40B4-BE49-F238E27FC236}">
                      <a16:creationId xmlns:a16="http://schemas.microsoft.com/office/drawing/2014/main" id="{6546A554-A14C-4C09-A10D-754B9F9B30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57" t="35420" r="59735" b="21915"/>
                <a:stretch/>
              </p:blipFill>
              <p:spPr>
                <a:xfrm>
                  <a:off x="8120590" y="4462390"/>
                  <a:ext cx="162061" cy="750928"/>
                </a:xfrm>
                <a:prstGeom prst="rect">
                  <a:avLst/>
                </a:prstGeom>
              </p:spPr>
            </p:pic>
            <p:pic>
              <p:nvPicPr>
                <p:cNvPr id="1046" name="Picture 1045" descr="CE molecule.png">
                  <a:extLst>
                    <a:ext uri="{FF2B5EF4-FFF2-40B4-BE49-F238E27FC236}">
                      <a16:creationId xmlns:a16="http://schemas.microsoft.com/office/drawing/2014/main" id="{A3F57E2E-6194-4941-8830-16FD5CE64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738" t="31890" r="61970" b="62585"/>
                <a:stretch/>
              </p:blipFill>
              <p:spPr>
                <a:xfrm>
                  <a:off x="8096940" y="4388539"/>
                  <a:ext cx="186559" cy="163821"/>
                </a:xfrm>
                <a:prstGeom prst="rect">
                  <a:avLst/>
                </a:prstGeom>
              </p:spPr>
            </p:pic>
          </p:grpSp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9FB715D8-A390-4D8F-851E-A83CEB6C935A}"/>
                  </a:ext>
                </a:extLst>
              </p:cNvPr>
              <p:cNvSpPr txBox="1"/>
              <p:nvPr/>
            </p:nvSpPr>
            <p:spPr>
              <a:xfrm>
                <a:off x="7193433" y="2627009"/>
                <a:ext cx="1891335" cy="2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1"/>
                    </a:solidFill>
                  </a:rPr>
                  <a:t>Эфир холестерина</a:t>
                </a:r>
                <a:r>
                  <a:rPr lang="en-US" sz="1100" dirty="0">
                    <a:solidFill>
                      <a:schemeClr val="accent1"/>
                    </a:solidFill>
                  </a:rPr>
                  <a:t>(</a:t>
                </a:r>
                <a:r>
                  <a:rPr lang="ru-RU" sz="1100" dirty="0">
                    <a:solidFill>
                      <a:schemeClr val="accent1"/>
                    </a:solidFill>
                  </a:rPr>
                  <a:t>ЭХ</a:t>
                </a:r>
                <a:r>
                  <a:rPr lang="en-US" sz="1100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  <p:sp>
            <p:nvSpPr>
              <p:cNvPr id="1036" name="TextBox 1035">
                <a:extLst>
                  <a:ext uri="{FF2B5EF4-FFF2-40B4-BE49-F238E27FC236}">
                    <a16:creationId xmlns:a16="http://schemas.microsoft.com/office/drawing/2014/main" id="{51069689-4125-4CD5-9C5D-0F2CBAB554CB}"/>
                  </a:ext>
                </a:extLst>
              </p:cNvPr>
              <p:cNvSpPr txBox="1"/>
              <p:nvPr/>
            </p:nvSpPr>
            <p:spPr>
              <a:xfrm>
                <a:off x="7206260" y="2921189"/>
                <a:ext cx="1652126" cy="2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1"/>
                    </a:solidFill>
                  </a:rPr>
                  <a:t>Триглицерид</a:t>
                </a:r>
                <a:r>
                  <a:rPr lang="en-US" sz="1100" dirty="0">
                    <a:solidFill>
                      <a:schemeClr val="accent1"/>
                    </a:solidFill>
                  </a:rPr>
                  <a:t> (</a:t>
                </a:r>
                <a:r>
                  <a:rPr lang="ru-RU" sz="1100" dirty="0">
                    <a:solidFill>
                      <a:schemeClr val="accent1"/>
                    </a:solidFill>
                  </a:rPr>
                  <a:t>ТГ</a:t>
                </a:r>
                <a:r>
                  <a:rPr lang="en-US" sz="1100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9F655EE2-8CCD-473F-9943-68E8A70084BD}"/>
                  </a:ext>
                </a:extLst>
              </p:cNvPr>
              <p:cNvSpPr txBox="1"/>
              <p:nvPr/>
            </p:nvSpPr>
            <p:spPr>
              <a:xfrm>
                <a:off x="7278402" y="3547441"/>
                <a:ext cx="1325566" cy="2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/>
                  <a:t>Дефицит ЛКЛ</a:t>
                </a:r>
                <a:endParaRPr lang="en-US" sz="1100" b="1" dirty="0"/>
              </a:p>
            </p:txBody>
          </p:sp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6B9965C2-9F6E-49F5-AE19-EBFAF312869D}"/>
                  </a:ext>
                </a:extLst>
              </p:cNvPr>
              <p:cNvSpPr txBox="1"/>
              <p:nvPr/>
            </p:nvSpPr>
            <p:spPr>
              <a:xfrm>
                <a:off x="7379677" y="3062522"/>
                <a:ext cx="1708196" cy="2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100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1040" name="Picture 1039" descr="TG molecule.png">
                <a:extLst>
                  <a:ext uri="{FF2B5EF4-FFF2-40B4-BE49-F238E27FC236}">
                    <a16:creationId xmlns:a16="http://schemas.microsoft.com/office/drawing/2014/main" id="{51B207C5-2A72-4ED9-A7EC-CC659BFCC6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02" t="30086" r="32908" b="20957"/>
              <a:stretch/>
            </p:blipFill>
            <p:spPr>
              <a:xfrm rot="16200000">
                <a:off x="6743559" y="2736027"/>
                <a:ext cx="263499" cy="661903"/>
              </a:xfrm>
              <a:prstGeom prst="rect">
                <a:avLst/>
              </a:prstGeom>
            </p:spPr>
          </p:pic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CD4442B7-B0B3-41D6-B982-A8AF61DB2ED1}"/>
                  </a:ext>
                </a:extLst>
              </p:cNvPr>
              <p:cNvSpPr txBox="1"/>
              <p:nvPr/>
            </p:nvSpPr>
            <p:spPr>
              <a:xfrm>
                <a:off x="6967880" y="3914609"/>
                <a:ext cx="2251963" cy="2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1"/>
                    </a:solidFill>
                  </a:rPr>
                  <a:t>Свободный холестерин </a:t>
                </a:r>
                <a:r>
                  <a:rPr lang="en-US" sz="1100" dirty="0">
                    <a:solidFill>
                      <a:schemeClr val="accent1"/>
                    </a:solidFill>
                  </a:rPr>
                  <a:t>(</a:t>
                </a:r>
                <a:r>
                  <a:rPr lang="ru-RU" sz="1100" dirty="0">
                    <a:solidFill>
                      <a:schemeClr val="accent1"/>
                    </a:solidFill>
                  </a:rPr>
                  <a:t>СХ</a:t>
                </a:r>
                <a:r>
                  <a:rPr lang="en-US" sz="1100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  <p:pic>
            <p:nvPicPr>
              <p:cNvPr id="1042" name="Picture 1041" descr="CE strand molecule.png">
                <a:extLst>
                  <a:ext uri="{FF2B5EF4-FFF2-40B4-BE49-F238E27FC236}">
                    <a16:creationId xmlns:a16="http://schemas.microsoft.com/office/drawing/2014/main" id="{72FB8AF5-7BF8-4F90-921D-29C6E1BAAA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 rot="16200000">
                <a:off x="6672668" y="4113140"/>
                <a:ext cx="127906" cy="592673"/>
              </a:xfrm>
              <a:prstGeom prst="rect">
                <a:avLst/>
              </a:prstGeom>
            </p:spPr>
          </p:pic>
          <p:sp>
            <p:nvSpPr>
              <p:cNvPr id="1043" name="TextBox 1042">
                <a:extLst>
                  <a:ext uri="{FF2B5EF4-FFF2-40B4-BE49-F238E27FC236}">
                    <a16:creationId xmlns:a16="http://schemas.microsoft.com/office/drawing/2014/main" id="{40D8C24F-352A-4C2C-8C85-FC78E91297C0}"/>
                  </a:ext>
                </a:extLst>
              </p:cNvPr>
              <p:cNvSpPr txBox="1"/>
              <p:nvPr/>
            </p:nvSpPr>
            <p:spPr>
              <a:xfrm>
                <a:off x="6970948" y="4174444"/>
                <a:ext cx="1878511" cy="491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1"/>
                    </a:solidFill>
                  </a:rPr>
                  <a:t>Свободные жирные кислоты </a:t>
                </a:r>
                <a:r>
                  <a:rPr lang="en-US" sz="1100" dirty="0">
                    <a:solidFill>
                      <a:schemeClr val="accent1"/>
                    </a:solidFill>
                  </a:rPr>
                  <a:t>(</a:t>
                </a:r>
                <a:r>
                  <a:rPr lang="ru-RU" sz="1100" dirty="0">
                    <a:solidFill>
                      <a:schemeClr val="accent1"/>
                    </a:solidFill>
                  </a:rPr>
                  <a:t>СЖК</a:t>
                </a:r>
                <a:r>
                  <a:rPr lang="en-US" sz="1100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  <p:pic>
            <p:nvPicPr>
              <p:cNvPr id="1044" name="Picture 1043" descr="CE molecule.png">
                <a:extLst>
                  <a:ext uri="{FF2B5EF4-FFF2-40B4-BE49-F238E27FC236}">
                    <a16:creationId xmlns:a16="http://schemas.microsoft.com/office/drawing/2014/main" id="{CEE7411C-ED68-48D0-A489-480E64D5A5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91" t="32075" r="62487" b="62400"/>
              <a:stretch/>
            </p:blipFill>
            <p:spPr>
              <a:xfrm>
                <a:off x="6736620" y="3964189"/>
                <a:ext cx="266723" cy="262137"/>
              </a:xfrm>
              <a:prstGeom prst="rect">
                <a:avLst/>
              </a:prstGeom>
            </p:spPr>
          </p:pic>
        </p:grpSp>
        <p:pic>
          <p:nvPicPr>
            <p:cNvPr id="1028" name="Picture 1027" descr="LAL.png">
              <a:extLst>
                <a:ext uri="{FF2B5EF4-FFF2-40B4-BE49-F238E27FC236}">
                  <a16:creationId xmlns:a16="http://schemas.microsoft.com/office/drawing/2014/main" id="{0017C8FF-E32E-494B-9876-6ED53F38B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22" t="26826" r="10474" b="54758"/>
            <a:stretch/>
          </p:blipFill>
          <p:spPr>
            <a:xfrm>
              <a:off x="6687107" y="3600625"/>
              <a:ext cx="307105" cy="281335"/>
            </a:xfrm>
            <a:prstGeom prst="rect">
              <a:avLst/>
            </a:prstGeom>
          </p:spPr>
        </p:pic>
        <p:sp>
          <p:nvSpPr>
            <p:cNvPr id="1029" name="&quot;No&quot; Symbol 498">
              <a:extLst>
                <a:ext uri="{FF2B5EF4-FFF2-40B4-BE49-F238E27FC236}">
                  <a16:creationId xmlns:a16="http://schemas.microsoft.com/office/drawing/2014/main" id="{795741F6-22F6-4283-906A-CADB7329BBBE}"/>
                </a:ext>
              </a:extLst>
            </p:cNvPr>
            <p:cNvSpPr/>
            <p:nvPr/>
          </p:nvSpPr>
          <p:spPr>
            <a:xfrm>
              <a:off x="6651033" y="3542366"/>
              <a:ext cx="390526" cy="390527"/>
            </a:xfrm>
            <a:prstGeom prst="noSmoking">
              <a:avLst>
                <a:gd name="adj" fmla="val 8849"/>
              </a:avLst>
            </a:prstGeom>
            <a:ln w="63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B59775B9-8A58-4D1C-A723-51A66107AAE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24" y="1757304"/>
            <a:ext cx="4080958" cy="436138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BE7C4B29-68DE-492B-9614-BF054E60ACF0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9" t="57058" r="36746" b="13876"/>
          <a:stretch/>
        </p:blipFill>
        <p:spPr>
          <a:xfrm flipH="1">
            <a:off x="7215499" y="3783078"/>
            <a:ext cx="1174463" cy="1162020"/>
          </a:xfrm>
          <a:prstGeom prst="rect">
            <a:avLst/>
          </a:prstGeom>
        </p:spPr>
      </p:pic>
      <p:pic>
        <p:nvPicPr>
          <p:cNvPr id="1050" name="Picture 1049">
            <a:extLst>
              <a:ext uri="{FF2B5EF4-FFF2-40B4-BE49-F238E27FC236}">
                <a16:creationId xmlns:a16="http://schemas.microsoft.com/office/drawing/2014/main" id="{B3BADF02-234D-4E74-BDE9-C5B4B3C33EBF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1" t="57636" r="36799" b="13750"/>
          <a:stretch/>
        </p:blipFill>
        <p:spPr>
          <a:xfrm flipH="1">
            <a:off x="6357456" y="2832120"/>
            <a:ext cx="1149307" cy="1123239"/>
          </a:xfrm>
          <a:prstGeom prst="rect">
            <a:avLst/>
          </a:prstGeom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5025572F-7290-471F-8A71-01B1B57A3C22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5" t="58631" r="35207" b="13047"/>
          <a:stretch/>
        </p:blipFill>
        <p:spPr>
          <a:xfrm flipH="1">
            <a:off x="7853338" y="2574340"/>
            <a:ext cx="1181784" cy="1090308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F7A5A618-DA46-4ECC-9745-8AACBC31CBB0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t="58416" r="36121" b="14116"/>
          <a:stretch/>
        </p:blipFill>
        <p:spPr>
          <a:xfrm flipH="1">
            <a:off x="8259591" y="3395976"/>
            <a:ext cx="1196746" cy="1117199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F4330168-766E-4F7F-A7D8-09788C4371E6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rgbClr val="FFA02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4324" y="3200821"/>
            <a:ext cx="1387912" cy="136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Picture 1053">
            <a:extLst>
              <a:ext uri="{FF2B5EF4-FFF2-40B4-BE49-F238E27FC236}">
                <a16:creationId xmlns:a16="http://schemas.microsoft.com/office/drawing/2014/main" id="{E64B208A-350E-4D69-8F64-40A848288674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rgbClr val="FFA02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9223" y="2485734"/>
            <a:ext cx="1387912" cy="136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57A8EA15-8963-464E-8EAF-9D6E1804C89D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rgbClr val="FFA02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3275" y="3438169"/>
            <a:ext cx="1387912" cy="136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Picture 1055">
            <a:extLst>
              <a:ext uri="{FF2B5EF4-FFF2-40B4-BE49-F238E27FC236}">
                <a16:creationId xmlns:a16="http://schemas.microsoft.com/office/drawing/2014/main" id="{DAB0AA02-09AF-4283-B37E-DCDB2089312B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rgbClr val="FFA02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6486" y="3636456"/>
            <a:ext cx="1387912" cy="136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Picture 1056">
            <a:extLst>
              <a:ext uri="{FF2B5EF4-FFF2-40B4-BE49-F238E27FC236}">
                <a16:creationId xmlns:a16="http://schemas.microsoft.com/office/drawing/2014/main" id="{2C8826EA-1AB6-438B-B551-AA7D139548ED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rgbClr val="FFA02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2822" y="2257134"/>
            <a:ext cx="1387912" cy="136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Picture 1057">
            <a:extLst>
              <a:ext uri="{FF2B5EF4-FFF2-40B4-BE49-F238E27FC236}">
                <a16:creationId xmlns:a16="http://schemas.microsoft.com/office/drawing/2014/main" id="{9905C75A-9EB9-4A8A-B1AA-931F82EF1960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rgbClr val="FFA02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2777" y="3082650"/>
            <a:ext cx="1387912" cy="136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Picture 1058">
            <a:extLst>
              <a:ext uri="{FF2B5EF4-FFF2-40B4-BE49-F238E27FC236}">
                <a16:creationId xmlns:a16="http://schemas.microsoft.com/office/drawing/2014/main" id="{A5304C17-1389-42D6-BDF7-2A7EC54BA96F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rgbClr val="FFA02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4812" y="3808845"/>
            <a:ext cx="1387912" cy="136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Picture 1059">
            <a:extLst>
              <a:ext uri="{FF2B5EF4-FFF2-40B4-BE49-F238E27FC236}">
                <a16:creationId xmlns:a16="http://schemas.microsoft.com/office/drawing/2014/main" id="{C3AA6F35-C0F1-4DE4-AB9E-B2DD7CD3757B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srgbClr val="FFA02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9514" y="2399198"/>
            <a:ext cx="1387912" cy="136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Isosceles Triangle 1062">
            <a:extLst>
              <a:ext uri="{FF2B5EF4-FFF2-40B4-BE49-F238E27FC236}">
                <a16:creationId xmlns:a16="http://schemas.microsoft.com/office/drawing/2014/main" id="{CFED6B18-4B08-4C31-98A9-EE27954877B3}"/>
              </a:ext>
            </a:extLst>
          </p:cNvPr>
          <p:cNvSpPr>
            <a:spLocks/>
          </p:cNvSpPr>
          <p:nvPr/>
        </p:nvSpPr>
        <p:spPr>
          <a:xfrm rot="15574233">
            <a:off x="8710957" y="1698909"/>
            <a:ext cx="1750087" cy="2447652"/>
          </a:xfrm>
          <a:prstGeom prst="triangle">
            <a:avLst>
              <a:gd name="adj" fmla="val 50436"/>
            </a:avLst>
          </a:prstGeom>
          <a:gradFill rotWithShape="1">
            <a:gsLst>
              <a:gs pos="0">
                <a:srgbClr val="ECC200"/>
              </a:gs>
              <a:gs pos="100000">
                <a:srgbClr val="FFA02F"/>
              </a:gs>
            </a:gsLst>
            <a:lin ang="5400000" scaled="0"/>
          </a:gradFill>
          <a:ln w="19050" cap="flat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064" name="TextBox 1063">
            <a:extLst>
              <a:ext uri="{FF2B5EF4-FFF2-40B4-BE49-F238E27FC236}">
                <a16:creationId xmlns:a16="http://schemas.microsoft.com/office/drawing/2014/main" id="{0D50992C-85D1-4264-8E6A-D50228D8B72D}"/>
              </a:ext>
            </a:extLst>
          </p:cNvPr>
          <p:cNvSpPr txBox="1">
            <a:spLocks/>
          </p:cNvSpPr>
          <p:nvPr/>
        </p:nvSpPr>
        <p:spPr>
          <a:xfrm>
            <a:off x="9407862" y="1429593"/>
            <a:ext cx="138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4F0B7B"/>
                </a:solidFill>
                <a:effectLst/>
                <a:uLnTx/>
                <a:uFillTx/>
              </a:rPr>
              <a:t>Себелипаза альфа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4F0B7B"/>
              </a:solidFill>
              <a:effectLst/>
              <a:uLnTx/>
              <a:uFillTx/>
            </a:endParaRPr>
          </a:p>
        </p:txBody>
      </p: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C9B62819-6465-493B-B4E3-6AEC3601181D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221" y="1584045"/>
            <a:ext cx="1980423" cy="21165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66" name="Picture 1065" descr="CE molecule.png">
            <a:extLst>
              <a:ext uri="{FF2B5EF4-FFF2-40B4-BE49-F238E27FC236}">
                <a16:creationId xmlns:a16="http://schemas.microsoft.com/office/drawing/2014/main" id="{63C80A03-8529-47F1-B218-627D7184A5DD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31890" r="62344" b="62738"/>
          <a:stretch/>
        </p:blipFill>
        <p:spPr>
          <a:xfrm>
            <a:off x="10912192" y="2399790"/>
            <a:ext cx="138119" cy="139636"/>
          </a:xfrm>
          <a:prstGeom prst="rect">
            <a:avLst/>
          </a:prstGeom>
        </p:spPr>
      </p:pic>
      <p:pic>
        <p:nvPicPr>
          <p:cNvPr id="1067" name="Picture 1066" descr="CE strand molecule.png">
            <a:extLst>
              <a:ext uri="{FF2B5EF4-FFF2-40B4-BE49-F238E27FC236}">
                <a16:creationId xmlns:a16="http://schemas.microsoft.com/office/drawing/2014/main" id="{CD602077-69AC-498E-B463-3376E01BA1B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35267" r="60742" b="21301"/>
          <a:stretch/>
        </p:blipFill>
        <p:spPr>
          <a:xfrm>
            <a:off x="10872964" y="2474258"/>
            <a:ext cx="158616" cy="959522"/>
          </a:xfrm>
          <a:prstGeom prst="rect">
            <a:avLst/>
          </a:prstGeom>
        </p:spPr>
      </p:pic>
      <p:pic>
        <p:nvPicPr>
          <p:cNvPr id="1068" name="Picture 1067" descr="LAL.png">
            <a:extLst>
              <a:ext uri="{FF2B5EF4-FFF2-40B4-BE49-F238E27FC236}">
                <a16:creationId xmlns:a16="http://schemas.microsoft.com/office/drawing/2014/main" id="{0C0FB230-4619-4259-B81D-7FC217912FC0}"/>
              </a:ext>
            </a:extLst>
          </p:cNvPr>
          <p:cNvPicPr>
            <a:picLocks/>
          </p:cNvPicPr>
          <p:nvPr/>
        </p:nvPicPr>
        <p:blipFill rotWithShape="1"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2" t="26826" r="10474" b="54758"/>
          <a:stretch/>
        </p:blipFill>
        <p:spPr>
          <a:xfrm>
            <a:off x="11669912" y="2486664"/>
            <a:ext cx="227902" cy="223132"/>
          </a:xfrm>
          <a:prstGeom prst="rect">
            <a:avLst/>
          </a:prstGeom>
        </p:spPr>
      </p:pic>
      <p:sp>
        <p:nvSpPr>
          <p:cNvPr id="1069" name="TextBox 1068">
            <a:extLst>
              <a:ext uri="{FF2B5EF4-FFF2-40B4-BE49-F238E27FC236}">
                <a16:creationId xmlns:a16="http://schemas.microsoft.com/office/drawing/2014/main" id="{DD0B5CFF-06A8-4CD9-9612-3C27FA8A3F30}"/>
              </a:ext>
            </a:extLst>
          </p:cNvPr>
          <p:cNvSpPr txBox="1">
            <a:spLocks/>
          </p:cNvSpPr>
          <p:nvPr/>
        </p:nvSpPr>
        <p:spPr>
          <a:xfrm>
            <a:off x="10765194" y="2055284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ЭХ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D2AB15CF-596B-4156-9A72-151E3DCC0007}"/>
              </a:ext>
            </a:extLst>
          </p:cNvPr>
          <p:cNvSpPr txBox="1">
            <a:spLocks/>
          </p:cNvSpPr>
          <p:nvPr/>
        </p:nvSpPr>
        <p:spPr>
          <a:xfrm>
            <a:off x="11135228" y="2053452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ТГ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669F5BFB-8589-4F8D-8686-C1027044B30A}"/>
              </a:ext>
            </a:extLst>
          </p:cNvPr>
          <p:cNvSpPr txBox="1">
            <a:spLocks/>
          </p:cNvSpPr>
          <p:nvPr/>
        </p:nvSpPr>
        <p:spPr>
          <a:xfrm>
            <a:off x="11528055" y="2214428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ЛКЛ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72" name="Picture 1071" descr="LAL.png">
            <a:extLst>
              <a:ext uri="{FF2B5EF4-FFF2-40B4-BE49-F238E27FC236}">
                <a16:creationId xmlns:a16="http://schemas.microsoft.com/office/drawing/2014/main" id="{468FE8F6-E95C-4671-926F-0B9270B7E31B}"/>
              </a:ext>
            </a:extLst>
          </p:cNvPr>
          <p:cNvPicPr>
            <a:picLocks/>
          </p:cNvPicPr>
          <p:nvPr/>
        </p:nvPicPr>
        <p:blipFill rotWithShape="1"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2" t="26826" r="10474" b="54758"/>
          <a:stretch/>
        </p:blipFill>
        <p:spPr>
          <a:xfrm>
            <a:off x="10469319" y="2487034"/>
            <a:ext cx="227902" cy="223132"/>
          </a:xfrm>
          <a:prstGeom prst="rect">
            <a:avLst/>
          </a:prstGeom>
        </p:spPr>
      </p:pic>
      <p:sp>
        <p:nvSpPr>
          <p:cNvPr id="1073" name="TextBox 1072">
            <a:extLst>
              <a:ext uri="{FF2B5EF4-FFF2-40B4-BE49-F238E27FC236}">
                <a16:creationId xmlns:a16="http://schemas.microsoft.com/office/drawing/2014/main" id="{358253F7-3FFE-4296-B9EF-151C27891E7C}"/>
              </a:ext>
            </a:extLst>
          </p:cNvPr>
          <p:cNvSpPr txBox="1">
            <a:spLocks/>
          </p:cNvSpPr>
          <p:nvPr/>
        </p:nvSpPr>
        <p:spPr>
          <a:xfrm>
            <a:off x="10380431" y="2185373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ЛКЛ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74" name="Picture 1073" descr="TG molecule split.png">
            <a:extLst>
              <a:ext uri="{FF2B5EF4-FFF2-40B4-BE49-F238E27FC236}">
                <a16:creationId xmlns:a16="http://schemas.microsoft.com/office/drawing/2014/main" id="{BDBE3D59-6713-43A7-B1B5-02149011078A}"/>
              </a:ext>
            </a:extLst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1" t="36064" r="31738" b="20350"/>
          <a:stretch/>
        </p:blipFill>
        <p:spPr>
          <a:xfrm>
            <a:off x="11124260" y="2554165"/>
            <a:ext cx="402786" cy="879558"/>
          </a:xfrm>
          <a:prstGeom prst="rect">
            <a:avLst/>
          </a:prstGeom>
        </p:spPr>
      </p:pic>
      <p:pic>
        <p:nvPicPr>
          <p:cNvPr id="1075" name="Picture 1074" descr="TG molecule split.png">
            <a:extLst>
              <a:ext uri="{FF2B5EF4-FFF2-40B4-BE49-F238E27FC236}">
                <a16:creationId xmlns:a16="http://schemas.microsoft.com/office/drawing/2014/main" id="{E329903A-BEB0-4D80-9741-2E2A045E9387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1" t="26396" r="31738" b="64242"/>
          <a:stretch/>
        </p:blipFill>
        <p:spPr>
          <a:xfrm>
            <a:off x="11111060" y="2364043"/>
            <a:ext cx="402786" cy="188923"/>
          </a:xfrm>
          <a:prstGeom prst="rect">
            <a:avLst/>
          </a:prstGeom>
        </p:spPr>
      </p:pic>
      <p:sp>
        <p:nvSpPr>
          <p:cNvPr id="1076" name="&quot;No&quot; Symbol 752">
            <a:extLst>
              <a:ext uri="{FF2B5EF4-FFF2-40B4-BE49-F238E27FC236}">
                <a16:creationId xmlns:a16="http://schemas.microsoft.com/office/drawing/2014/main" id="{188CD086-1DA7-4877-BCCB-ED998A6FA656}"/>
              </a:ext>
            </a:extLst>
          </p:cNvPr>
          <p:cNvSpPr>
            <a:spLocks/>
          </p:cNvSpPr>
          <p:nvPr/>
        </p:nvSpPr>
        <p:spPr>
          <a:xfrm>
            <a:off x="11645246" y="2483018"/>
            <a:ext cx="254752" cy="263669"/>
          </a:xfrm>
          <a:prstGeom prst="noSmoking">
            <a:avLst>
              <a:gd name="adj" fmla="val 12840"/>
            </a:avLst>
          </a:prstGeom>
          <a:solidFill>
            <a:srgbClr val="DC5F1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7" name="&quot;No&quot; Symbol 753">
            <a:extLst>
              <a:ext uri="{FF2B5EF4-FFF2-40B4-BE49-F238E27FC236}">
                <a16:creationId xmlns:a16="http://schemas.microsoft.com/office/drawing/2014/main" id="{8A0B179B-FCC0-4400-89A4-1472368A2DCD}"/>
              </a:ext>
            </a:extLst>
          </p:cNvPr>
          <p:cNvSpPr>
            <a:spLocks/>
          </p:cNvSpPr>
          <p:nvPr/>
        </p:nvSpPr>
        <p:spPr>
          <a:xfrm>
            <a:off x="10452193" y="2464089"/>
            <a:ext cx="264425" cy="282598"/>
          </a:xfrm>
          <a:prstGeom prst="noSmoking">
            <a:avLst>
              <a:gd name="adj" fmla="val 12840"/>
            </a:avLst>
          </a:prstGeom>
          <a:solidFill>
            <a:srgbClr val="DC5F1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4E0D94DB-867E-4F98-9458-D9F1BC253D7F}"/>
              </a:ext>
            </a:extLst>
          </p:cNvPr>
          <p:cNvGrpSpPr>
            <a:grpSpLocks/>
          </p:cNvGrpSpPr>
          <p:nvPr/>
        </p:nvGrpSpPr>
        <p:grpSpPr>
          <a:xfrm>
            <a:off x="10161725" y="1572205"/>
            <a:ext cx="1980423" cy="2116508"/>
            <a:chOff x="3024254" y="3484627"/>
            <a:chExt cx="2414494" cy="2414494"/>
          </a:xfrm>
        </p:grpSpPr>
        <p:pic>
          <p:nvPicPr>
            <p:cNvPr id="1079" name="Picture 1078">
              <a:extLst>
                <a:ext uri="{FF2B5EF4-FFF2-40B4-BE49-F238E27FC236}">
                  <a16:creationId xmlns:a16="http://schemas.microsoft.com/office/drawing/2014/main" id="{12600BCB-D622-46CE-A0AD-078DF9814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254" y="3484627"/>
              <a:ext cx="2414494" cy="24144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EE5F91A5-C74C-4857-9079-20DA4926FCAF}"/>
                </a:ext>
              </a:extLst>
            </p:cNvPr>
            <p:cNvGrpSpPr/>
            <p:nvPr/>
          </p:nvGrpSpPr>
          <p:grpSpPr>
            <a:xfrm rot="14895044">
              <a:off x="3813529" y="3857042"/>
              <a:ext cx="165859" cy="673950"/>
              <a:chOff x="6829743" y="4612620"/>
              <a:chExt cx="186561" cy="808809"/>
            </a:xfrm>
          </p:grpSpPr>
          <p:pic>
            <p:nvPicPr>
              <p:cNvPr id="1174" name="Picture 1173" descr="CE strand molecule.png">
                <a:extLst>
                  <a:ext uri="{FF2B5EF4-FFF2-40B4-BE49-F238E27FC236}">
                    <a16:creationId xmlns:a16="http://schemas.microsoft.com/office/drawing/2014/main" id="{FC43B616-A54E-42AB-BA00-695B98594F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75" name="Picture 1174" descr="CE molecule.png">
                <a:extLst>
                  <a:ext uri="{FF2B5EF4-FFF2-40B4-BE49-F238E27FC236}">
                    <a16:creationId xmlns:a16="http://schemas.microsoft.com/office/drawing/2014/main" id="{75AAA027-0162-452D-B257-90B3D8A36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081" name="Picture 1080" descr="TG molecule.png">
              <a:extLst>
                <a:ext uri="{FF2B5EF4-FFF2-40B4-BE49-F238E27FC236}">
                  <a16:creationId xmlns:a16="http://schemas.microsoft.com/office/drawing/2014/main" id="{5A17C83E-B85B-4C73-81D3-01437A529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8808014">
              <a:off x="4799584" y="4158025"/>
              <a:ext cx="263499" cy="661904"/>
            </a:xfrm>
            <a:prstGeom prst="rect">
              <a:avLst/>
            </a:prstGeom>
          </p:spPr>
        </p:pic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8164E472-03F8-4B1D-9C83-373656F9170B}"/>
                </a:ext>
              </a:extLst>
            </p:cNvPr>
            <p:cNvGrpSpPr/>
            <p:nvPr/>
          </p:nvGrpSpPr>
          <p:grpSpPr>
            <a:xfrm rot="12338649">
              <a:off x="3824997" y="4566103"/>
              <a:ext cx="165859" cy="673950"/>
              <a:chOff x="6829743" y="4612620"/>
              <a:chExt cx="186561" cy="808809"/>
            </a:xfrm>
          </p:grpSpPr>
          <p:pic>
            <p:nvPicPr>
              <p:cNvPr id="1172" name="Picture 1171" descr="CE strand molecule.png">
                <a:extLst>
                  <a:ext uri="{FF2B5EF4-FFF2-40B4-BE49-F238E27FC236}">
                    <a16:creationId xmlns:a16="http://schemas.microsoft.com/office/drawing/2014/main" id="{BD2A4E9B-A510-4CE3-BE53-C28141FD62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73" name="Picture 1172" descr="CE molecule.png">
                <a:extLst>
                  <a:ext uri="{FF2B5EF4-FFF2-40B4-BE49-F238E27FC236}">
                    <a16:creationId xmlns:a16="http://schemas.microsoft.com/office/drawing/2014/main" id="{8525381A-DC8D-4676-980C-56010191F0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083" name="Group 1082">
              <a:extLst>
                <a:ext uri="{FF2B5EF4-FFF2-40B4-BE49-F238E27FC236}">
                  <a16:creationId xmlns:a16="http://schemas.microsoft.com/office/drawing/2014/main" id="{F210344D-AE9C-45DC-BEF6-B250CE3287FE}"/>
                </a:ext>
              </a:extLst>
            </p:cNvPr>
            <p:cNvGrpSpPr/>
            <p:nvPr/>
          </p:nvGrpSpPr>
          <p:grpSpPr>
            <a:xfrm rot="10009879">
              <a:off x="4337656" y="5033644"/>
              <a:ext cx="165859" cy="673950"/>
              <a:chOff x="6829743" y="4612620"/>
              <a:chExt cx="186561" cy="808809"/>
            </a:xfrm>
          </p:grpSpPr>
          <p:pic>
            <p:nvPicPr>
              <p:cNvPr id="1170" name="Picture 1169" descr="CE strand molecule.png">
                <a:extLst>
                  <a:ext uri="{FF2B5EF4-FFF2-40B4-BE49-F238E27FC236}">
                    <a16:creationId xmlns:a16="http://schemas.microsoft.com/office/drawing/2014/main" id="{9830D7AC-28CE-443B-8017-843931AC45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71" name="Picture 1170" descr="CE molecule.png">
                <a:extLst>
                  <a:ext uri="{FF2B5EF4-FFF2-40B4-BE49-F238E27FC236}">
                    <a16:creationId xmlns:a16="http://schemas.microsoft.com/office/drawing/2014/main" id="{04F3A331-6C03-49A6-8D41-8D9E0F49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084" name="Group 1083">
              <a:extLst>
                <a:ext uri="{FF2B5EF4-FFF2-40B4-BE49-F238E27FC236}">
                  <a16:creationId xmlns:a16="http://schemas.microsoft.com/office/drawing/2014/main" id="{E4A7DFD8-D98C-4429-A81E-26C019BCFC36}"/>
                </a:ext>
              </a:extLst>
            </p:cNvPr>
            <p:cNvGrpSpPr/>
            <p:nvPr/>
          </p:nvGrpSpPr>
          <p:grpSpPr>
            <a:xfrm rot="5612756">
              <a:off x="4624035" y="4090446"/>
              <a:ext cx="165859" cy="673950"/>
              <a:chOff x="6829743" y="4612620"/>
              <a:chExt cx="186561" cy="808809"/>
            </a:xfrm>
          </p:grpSpPr>
          <p:pic>
            <p:nvPicPr>
              <p:cNvPr id="1168" name="Picture 1167" descr="CE strand molecule.png">
                <a:extLst>
                  <a:ext uri="{FF2B5EF4-FFF2-40B4-BE49-F238E27FC236}">
                    <a16:creationId xmlns:a16="http://schemas.microsoft.com/office/drawing/2014/main" id="{38179F9D-EFFB-468F-B41F-783D01DC38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69" name="Picture 1168" descr="CE molecule.png">
                <a:extLst>
                  <a:ext uri="{FF2B5EF4-FFF2-40B4-BE49-F238E27FC236}">
                    <a16:creationId xmlns:a16="http://schemas.microsoft.com/office/drawing/2014/main" id="{856EFFF2-6971-4706-B30C-BA6EED63CB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085" name="Group 1084">
              <a:extLst>
                <a:ext uri="{FF2B5EF4-FFF2-40B4-BE49-F238E27FC236}">
                  <a16:creationId xmlns:a16="http://schemas.microsoft.com/office/drawing/2014/main" id="{01272AFE-098A-4B71-BF2B-905BC300CDD6}"/>
                </a:ext>
              </a:extLst>
            </p:cNvPr>
            <p:cNvGrpSpPr/>
            <p:nvPr/>
          </p:nvGrpSpPr>
          <p:grpSpPr>
            <a:xfrm rot="1479879">
              <a:off x="4294099" y="3715727"/>
              <a:ext cx="165859" cy="673950"/>
              <a:chOff x="6829743" y="4612620"/>
              <a:chExt cx="186561" cy="808809"/>
            </a:xfrm>
          </p:grpSpPr>
          <p:pic>
            <p:nvPicPr>
              <p:cNvPr id="1166" name="Picture 1165" descr="CE strand molecule.png">
                <a:extLst>
                  <a:ext uri="{FF2B5EF4-FFF2-40B4-BE49-F238E27FC236}">
                    <a16:creationId xmlns:a16="http://schemas.microsoft.com/office/drawing/2014/main" id="{6852F6FF-2A1E-4B9F-B20B-00F1526AC1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67" name="Picture 1166" descr="CE molecule.png">
                <a:extLst>
                  <a:ext uri="{FF2B5EF4-FFF2-40B4-BE49-F238E27FC236}">
                    <a16:creationId xmlns:a16="http://schemas.microsoft.com/office/drawing/2014/main" id="{244C6B3A-9A23-458B-8D26-BFBB09BD60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086" name="Picture 1085" descr="TG molecule.png">
              <a:extLst>
                <a:ext uri="{FF2B5EF4-FFF2-40B4-BE49-F238E27FC236}">
                  <a16:creationId xmlns:a16="http://schemas.microsoft.com/office/drawing/2014/main" id="{DA24F199-9216-4ACE-B052-22E362984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6553943">
              <a:off x="3700995" y="3804819"/>
              <a:ext cx="263499" cy="661904"/>
            </a:xfrm>
            <a:prstGeom prst="rect">
              <a:avLst/>
            </a:prstGeom>
          </p:spPr>
        </p:pic>
        <p:pic>
          <p:nvPicPr>
            <p:cNvPr id="1087" name="Picture 1086" descr="TG molecule.png">
              <a:extLst>
                <a:ext uri="{FF2B5EF4-FFF2-40B4-BE49-F238E27FC236}">
                  <a16:creationId xmlns:a16="http://schemas.microsoft.com/office/drawing/2014/main" id="{723A4101-0756-4728-BEFF-C2D9F6221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3329212">
              <a:off x="4788165" y="4770082"/>
              <a:ext cx="263499" cy="661904"/>
            </a:xfrm>
            <a:prstGeom prst="rect">
              <a:avLst/>
            </a:prstGeom>
          </p:spPr>
        </p:pic>
        <p:pic>
          <p:nvPicPr>
            <p:cNvPr id="1088" name="Picture 1087" descr="TG molecule.png">
              <a:extLst>
                <a:ext uri="{FF2B5EF4-FFF2-40B4-BE49-F238E27FC236}">
                  <a16:creationId xmlns:a16="http://schemas.microsoft.com/office/drawing/2014/main" id="{C2FE1951-758C-441B-A389-4426C4590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9959038">
              <a:off x="3397772" y="4271643"/>
              <a:ext cx="263499" cy="661904"/>
            </a:xfrm>
            <a:prstGeom prst="rect">
              <a:avLst/>
            </a:prstGeom>
          </p:spPr>
        </p:pic>
        <p:pic>
          <p:nvPicPr>
            <p:cNvPr id="1089" name="Picture 1088" descr="TG molecule.png">
              <a:extLst>
                <a:ext uri="{FF2B5EF4-FFF2-40B4-BE49-F238E27FC236}">
                  <a16:creationId xmlns:a16="http://schemas.microsoft.com/office/drawing/2014/main" id="{23DB4864-7CB2-42F6-8D03-2740962D7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3368215">
              <a:off x="4634091" y="3960409"/>
              <a:ext cx="263499" cy="661904"/>
            </a:xfrm>
            <a:prstGeom prst="rect">
              <a:avLst/>
            </a:prstGeom>
          </p:spPr>
        </p:pic>
        <p:grpSp>
          <p:nvGrpSpPr>
            <p:cNvPr id="1090" name="Group 1089">
              <a:extLst>
                <a:ext uri="{FF2B5EF4-FFF2-40B4-BE49-F238E27FC236}">
                  <a16:creationId xmlns:a16="http://schemas.microsoft.com/office/drawing/2014/main" id="{E5A5147B-1593-44D1-A9DE-302D2F94B982}"/>
                </a:ext>
              </a:extLst>
            </p:cNvPr>
            <p:cNvGrpSpPr/>
            <p:nvPr/>
          </p:nvGrpSpPr>
          <p:grpSpPr>
            <a:xfrm rot="10009879">
              <a:off x="3794229" y="3817090"/>
              <a:ext cx="165859" cy="673950"/>
              <a:chOff x="6829743" y="4612620"/>
              <a:chExt cx="186561" cy="808809"/>
            </a:xfrm>
          </p:grpSpPr>
          <p:pic>
            <p:nvPicPr>
              <p:cNvPr id="1164" name="Picture 1163" descr="CE strand molecule.png">
                <a:extLst>
                  <a:ext uri="{FF2B5EF4-FFF2-40B4-BE49-F238E27FC236}">
                    <a16:creationId xmlns:a16="http://schemas.microsoft.com/office/drawing/2014/main" id="{EDCFEB34-6FE6-4C3A-B4D4-FFAB50B710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65" name="Picture 1164" descr="CE molecule.png">
                <a:extLst>
                  <a:ext uri="{FF2B5EF4-FFF2-40B4-BE49-F238E27FC236}">
                    <a16:creationId xmlns:a16="http://schemas.microsoft.com/office/drawing/2014/main" id="{A6591AEF-8459-4A3D-8210-4A95DD48D9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091" name="Group 1090">
              <a:extLst>
                <a:ext uri="{FF2B5EF4-FFF2-40B4-BE49-F238E27FC236}">
                  <a16:creationId xmlns:a16="http://schemas.microsoft.com/office/drawing/2014/main" id="{3FA0019B-5029-4CCB-9C9C-59BF577FED0A}"/>
                </a:ext>
              </a:extLst>
            </p:cNvPr>
            <p:cNvGrpSpPr/>
            <p:nvPr/>
          </p:nvGrpSpPr>
          <p:grpSpPr>
            <a:xfrm rot="16915562">
              <a:off x="4139105" y="4537586"/>
              <a:ext cx="165859" cy="673950"/>
              <a:chOff x="6829743" y="4612620"/>
              <a:chExt cx="186561" cy="808809"/>
            </a:xfrm>
          </p:grpSpPr>
          <p:pic>
            <p:nvPicPr>
              <p:cNvPr id="1162" name="Picture 1161" descr="CE strand molecule.png">
                <a:extLst>
                  <a:ext uri="{FF2B5EF4-FFF2-40B4-BE49-F238E27FC236}">
                    <a16:creationId xmlns:a16="http://schemas.microsoft.com/office/drawing/2014/main" id="{136E358E-255E-4220-8AF5-90CC686BC7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63" name="Picture 1162" descr="CE molecule.png">
                <a:extLst>
                  <a:ext uri="{FF2B5EF4-FFF2-40B4-BE49-F238E27FC236}">
                    <a16:creationId xmlns:a16="http://schemas.microsoft.com/office/drawing/2014/main" id="{BEC1E1FA-321C-481C-BCF6-899E8BBBB0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092" name="Picture 1091" descr="TG molecule.png">
              <a:extLst>
                <a:ext uri="{FF2B5EF4-FFF2-40B4-BE49-F238E27FC236}">
                  <a16:creationId xmlns:a16="http://schemas.microsoft.com/office/drawing/2014/main" id="{D0AF00CF-64A6-4A3F-B96C-58073D3E6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20828532">
              <a:off x="4042511" y="3852350"/>
              <a:ext cx="263499" cy="661904"/>
            </a:xfrm>
            <a:prstGeom prst="rect">
              <a:avLst/>
            </a:prstGeom>
          </p:spPr>
        </p:pic>
        <p:grpSp>
          <p:nvGrpSpPr>
            <p:cNvPr id="1093" name="Group 1092">
              <a:extLst>
                <a:ext uri="{FF2B5EF4-FFF2-40B4-BE49-F238E27FC236}">
                  <a16:creationId xmlns:a16="http://schemas.microsoft.com/office/drawing/2014/main" id="{7B340BB8-5720-4CD2-9925-F5F39E7FF287}"/>
                </a:ext>
              </a:extLst>
            </p:cNvPr>
            <p:cNvGrpSpPr/>
            <p:nvPr/>
          </p:nvGrpSpPr>
          <p:grpSpPr>
            <a:xfrm rot="14359167">
              <a:off x="4314093" y="5167743"/>
              <a:ext cx="165859" cy="673950"/>
              <a:chOff x="6829743" y="4612620"/>
              <a:chExt cx="186561" cy="808809"/>
            </a:xfrm>
          </p:grpSpPr>
          <p:pic>
            <p:nvPicPr>
              <p:cNvPr id="1160" name="Picture 1159" descr="CE strand molecule.png">
                <a:extLst>
                  <a:ext uri="{FF2B5EF4-FFF2-40B4-BE49-F238E27FC236}">
                    <a16:creationId xmlns:a16="http://schemas.microsoft.com/office/drawing/2014/main" id="{40602F12-2FF5-4718-96F5-E0924F794B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61" name="Picture 1160" descr="CE molecule.png">
                <a:extLst>
                  <a:ext uri="{FF2B5EF4-FFF2-40B4-BE49-F238E27FC236}">
                    <a16:creationId xmlns:a16="http://schemas.microsoft.com/office/drawing/2014/main" id="{9EA99314-EAC9-4923-81D5-3C8979EB5D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094" name="Group 1093">
              <a:extLst>
                <a:ext uri="{FF2B5EF4-FFF2-40B4-BE49-F238E27FC236}">
                  <a16:creationId xmlns:a16="http://schemas.microsoft.com/office/drawing/2014/main" id="{403C6723-4DFD-4B36-9185-EAA94E2364EC}"/>
                </a:ext>
              </a:extLst>
            </p:cNvPr>
            <p:cNvGrpSpPr/>
            <p:nvPr/>
          </p:nvGrpSpPr>
          <p:grpSpPr>
            <a:xfrm rot="12030397">
              <a:off x="4658989" y="4933522"/>
              <a:ext cx="165859" cy="673950"/>
              <a:chOff x="6829743" y="4612620"/>
              <a:chExt cx="186561" cy="808809"/>
            </a:xfrm>
          </p:grpSpPr>
          <p:pic>
            <p:nvPicPr>
              <p:cNvPr id="1158" name="Picture 1157" descr="CE strand molecule.png">
                <a:extLst>
                  <a:ext uri="{FF2B5EF4-FFF2-40B4-BE49-F238E27FC236}">
                    <a16:creationId xmlns:a16="http://schemas.microsoft.com/office/drawing/2014/main" id="{9B4FEEEB-A4D7-4A02-843A-B999C8CF0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59" name="Picture 1158" descr="CE molecule.png">
                <a:extLst>
                  <a:ext uri="{FF2B5EF4-FFF2-40B4-BE49-F238E27FC236}">
                    <a16:creationId xmlns:a16="http://schemas.microsoft.com/office/drawing/2014/main" id="{5BDCDF1A-585E-43A4-AB88-E3A5BCBFDD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095" name="Group 1094">
              <a:extLst>
                <a:ext uri="{FF2B5EF4-FFF2-40B4-BE49-F238E27FC236}">
                  <a16:creationId xmlns:a16="http://schemas.microsoft.com/office/drawing/2014/main" id="{600664CB-6DD5-4F78-9F75-E5A982DC1C95}"/>
                </a:ext>
              </a:extLst>
            </p:cNvPr>
            <p:cNvGrpSpPr/>
            <p:nvPr/>
          </p:nvGrpSpPr>
          <p:grpSpPr>
            <a:xfrm rot="7633274">
              <a:off x="4113595" y="3677652"/>
              <a:ext cx="165859" cy="673950"/>
              <a:chOff x="6829743" y="4612620"/>
              <a:chExt cx="186561" cy="808809"/>
            </a:xfrm>
          </p:grpSpPr>
          <p:pic>
            <p:nvPicPr>
              <p:cNvPr id="1156" name="Picture 1155" descr="CE strand molecule.png">
                <a:extLst>
                  <a:ext uri="{FF2B5EF4-FFF2-40B4-BE49-F238E27FC236}">
                    <a16:creationId xmlns:a16="http://schemas.microsoft.com/office/drawing/2014/main" id="{3FE44E19-7358-42BE-9A04-03B64BD340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57" name="Picture 1156" descr="CE molecule.png">
                <a:extLst>
                  <a:ext uri="{FF2B5EF4-FFF2-40B4-BE49-F238E27FC236}">
                    <a16:creationId xmlns:a16="http://schemas.microsoft.com/office/drawing/2014/main" id="{40D44856-4914-402A-AE88-18A456ADA7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096" name="Group 1095">
              <a:extLst>
                <a:ext uri="{FF2B5EF4-FFF2-40B4-BE49-F238E27FC236}">
                  <a16:creationId xmlns:a16="http://schemas.microsoft.com/office/drawing/2014/main" id="{BB634315-CD67-414F-86AD-8F5810A0CB4B}"/>
                </a:ext>
              </a:extLst>
            </p:cNvPr>
            <p:cNvGrpSpPr/>
            <p:nvPr/>
          </p:nvGrpSpPr>
          <p:grpSpPr>
            <a:xfrm rot="3500397">
              <a:off x="4619675" y="4396271"/>
              <a:ext cx="165859" cy="673950"/>
              <a:chOff x="6829743" y="4612620"/>
              <a:chExt cx="186561" cy="808809"/>
            </a:xfrm>
          </p:grpSpPr>
          <p:pic>
            <p:nvPicPr>
              <p:cNvPr id="1154" name="Picture 1153" descr="CE strand molecule.png">
                <a:extLst>
                  <a:ext uri="{FF2B5EF4-FFF2-40B4-BE49-F238E27FC236}">
                    <a16:creationId xmlns:a16="http://schemas.microsoft.com/office/drawing/2014/main" id="{D1DA3ADE-B8F5-4A12-BA33-6D604DA340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55" name="Picture 1154" descr="CE molecule.png">
                <a:extLst>
                  <a:ext uri="{FF2B5EF4-FFF2-40B4-BE49-F238E27FC236}">
                    <a16:creationId xmlns:a16="http://schemas.microsoft.com/office/drawing/2014/main" id="{F79C2DA4-682A-4629-BD0E-768205145A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097" name="Picture 1096" descr="TG molecule.png">
              <a:extLst>
                <a:ext uri="{FF2B5EF4-FFF2-40B4-BE49-F238E27FC236}">
                  <a16:creationId xmlns:a16="http://schemas.microsoft.com/office/drawing/2014/main" id="{BBB700D0-41D4-4469-8F62-6B6C06F1B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665428">
              <a:off x="3529696" y="4575970"/>
              <a:ext cx="263499" cy="661904"/>
            </a:xfrm>
            <a:prstGeom prst="rect">
              <a:avLst/>
            </a:prstGeom>
          </p:spPr>
        </p:pic>
        <p:pic>
          <p:nvPicPr>
            <p:cNvPr id="1098" name="Picture 1097" descr="TG molecule.png">
              <a:extLst>
                <a:ext uri="{FF2B5EF4-FFF2-40B4-BE49-F238E27FC236}">
                  <a16:creationId xmlns:a16="http://schemas.microsoft.com/office/drawing/2014/main" id="{3CC4B6AD-2735-49B6-B6E2-DC988666F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3944693">
              <a:off x="4172872" y="4977003"/>
              <a:ext cx="263499" cy="661904"/>
            </a:xfrm>
            <a:prstGeom prst="rect">
              <a:avLst/>
            </a:prstGeom>
          </p:spPr>
        </p:pic>
        <p:pic>
          <p:nvPicPr>
            <p:cNvPr id="1099" name="Picture 1098" descr="TG molecule.png">
              <a:extLst>
                <a:ext uri="{FF2B5EF4-FFF2-40B4-BE49-F238E27FC236}">
                  <a16:creationId xmlns:a16="http://schemas.microsoft.com/office/drawing/2014/main" id="{29743839-2A76-4B1F-B818-C24707EC8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1979556">
              <a:off x="3723348" y="4952187"/>
              <a:ext cx="263499" cy="661904"/>
            </a:xfrm>
            <a:prstGeom prst="rect">
              <a:avLst/>
            </a:prstGeom>
          </p:spPr>
        </p:pic>
        <p:pic>
          <p:nvPicPr>
            <p:cNvPr id="1100" name="Picture 1099" descr="TG molecule.png">
              <a:extLst>
                <a:ext uri="{FF2B5EF4-FFF2-40B4-BE49-F238E27FC236}">
                  <a16:creationId xmlns:a16="http://schemas.microsoft.com/office/drawing/2014/main" id="{AA7F6D97-7938-48AE-A5CB-F7DA06B04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5388733">
              <a:off x="4717611" y="4579490"/>
              <a:ext cx="263499" cy="661904"/>
            </a:xfrm>
            <a:prstGeom prst="rect">
              <a:avLst/>
            </a:prstGeom>
          </p:spPr>
        </p:pic>
        <p:grpSp>
          <p:nvGrpSpPr>
            <p:cNvPr id="1101" name="Group 1100">
              <a:extLst>
                <a:ext uri="{FF2B5EF4-FFF2-40B4-BE49-F238E27FC236}">
                  <a16:creationId xmlns:a16="http://schemas.microsoft.com/office/drawing/2014/main" id="{F1557149-DAF7-404A-93FF-CFBA26A379C8}"/>
                </a:ext>
              </a:extLst>
            </p:cNvPr>
            <p:cNvGrpSpPr/>
            <p:nvPr/>
          </p:nvGrpSpPr>
          <p:grpSpPr>
            <a:xfrm rot="12030397">
              <a:off x="4119805" y="4497634"/>
              <a:ext cx="165859" cy="673950"/>
              <a:chOff x="6829743" y="4612620"/>
              <a:chExt cx="186561" cy="808809"/>
            </a:xfrm>
          </p:grpSpPr>
          <p:pic>
            <p:nvPicPr>
              <p:cNvPr id="1152" name="Picture 1151" descr="CE strand molecule.png">
                <a:extLst>
                  <a:ext uri="{FF2B5EF4-FFF2-40B4-BE49-F238E27FC236}">
                    <a16:creationId xmlns:a16="http://schemas.microsoft.com/office/drawing/2014/main" id="{A70BBD74-7403-42ED-B10C-B59B01CB05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53" name="Picture 1152" descr="CE molecule.png">
                <a:extLst>
                  <a:ext uri="{FF2B5EF4-FFF2-40B4-BE49-F238E27FC236}">
                    <a16:creationId xmlns:a16="http://schemas.microsoft.com/office/drawing/2014/main" id="{AE86A495-5E28-4FCC-BE7D-D76D7FE212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102" name="Picture 1101" descr="TG molecule.png">
              <a:extLst>
                <a:ext uri="{FF2B5EF4-FFF2-40B4-BE49-F238E27FC236}">
                  <a16:creationId xmlns:a16="http://schemas.microsoft.com/office/drawing/2014/main" id="{79D925A2-C31C-4BA1-99A9-21E02B9CC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1703034">
              <a:off x="4457206" y="3912808"/>
              <a:ext cx="263499" cy="661904"/>
            </a:xfrm>
            <a:prstGeom prst="rect">
              <a:avLst/>
            </a:prstGeom>
          </p:spPr>
        </p:pic>
        <p:grpSp>
          <p:nvGrpSpPr>
            <p:cNvPr id="1103" name="Group 1102">
              <a:extLst>
                <a:ext uri="{FF2B5EF4-FFF2-40B4-BE49-F238E27FC236}">
                  <a16:creationId xmlns:a16="http://schemas.microsoft.com/office/drawing/2014/main" id="{022FEC88-B9DD-4174-B03F-359E30393D12}"/>
                </a:ext>
              </a:extLst>
            </p:cNvPr>
            <p:cNvGrpSpPr/>
            <p:nvPr/>
          </p:nvGrpSpPr>
          <p:grpSpPr>
            <a:xfrm rot="10404219">
              <a:off x="3816979" y="3883810"/>
              <a:ext cx="165859" cy="673950"/>
              <a:chOff x="6829743" y="4612620"/>
              <a:chExt cx="186561" cy="808809"/>
            </a:xfrm>
          </p:grpSpPr>
          <p:pic>
            <p:nvPicPr>
              <p:cNvPr id="1150" name="Picture 1149" descr="CE strand molecule.png">
                <a:extLst>
                  <a:ext uri="{FF2B5EF4-FFF2-40B4-BE49-F238E27FC236}">
                    <a16:creationId xmlns:a16="http://schemas.microsoft.com/office/drawing/2014/main" id="{B791F6C3-7BD2-4857-9921-7F0B249F2C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51" name="Picture 1150" descr="CE molecule.png">
                <a:extLst>
                  <a:ext uri="{FF2B5EF4-FFF2-40B4-BE49-F238E27FC236}">
                    <a16:creationId xmlns:a16="http://schemas.microsoft.com/office/drawing/2014/main" id="{959316F2-5AB6-4A25-8879-7473D768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104" name="Group 1103">
              <a:extLst>
                <a:ext uri="{FF2B5EF4-FFF2-40B4-BE49-F238E27FC236}">
                  <a16:creationId xmlns:a16="http://schemas.microsoft.com/office/drawing/2014/main" id="{9024C827-FE79-4E49-BFC9-BC4E0BDDC444}"/>
                </a:ext>
              </a:extLst>
            </p:cNvPr>
            <p:cNvGrpSpPr/>
            <p:nvPr/>
          </p:nvGrpSpPr>
          <p:grpSpPr>
            <a:xfrm rot="1874219">
              <a:off x="3901122" y="3763567"/>
              <a:ext cx="165859" cy="673950"/>
              <a:chOff x="6829743" y="4612620"/>
              <a:chExt cx="186561" cy="808809"/>
            </a:xfrm>
          </p:grpSpPr>
          <p:pic>
            <p:nvPicPr>
              <p:cNvPr id="1148" name="Picture 1147" descr="CE strand molecule.png">
                <a:extLst>
                  <a:ext uri="{FF2B5EF4-FFF2-40B4-BE49-F238E27FC236}">
                    <a16:creationId xmlns:a16="http://schemas.microsoft.com/office/drawing/2014/main" id="{C5D9E0D0-D583-41D1-9D79-350D9D1377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49" name="Picture 1148" descr="CE molecule.png">
                <a:extLst>
                  <a:ext uri="{FF2B5EF4-FFF2-40B4-BE49-F238E27FC236}">
                    <a16:creationId xmlns:a16="http://schemas.microsoft.com/office/drawing/2014/main" id="{BB7BA492-5E19-4F44-8F0E-4A705DA75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105" name="Picture 1104" descr="TG molecule.png">
              <a:extLst>
                <a:ext uri="{FF2B5EF4-FFF2-40B4-BE49-F238E27FC236}">
                  <a16:creationId xmlns:a16="http://schemas.microsoft.com/office/drawing/2014/main" id="{C9C6384F-2EEF-4293-9971-A3B996305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3762555">
              <a:off x="3824721" y="4103914"/>
              <a:ext cx="263499" cy="661904"/>
            </a:xfrm>
            <a:prstGeom prst="rect">
              <a:avLst/>
            </a:prstGeom>
          </p:spPr>
        </p:pic>
        <p:pic>
          <p:nvPicPr>
            <p:cNvPr id="1106" name="Picture 1105" descr="TG molecule.png">
              <a:extLst>
                <a:ext uri="{FF2B5EF4-FFF2-40B4-BE49-F238E27FC236}">
                  <a16:creationId xmlns:a16="http://schemas.microsoft.com/office/drawing/2014/main" id="{8B654C1E-4435-42B3-A080-377E2E370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9134618">
              <a:off x="3907152" y="4849455"/>
              <a:ext cx="263499" cy="661904"/>
            </a:xfrm>
            <a:prstGeom prst="rect">
              <a:avLst/>
            </a:prstGeom>
          </p:spPr>
        </p:pic>
        <p:grpSp>
          <p:nvGrpSpPr>
            <p:cNvPr id="1107" name="Group 1106">
              <a:extLst>
                <a:ext uri="{FF2B5EF4-FFF2-40B4-BE49-F238E27FC236}">
                  <a16:creationId xmlns:a16="http://schemas.microsoft.com/office/drawing/2014/main" id="{43F6373A-E2A6-4C2C-8580-93576BBA9E15}"/>
                </a:ext>
              </a:extLst>
            </p:cNvPr>
            <p:cNvGrpSpPr/>
            <p:nvPr/>
          </p:nvGrpSpPr>
          <p:grpSpPr>
            <a:xfrm rot="7835803">
              <a:off x="3666092" y="4949818"/>
              <a:ext cx="165859" cy="673950"/>
              <a:chOff x="6829743" y="4612620"/>
              <a:chExt cx="186561" cy="808809"/>
            </a:xfrm>
          </p:grpSpPr>
          <p:pic>
            <p:nvPicPr>
              <p:cNvPr id="1146" name="Picture 1145" descr="CE strand molecule.png">
                <a:extLst>
                  <a:ext uri="{FF2B5EF4-FFF2-40B4-BE49-F238E27FC236}">
                    <a16:creationId xmlns:a16="http://schemas.microsoft.com/office/drawing/2014/main" id="{D708F2E9-39CF-410F-B784-F599E3C267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47" name="Picture 1146" descr="CE molecule.png">
                <a:extLst>
                  <a:ext uri="{FF2B5EF4-FFF2-40B4-BE49-F238E27FC236}">
                    <a16:creationId xmlns:a16="http://schemas.microsoft.com/office/drawing/2014/main" id="{1651F606-5378-4EDF-B33D-A834604B65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108" name="Group 1107">
              <a:extLst>
                <a:ext uri="{FF2B5EF4-FFF2-40B4-BE49-F238E27FC236}">
                  <a16:creationId xmlns:a16="http://schemas.microsoft.com/office/drawing/2014/main" id="{D8660575-D85A-432B-8CD4-55EC26DF6CAC}"/>
                </a:ext>
              </a:extLst>
            </p:cNvPr>
            <p:cNvGrpSpPr/>
            <p:nvPr/>
          </p:nvGrpSpPr>
          <p:grpSpPr>
            <a:xfrm rot="20905803">
              <a:off x="3738662" y="4475644"/>
              <a:ext cx="165859" cy="673950"/>
              <a:chOff x="6829743" y="4612620"/>
              <a:chExt cx="186561" cy="808809"/>
            </a:xfrm>
          </p:grpSpPr>
          <p:pic>
            <p:nvPicPr>
              <p:cNvPr id="1144" name="Picture 1143" descr="CE strand molecule.png">
                <a:extLst>
                  <a:ext uri="{FF2B5EF4-FFF2-40B4-BE49-F238E27FC236}">
                    <a16:creationId xmlns:a16="http://schemas.microsoft.com/office/drawing/2014/main" id="{C0DCD353-71D7-4C94-B936-71355F27B8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45" name="Picture 1144" descr="CE molecule.png">
                <a:extLst>
                  <a:ext uri="{FF2B5EF4-FFF2-40B4-BE49-F238E27FC236}">
                    <a16:creationId xmlns:a16="http://schemas.microsoft.com/office/drawing/2014/main" id="{89B4BE31-4350-4BE5-A2C1-305E0CACA9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109" name="Picture 1108" descr="TG molecule.png">
              <a:extLst>
                <a:ext uri="{FF2B5EF4-FFF2-40B4-BE49-F238E27FC236}">
                  <a16:creationId xmlns:a16="http://schemas.microsoft.com/office/drawing/2014/main" id="{2CD0E428-8535-499B-99FE-96EA49D53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1194139">
              <a:off x="3517052" y="4754087"/>
              <a:ext cx="263499" cy="661904"/>
            </a:xfrm>
            <a:prstGeom prst="rect">
              <a:avLst/>
            </a:prstGeom>
          </p:spPr>
        </p:pic>
        <p:pic>
          <p:nvPicPr>
            <p:cNvPr id="1110" name="Picture 1109" descr="TG molecule.png">
              <a:extLst>
                <a:ext uri="{FF2B5EF4-FFF2-40B4-BE49-F238E27FC236}">
                  <a16:creationId xmlns:a16="http://schemas.microsoft.com/office/drawing/2014/main" id="{3BB7AA63-7439-4B31-B42E-BEAFADCFC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5551492">
              <a:off x="4692237" y="4765394"/>
              <a:ext cx="263499" cy="661904"/>
            </a:xfrm>
            <a:prstGeom prst="rect">
              <a:avLst/>
            </a:prstGeom>
          </p:spPr>
        </p:pic>
        <p:grpSp>
          <p:nvGrpSpPr>
            <p:cNvPr id="1111" name="Group 1110">
              <a:extLst>
                <a:ext uri="{FF2B5EF4-FFF2-40B4-BE49-F238E27FC236}">
                  <a16:creationId xmlns:a16="http://schemas.microsoft.com/office/drawing/2014/main" id="{0014DC32-8F61-4917-B55D-B447072EB4E8}"/>
                </a:ext>
              </a:extLst>
            </p:cNvPr>
            <p:cNvGrpSpPr/>
            <p:nvPr/>
          </p:nvGrpSpPr>
          <p:grpSpPr>
            <a:xfrm rot="4252677">
              <a:off x="4445205" y="4635488"/>
              <a:ext cx="165859" cy="673950"/>
              <a:chOff x="6829743" y="4612620"/>
              <a:chExt cx="186561" cy="808809"/>
            </a:xfrm>
          </p:grpSpPr>
          <p:pic>
            <p:nvPicPr>
              <p:cNvPr id="1142" name="Picture 1141" descr="CE strand molecule.png">
                <a:extLst>
                  <a:ext uri="{FF2B5EF4-FFF2-40B4-BE49-F238E27FC236}">
                    <a16:creationId xmlns:a16="http://schemas.microsoft.com/office/drawing/2014/main" id="{4713823D-4BEA-42C5-80C7-168F198BF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43" name="Picture 1142" descr="CE molecule.png">
                <a:extLst>
                  <a:ext uri="{FF2B5EF4-FFF2-40B4-BE49-F238E27FC236}">
                    <a16:creationId xmlns:a16="http://schemas.microsoft.com/office/drawing/2014/main" id="{E126C483-4A42-4D14-8E37-5DC895901D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112" name="Group 1111">
              <a:extLst>
                <a:ext uri="{FF2B5EF4-FFF2-40B4-BE49-F238E27FC236}">
                  <a16:creationId xmlns:a16="http://schemas.microsoft.com/office/drawing/2014/main" id="{8277D09C-3649-46CF-B7EF-94CE89294C7A}"/>
                </a:ext>
              </a:extLst>
            </p:cNvPr>
            <p:cNvGrpSpPr/>
            <p:nvPr/>
          </p:nvGrpSpPr>
          <p:grpSpPr>
            <a:xfrm rot="17322677">
              <a:off x="4523747" y="4391583"/>
              <a:ext cx="165859" cy="673950"/>
              <a:chOff x="6829743" y="4612620"/>
              <a:chExt cx="186561" cy="808809"/>
            </a:xfrm>
          </p:grpSpPr>
          <p:pic>
            <p:nvPicPr>
              <p:cNvPr id="1140" name="Picture 1139" descr="CE strand molecule.png">
                <a:extLst>
                  <a:ext uri="{FF2B5EF4-FFF2-40B4-BE49-F238E27FC236}">
                    <a16:creationId xmlns:a16="http://schemas.microsoft.com/office/drawing/2014/main" id="{37C94873-5E9F-4653-A7F4-A33A029C68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41" name="Picture 1140" descr="CE molecule.png">
                <a:extLst>
                  <a:ext uri="{FF2B5EF4-FFF2-40B4-BE49-F238E27FC236}">
                    <a16:creationId xmlns:a16="http://schemas.microsoft.com/office/drawing/2014/main" id="{6C6EDF47-C246-4F5D-9041-86C9964B77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113" name="Picture 1112" descr="TG molecule.png">
              <a:extLst>
                <a:ext uri="{FF2B5EF4-FFF2-40B4-BE49-F238E27FC236}">
                  <a16:creationId xmlns:a16="http://schemas.microsoft.com/office/drawing/2014/main" id="{9D2D47FC-BB5A-4CB3-8BFF-BEF5B70B60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7611013">
              <a:off x="4045173" y="4427681"/>
              <a:ext cx="263499" cy="661904"/>
            </a:xfrm>
            <a:prstGeom prst="rect">
              <a:avLst/>
            </a:prstGeom>
          </p:spPr>
        </p:pic>
        <p:grpSp>
          <p:nvGrpSpPr>
            <p:cNvPr id="1114" name="Group 1113">
              <a:extLst>
                <a:ext uri="{FF2B5EF4-FFF2-40B4-BE49-F238E27FC236}">
                  <a16:creationId xmlns:a16="http://schemas.microsoft.com/office/drawing/2014/main" id="{7C832F63-D33B-4CF1-9658-F7D8E19B6ED1}"/>
                </a:ext>
              </a:extLst>
            </p:cNvPr>
            <p:cNvGrpSpPr/>
            <p:nvPr/>
          </p:nvGrpSpPr>
          <p:grpSpPr>
            <a:xfrm rot="3126639">
              <a:off x="4376587" y="4327139"/>
              <a:ext cx="165859" cy="673950"/>
              <a:chOff x="6829743" y="4612620"/>
              <a:chExt cx="186561" cy="808809"/>
            </a:xfrm>
          </p:grpSpPr>
          <p:pic>
            <p:nvPicPr>
              <p:cNvPr id="1138" name="Picture 1137" descr="CE strand molecule.png">
                <a:extLst>
                  <a:ext uri="{FF2B5EF4-FFF2-40B4-BE49-F238E27FC236}">
                    <a16:creationId xmlns:a16="http://schemas.microsoft.com/office/drawing/2014/main" id="{CF4100E4-156E-4625-BE9C-B2BAFB3DC3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39" name="Picture 1138" descr="CE molecule.png">
                <a:extLst>
                  <a:ext uri="{FF2B5EF4-FFF2-40B4-BE49-F238E27FC236}">
                    <a16:creationId xmlns:a16="http://schemas.microsoft.com/office/drawing/2014/main" id="{65E489D8-B237-4370-8F72-BC0F279639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115" name="Picture 1114" descr="TG molecule.png">
              <a:extLst>
                <a:ext uri="{FF2B5EF4-FFF2-40B4-BE49-F238E27FC236}">
                  <a16:creationId xmlns:a16="http://schemas.microsoft.com/office/drawing/2014/main" id="{6B609880-0F21-4C83-9C64-ED1373A3A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0882098">
              <a:off x="4284538" y="4139877"/>
              <a:ext cx="263499" cy="661904"/>
            </a:xfrm>
            <a:prstGeom prst="rect">
              <a:avLst/>
            </a:prstGeom>
          </p:spPr>
        </p:pic>
        <p:grpSp>
          <p:nvGrpSpPr>
            <p:cNvPr id="1116" name="Group 1115">
              <a:extLst>
                <a:ext uri="{FF2B5EF4-FFF2-40B4-BE49-F238E27FC236}">
                  <a16:creationId xmlns:a16="http://schemas.microsoft.com/office/drawing/2014/main" id="{893A7C2D-1E0B-4F49-8FD0-3C3EB40B6150}"/>
                </a:ext>
              </a:extLst>
            </p:cNvPr>
            <p:cNvGrpSpPr/>
            <p:nvPr/>
          </p:nvGrpSpPr>
          <p:grpSpPr>
            <a:xfrm rot="13430966">
              <a:off x="3411760" y="4518813"/>
              <a:ext cx="165859" cy="673950"/>
              <a:chOff x="6829743" y="4612620"/>
              <a:chExt cx="186561" cy="808809"/>
            </a:xfrm>
          </p:grpSpPr>
          <p:pic>
            <p:nvPicPr>
              <p:cNvPr id="1136" name="Picture 1135" descr="CE strand molecule.png">
                <a:extLst>
                  <a:ext uri="{FF2B5EF4-FFF2-40B4-BE49-F238E27FC236}">
                    <a16:creationId xmlns:a16="http://schemas.microsoft.com/office/drawing/2014/main" id="{941732E7-AB0E-4064-B9E1-A066368CF6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37" name="Picture 1136" descr="CE molecule.png">
                <a:extLst>
                  <a:ext uri="{FF2B5EF4-FFF2-40B4-BE49-F238E27FC236}">
                    <a16:creationId xmlns:a16="http://schemas.microsoft.com/office/drawing/2014/main" id="{7B80CF4E-AFF0-444B-B27E-C17F9F646E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117" name="Picture 1116" descr="TG molecule.png">
              <a:extLst>
                <a:ext uri="{FF2B5EF4-FFF2-40B4-BE49-F238E27FC236}">
                  <a16:creationId xmlns:a16="http://schemas.microsoft.com/office/drawing/2014/main" id="{B057C398-240C-4357-AE04-F58C3E3D8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21186425">
              <a:off x="3303366" y="4398991"/>
              <a:ext cx="263499" cy="661904"/>
            </a:xfrm>
            <a:prstGeom prst="rect">
              <a:avLst/>
            </a:prstGeom>
          </p:spPr>
        </p:pic>
        <p:grpSp>
          <p:nvGrpSpPr>
            <p:cNvPr id="1118" name="Group 1117">
              <a:extLst>
                <a:ext uri="{FF2B5EF4-FFF2-40B4-BE49-F238E27FC236}">
                  <a16:creationId xmlns:a16="http://schemas.microsoft.com/office/drawing/2014/main" id="{DCA57C29-AE9B-4821-84B2-54BE8F95A647}"/>
                </a:ext>
              </a:extLst>
            </p:cNvPr>
            <p:cNvGrpSpPr/>
            <p:nvPr/>
          </p:nvGrpSpPr>
          <p:grpSpPr>
            <a:xfrm rot="16915562">
              <a:off x="4157055" y="3977303"/>
              <a:ext cx="165859" cy="673950"/>
              <a:chOff x="6829743" y="4612620"/>
              <a:chExt cx="186561" cy="808809"/>
            </a:xfrm>
          </p:grpSpPr>
          <p:pic>
            <p:nvPicPr>
              <p:cNvPr id="1134" name="Picture 1133" descr="CE strand molecule.png">
                <a:extLst>
                  <a:ext uri="{FF2B5EF4-FFF2-40B4-BE49-F238E27FC236}">
                    <a16:creationId xmlns:a16="http://schemas.microsoft.com/office/drawing/2014/main" id="{52950A83-6773-4F2C-BEA3-B2F074B495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35" name="Picture 1134" descr="CE molecule.png">
                <a:extLst>
                  <a:ext uri="{FF2B5EF4-FFF2-40B4-BE49-F238E27FC236}">
                    <a16:creationId xmlns:a16="http://schemas.microsoft.com/office/drawing/2014/main" id="{E9135DE2-6275-4718-888C-F1F57A0867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119" name="Group 1118">
              <a:extLst>
                <a:ext uri="{FF2B5EF4-FFF2-40B4-BE49-F238E27FC236}">
                  <a16:creationId xmlns:a16="http://schemas.microsoft.com/office/drawing/2014/main" id="{182FA6CD-79A8-443E-A6FA-B57AD1404A6B}"/>
                </a:ext>
              </a:extLst>
            </p:cNvPr>
            <p:cNvGrpSpPr/>
            <p:nvPr/>
          </p:nvGrpSpPr>
          <p:grpSpPr>
            <a:xfrm rot="8623627">
              <a:off x="4291505" y="4689986"/>
              <a:ext cx="165859" cy="673950"/>
              <a:chOff x="6829743" y="4612620"/>
              <a:chExt cx="186561" cy="808809"/>
            </a:xfrm>
          </p:grpSpPr>
          <p:pic>
            <p:nvPicPr>
              <p:cNvPr id="1132" name="Picture 1131" descr="CE strand molecule.png">
                <a:extLst>
                  <a:ext uri="{FF2B5EF4-FFF2-40B4-BE49-F238E27FC236}">
                    <a16:creationId xmlns:a16="http://schemas.microsoft.com/office/drawing/2014/main" id="{1C77D6C9-17E2-4A4D-BB8E-B0E78BF441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33" name="Picture 1132" descr="CE molecule.png">
                <a:extLst>
                  <a:ext uri="{FF2B5EF4-FFF2-40B4-BE49-F238E27FC236}">
                    <a16:creationId xmlns:a16="http://schemas.microsoft.com/office/drawing/2014/main" id="{B28E3BDC-E4EC-439F-A052-0ADDA67C73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120" name="Picture 1119" descr="TG molecule.png">
              <a:extLst>
                <a:ext uri="{FF2B5EF4-FFF2-40B4-BE49-F238E27FC236}">
                  <a16:creationId xmlns:a16="http://schemas.microsoft.com/office/drawing/2014/main" id="{367F708C-1864-4255-A98D-EE9918FF8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9396046">
              <a:off x="4053756" y="4445907"/>
              <a:ext cx="263499" cy="661904"/>
            </a:xfrm>
            <a:prstGeom prst="rect">
              <a:avLst/>
            </a:prstGeom>
          </p:spPr>
        </p:pic>
        <p:pic>
          <p:nvPicPr>
            <p:cNvPr id="1121" name="Picture 1120" descr="TG molecule.png">
              <a:extLst>
                <a:ext uri="{FF2B5EF4-FFF2-40B4-BE49-F238E27FC236}">
                  <a16:creationId xmlns:a16="http://schemas.microsoft.com/office/drawing/2014/main" id="{B26E1EC9-59BD-44B0-9E7E-35BE79058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4104454">
              <a:off x="4139269" y="4699125"/>
              <a:ext cx="263499" cy="661904"/>
            </a:xfrm>
            <a:prstGeom prst="rect">
              <a:avLst/>
            </a:prstGeom>
          </p:spPr>
        </p:pic>
        <p:grpSp>
          <p:nvGrpSpPr>
            <p:cNvPr id="1122" name="Group 1121">
              <a:extLst>
                <a:ext uri="{FF2B5EF4-FFF2-40B4-BE49-F238E27FC236}">
                  <a16:creationId xmlns:a16="http://schemas.microsoft.com/office/drawing/2014/main" id="{767A932E-5CF3-47C3-ADD6-6D6E750AAEA8}"/>
                </a:ext>
              </a:extLst>
            </p:cNvPr>
            <p:cNvGrpSpPr/>
            <p:nvPr/>
          </p:nvGrpSpPr>
          <p:grpSpPr>
            <a:xfrm rot="1617437">
              <a:off x="4029847" y="4300559"/>
              <a:ext cx="165859" cy="673950"/>
              <a:chOff x="6829743" y="4612620"/>
              <a:chExt cx="186561" cy="808809"/>
            </a:xfrm>
          </p:grpSpPr>
          <p:pic>
            <p:nvPicPr>
              <p:cNvPr id="1130" name="Picture 1129" descr="CE strand molecule.png">
                <a:extLst>
                  <a:ext uri="{FF2B5EF4-FFF2-40B4-BE49-F238E27FC236}">
                    <a16:creationId xmlns:a16="http://schemas.microsoft.com/office/drawing/2014/main" id="{D26E3B30-684F-40CC-9CC3-C8FB50F488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31" name="Picture 1130" descr="CE molecule.png">
                <a:extLst>
                  <a:ext uri="{FF2B5EF4-FFF2-40B4-BE49-F238E27FC236}">
                    <a16:creationId xmlns:a16="http://schemas.microsoft.com/office/drawing/2014/main" id="{51F96CF5-2F0A-4018-AA56-50D1897A05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123" name="Group 1122">
              <a:extLst>
                <a:ext uri="{FF2B5EF4-FFF2-40B4-BE49-F238E27FC236}">
                  <a16:creationId xmlns:a16="http://schemas.microsoft.com/office/drawing/2014/main" id="{E5757310-67AB-48FE-820A-0F9572BAFBF7}"/>
                </a:ext>
              </a:extLst>
            </p:cNvPr>
            <p:cNvGrpSpPr/>
            <p:nvPr/>
          </p:nvGrpSpPr>
          <p:grpSpPr>
            <a:xfrm rot="1617437">
              <a:off x="4531791" y="3963736"/>
              <a:ext cx="165859" cy="673950"/>
              <a:chOff x="6829743" y="4612620"/>
              <a:chExt cx="186561" cy="808809"/>
            </a:xfrm>
          </p:grpSpPr>
          <p:pic>
            <p:nvPicPr>
              <p:cNvPr id="1128" name="Picture 1127" descr="CE strand molecule.png">
                <a:extLst>
                  <a:ext uri="{FF2B5EF4-FFF2-40B4-BE49-F238E27FC236}">
                    <a16:creationId xmlns:a16="http://schemas.microsoft.com/office/drawing/2014/main" id="{DBFAC881-B329-4CE5-A3AF-027D248953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29" name="Picture 1128" descr="CE molecule.png">
                <a:extLst>
                  <a:ext uri="{FF2B5EF4-FFF2-40B4-BE49-F238E27FC236}">
                    <a16:creationId xmlns:a16="http://schemas.microsoft.com/office/drawing/2014/main" id="{475E6A0A-89CC-4005-A582-F868F68DC7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grpSp>
          <p:nvGrpSpPr>
            <p:cNvPr id="1124" name="Group 1123">
              <a:extLst>
                <a:ext uri="{FF2B5EF4-FFF2-40B4-BE49-F238E27FC236}">
                  <a16:creationId xmlns:a16="http://schemas.microsoft.com/office/drawing/2014/main" id="{F577A332-85C9-419E-B507-75B6A4385083}"/>
                </a:ext>
              </a:extLst>
            </p:cNvPr>
            <p:cNvGrpSpPr/>
            <p:nvPr/>
          </p:nvGrpSpPr>
          <p:grpSpPr>
            <a:xfrm rot="14549889">
              <a:off x="4420241" y="4514337"/>
              <a:ext cx="165859" cy="673950"/>
              <a:chOff x="6829743" y="4612620"/>
              <a:chExt cx="186561" cy="808809"/>
            </a:xfrm>
          </p:grpSpPr>
          <p:pic>
            <p:nvPicPr>
              <p:cNvPr id="1126" name="Picture 1125" descr="CE strand molecule.png">
                <a:extLst>
                  <a:ext uri="{FF2B5EF4-FFF2-40B4-BE49-F238E27FC236}">
                    <a16:creationId xmlns:a16="http://schemas.microsoft.com/office/drawing/2014/main" id="{4569DDD6-18BF-4E0C-9B84-D2E4891B7B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7" t="35420" r="59735" b="21915"/>
              <a:stretch/>
            </p:blipFill>
            <p:spPr>
              <a:xfrm>
                <a:off x="6840898" y="4670496"/>
                <a:ext cx="162061" cy="750933"/>
              </a:xfrm>
              <a:prstGeom prst="rect">
                <a:avLst/>
              </a:prstGeom>
            </p:spPr>
          </p:pic>
          <p:pic>
            <p:nvPicPr>
              <p:cNvPr id="1127" name="Picture 1126" descr="CE molecule.png">
                <a:extLst>
                  <a:ext uri="{FF2B5EF4-FFF2-40B4-BE49-F238E27FC236}">
                    <a16:creationId xmlns:a16="http://schemas.microsoft.com/office/drawing/2014/main" id="{696FC828-1552-45F1-AACA-5FA6C043B8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38" t="31890" r="61970" b="62585"/>
              <a:stretch/>
            </p:blipFill>
            <p:spPr>
              <a:xfrm>
                <a:off x="6829743" y="4612620"/>
                <a:ext cx="186561" cy="163821"/>
              </a:xfrm>
              <a:prstGeom prst="rect">
                <a:avLst/>
              </a:prstGeom>
            </p:spPr>
          </p:pic>
        </p:grpSp>
        <p:pic>
          <p:nvPicPr>
            <p:cNvPr id="1125" name="Picture 1124" descr="TG molecule.png">
              <a:extLst>
                <a:ext uri="{FF2B5EF4-FFF2-40B4-BE49-F238E27FC236}">
                  <a16:creationId xmlns:a16="http://schemas.microsoft.com/office/drawing/2014/main" id="{A3FC9832-65FE-4630-BB9D-D55CF9137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2" t="30086" r="32908" b="20957"/>
            <a:stretch/>
          </p:blipFill>
          <p:spPr>
            <a:xfrm rot="17261752">
              <a:off x="4229205" y="5174434"/>
              <a:ext cx="263499" cy="661904"/>
            </a:xfrm>
            <a:prstGeom prst="rect">
              <a:avLst/>
            </a:prstGeom>
          </p:spPr>
        </p:pic>
      </p:grpSp>
      <p:pic>
        <p:nvPicPr>
          <p:cNvPr id="1176" name="Picture 1175">
            <a:extLst>
              <a:ext uri="{FF2B5EF4-FFF2-40B4-BE49-F238E27FC236}">
                <a16:creationId xmlns:a16="http://schemas.microsoft.com/office/drawing/2014/main" id="{C98FFA2B-17DB-4725-8D7B-9CC1FF321953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33" y="1570193"/>
            <a:ext cx="1980423" cy="21165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77" name="Picture 1176" descr="CE molecule.png">
            <a:extLst>
              <a:ext uri="{FF2B5EF4-FFF2-40B4-BE49-F238E27FC236}">
                <a16:creationId xmlns:a16="http://schemas.microsoft.com/office/drawing/2014/main" id="{CB05EF4B-D67E-44D6-B2DB-8374443B5B95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31890" r="62344" b="62738"/>
          <a:stretch/>
        </p:blipFill>
        <p:spPr>
          <a:xfrm>
            <a:off x="10877383" y="2272984"/>
            <a:ext cx="138119" cy="139636"/>
          </a:xfrm>
          <a:prstGeom prst="rect">
            <a:avLst/>
          </a:prstGeom>
        </p:spPr>
      </p:pic>
      <p:pic>
        <p:nvPicPr>
          <p:cNvPr id="1178" name="Picture 1177" descr="CE strand molecule.png">
            <a:extLst>
              <a:ext uri="{FF2B5EF4-FFF2-40B4-BE49-F238E27FC236}">
                <a16:creationId xmlns:a16="http://schemas.microsoft.com/office/drawing/2014/main" id="{DE7DFAC7-8C46-4350-932A-5B95A226F2B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35267" r="60742" b="21301"/>
          <a:stretch/>
        </p:blipFill>
        <p:spPr>
          <a:xfrm>
            <a:off x="10894515" y="2405519"/>
            <a:ext cx="158616" cy="959522"/>
          </a:xfrm>
          <a:prstGeom prst="rect">
            <a:avLst/>
          </a:prstGeom>
        </p:spPr>
      </p:pic>
      <p:pic>
        <p:nvPicPr>
          <p:cNvPr id="1179" name="Picture 1178" descr="TG molecule split.png">
            <a:extLst>
              <a:ext uri="{FF2B5EF4-FFF2-40B4-BE49-F238E27FC236}">
                <a16:creationId xmlns:a16="http://schemas.microsoft.com/office/drawing/2014/main" id="{C7328C7E-363E-4893-8016-B17333B6E31F}"/>
              </a:ext>
            </a:extLst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1" t="36064" r="31738" b="20350"/>
          <a:stretch/>
        </p:blipFill>
        <p:spPr>
          <a:xfrm>
            <a:off x="11169632" y="2456492"/>
            <a:ext cx="402786" cy="879558"/>
          </a:xfrm>
          <a:prstGeom prst="rect">
            <a:avLst/>
          </a:prstGeom>
        </p:spPr>
      </p:pic>
      <p:pic>
        <p:nvPicPr>
          <p:cNvPr id="1180" name="Picture 1179" descr="TG molecule split.png">
            <a:extLst>
              <a:ext uri="{FF2B5EF4-FFF2-40B4-BE49-F238E27FC236}">
                <a16:creationId xmlns:a16="http://schemas.microsoft.com/office/drawing/2014/main" id="{3D890148-B896-44A3-AB5C-723F16D5D94D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1" t="26396" r="31738" b="64242"/>
          <a:stretch/>
        </p:blipFill>
        <p:spPr>
          <a:xfrm>
            <a:off x="11178793" y="2215330"/>
            <a:ext cx="402786" cy="188923"/>
          </a:xfrm>
          <a:prstGeom prst="rect">
            <a:avLst/>
          </a:prstGeom>
        </p:spPr>
      </p:pic>
      <p:grpSp>
        <p:nvGrpSpPr>
          <p:cNvPr id="1181" name="Group 1180">
            <a:extLst>
              <a:ext uri="{FF2B5EF4-FFF2-40B4-BE49-F238E27FC236}">
                <a16:creationId xmlns:a16="http://schemas.microsoft.com/office/drawing/2014/main" id="{F88CA33D-0624-4C69-BEC0-0BA605BCE946}"/>
              </a:ext>
            </a:extLst>
          </p:cNvPr>
          <p:cNvGrpSpPr>
            <a:grpSpLocks/>
          </p:cNvGrpSpPr>
          <p:nvPr/>
        </p:nvGrpSpPr>
        <p:grpSpPr>
          <a:xfrm>
            <a:off x="10454961" y="2410899"/>
            <a:ext cx="264425" cy="282598"/>
            <a:chOff x="6743026" y="5453459"/>
            <a:chExt cx="322385" cy="322385"/>
          </a:xfrm>
        </p:grpSpPr>
        <p:pic>
          <p:nvPicPr>
            <p:cNvPr id="1182" name="Picture 1181" descr="LAL.png">
              <a:extLst>
                <a:ext uri="{FF2B5EF4-FFF2-40B4-BE49-F238E27FC236}">
                  <a16:creationId xmlns:a16="http://schemas.microsoft.com/office/drawing/2014/main" id="{304D604E-B0C3-460F-A01B-1AD7A54EA2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22" t="26826" r="10474" b="54758"/>
            <a:stretch/>
          </p:blipFill>
          <p:spPr>
            <a:xfrm>
              <a:off x="6763135" y="5487900"/>
              <a:ext cx="277857" cy="254541"/>
            </a:xfrm>
            <a:prstGeom prst="rect">
              <a:avLst/>
            </a:prstGeom>
          </p:spPr>
        </p:pic>
        <p:sp>
          <p:nvSpPr>
            <p:cNvPr id="1183" name="&quot;No&quot; Symbol 859">
              <a:extLst>
                <a:ext uri="{FF2B5EF4-FFF2-40B4-BE49-F238E27FC236}">
                  <a16:creationId xmlns:a16="http://schemas.microsoft.com/office/drawing/2014/main" id="{E9704A93-D82D-46AA-A364-414F7B9C0EDE}"/>
                </a:ext>
              </a:extLst>
            </p:cNvPr>
            <p:cNvSpPr/>
            <p:nvPr/>
          </p:nvSpPr>
          <p:spPr>
            <a:xfrm>
              <a:off x="6743026" y="5453459"/>
              <a:ext cx="322385" cy="322385"/>
            </a:xfrm>
            <a:prstGeom prst="noSmoking">
              <a:avLst>
                <a:gd name="adj" fmla="val 12840"/>
              </a:avLst>
            </a:prstGeom>
            <a:solidFill>
              <a:srgbClr val="7030A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3374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84" name="Group 1183">
            <a:extLst>
              <a:ext uri="{FF2B5EF4-FFF2-40B4-BE49-F238E27FC236}">
                <a16:creationId xmlns:a16="http://schemas.microsoft.com/office/drawing/2014/main" id="{480D712D-20D1-407C-81B8-43B7A0AC37D8}"/>
              </a:ext>
            </a:extLst>
          </p:cNvPr>
          <p:cNvGrpSpPr>
            <a:grpSpLocks/>
          </p:cNvGrpSpPr>
          <p:nvPr/>
        </p:nvGrpSpPr>
        <p:grpSpPr>
          <a:xfrm>
            <a:off x="11666612" y="2428902"/>
            <a:ext cx="264425" cy="282598"/>
            <a:chOff x="6743026" y="5453459"/>
            <a:chExt cx="322385" cy="322385"/>
          </a:xfrm>
        </p:grpSpPr>
        <p:pic>
          <p:nvPicPr>
            <p:cNvPr id="1185" name="Picture 1184" descr="LAL.png">
              <a:extLst>
                <a:ext uri="{FF2B5EF4-FFF2-40B4-BE49-F238E27FC236}">
                  <a16:creationId xmlns:a16="http://schemas.microsoft.com/office/drawing/2014/main" id="{AFC4A641-0D20-419E-931E-C5F6055B4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22" t="26826" r="10474" b="54758"/>
            <a:stretch/>
          </p:blipFill>
          <p:spPr>
            <a:xfrm>
              <a:off x="6763135" y="5487900"/>
              <a:ext cx="277857" cy="254541"/>
            </a:xfrm>
            <a:prstGeom prst="rect">
              <a:avLst/>
            </a:prstGeom>
          </p:spPr>
        </p:pic>
        <p:sp>
          <p:nvSpPr>
            <p:cNvPr id="1186" name="&quot;No&quot; Symbol 862">
              <a:extLst>
                <a:ext uri="{FF2B5EF4-FFF2-40B4-BE49-F238E27FC236}">
                  <a16:creationId xmlns:a16="http://schemas.microsoft.com/office/drawing/2014/main" id="{8E80646E-F8DB-43BD-8B29-30E134D9E1F6}"/>
                </a:ext>
              </a:extLst>
            </p:cNvPr>
            <p:cNvSpPr/>
            <p:nvPr/>
          </p:nvSpPr>
          <p:spPr>
            <a:xfrm>
              <a:off x="6743026" y="5453459"/>
              <a:ext cx="322385" cy="322385"/>
            </a:xfrm>
            <a:prstGeom prst="noSmoking">
              <a:avLst>
                <a:gd name="adj" fmla="val 12840"/>
              </a:avLst>
            </a:prstGeom>
            <a:solidFill>
              <a:srgbClr val="7030A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33746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187" name="Picture 1186" descr="LAL.png">
            <a:extLst>
              <a:ext uri="{FF2B5EF4-FFF2-40B4-BE49-F238E27FC236}">
                <a16:creationId xmlns:a16="http://schemas.microsoft.com/office/drawing/2014/main" id="{B1546D60-5890-422B-9125-0E553EBF8A11}"/>
              </a:ext>
            </a:extLst>
          </p:cNvPr>
          <p:cNvPicPr>
            <a:picLocks/>
          </p:cNvPicPr>
          <p:nvPr/>
        </p:nvPicPr>
        <p:blipFill rotWithShape="1">
          <a:blip r:embed="rId15" cstate="print">
            <a:duotone>
              <a:srgbClr val="DC5F1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2" t="26826" r="10474" b="54758"/>
          <a:stretch/>
        </p:blipFill>
        <p:spPr>
          <a:xfrm>
            <a:off x="10397764" y="2369674"/>
            <a:ext cx="374072" cy="36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Picture 1187" descr="LAL.png">
            <a:extLst>
              <a:ext uri="{FF2B5EF4-FFF2-40B4-BE49-F238E27FC236}">
                <a16:creationId xmlns:a16="http://schemas.microsoft.com/office/drawing/2014/main" id="{8FB5A184-CF1F-4280-AD60-0AB194DD0303}"/>
              </a:ext>
            </a:extLst>
          </p:cNvPr>
          <p:cNvPicPr>
            <a:picLocks/>
          </p:cNvPicPr>
          <p:nvPr/>
        </p:nvPicPr>
        <p:blipFill rotWithShape="1">
          <a:blip r:embed="rId15" cstate="print">
            <a:duotone>
              <a:srgbClr val="DC5F1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2" t="26826" r="10474" b="54758"/>
          <a:stretch/>
        </p:blipFill>
        <p:spPr>
          <a:xfrm>
            <a:off x="11619878" y="2369135"/>
            <a:ext cx="374072" cy="3662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9" name="Group 1188">
            <a:extLst>
              <a:ext uri="{FF2B5EF4-FFF2-40B4-BE49-F238E27FC236}">
                <a16:creationId xmlns:a16="http://schemas.microsoft.com/office/drawing/2014/main" id="{4E3DA855-0A47-4035-8098-BF80FB8E8C39}"/>
              </a:ext>
            </a:extLst>
          </p:cNvPr>
          <p:cNvGrpSpPr>
            <a:grpSpLocks/>
          </p:cNvGrpSpPr>
          <p:nvPr/>
        </p:nvGrpSpPr>
        <p:grpSpPr>
          <a:xfrm>
            <a:off x="10163713" y="1558353"/>
            <a:ext cx="1980423" cy="2116508"/>
            <a:chOff x="3024254" y="3484627"/>
            <a:chExt cx="2414494" cy="2414494"/>
          </a:xfrm>
        </p:grpSpPr>
        <p:pic>
          <p:nvPicPr>
            <p:cNvPr id="1190" name="Picture 1189">
              <a:extLst>
                <a:ext uri="{FF2B5EF4-FFF2-40B4-BE49-F238E27FC236}">
                  <a16:creationId xmlns:a16="http://schemas.microsoft.com/office/drawing/2014/main" id="{874DC4FD-0D97-4F22-9B9F-862D4535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254" y="3484627"/>
              <a:ext cx="2414494" cy="24144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91" name="Picture 1190" descr="CE molecule.png">
              <a:extLst>
                <a:ext uri="{FF2B5EF4-FFF2-40B4-BE49-F238E27FC236}">
                  <a16:creationId xmlns:a16="http://schemas.microsoft.com/office/drawing/2014/main" id="{51782D0A-2103-42C0-A5B5-135E50A8B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3760740" y="3852198"/>
              <a:ext cx="287668" cy="252604"/>
            </a:xfrm>
            <a:prstGeom prst="rect">
              <a:avLst/>
            </a:prstGeom>
          </p:spPr>
        </p:pic>
        <p:pic>
          <p:nvPicPr>
            <p:cNvPr id="1192" name="Picture 1191" descr="CE molecule.png">
              <a:extLst>
                <a:ext uri="{FF2B5EF4-FFF2-40B4-BE49-F238E27FC236}">
                  <a16:creationId xmlns:a16="http://schemas.microsoft.com/office/drawing/2014/main" id="{5498B099-C42B-42C0-BED8-869845D54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4448338" y="4125851"/>
              <a:ext cx="287668" cy="252604"/>
            </a:xfrm>
            <a:prstGeom prst="rect">
              <a:avLst/>
            </a:prstGeom>
          </p:spPr>
        </p:pic>
        <p:pic>
          <p:nvPicPr>
            <p:cNvPr id="1193" name="Picture 1192" descr="CE molecule.png">
              <a:extLst>
                <a:ext uri="{FF2B5EF4-FFF2-40B4-BE49-F238E27FC236}">
                  <a16:creationId xmlns:a16="http://schemas.microsoft.com/office/drawing/2014/main" id="{59D0D7B8-EF0F-41C5-A98B-A7AB835BD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4462370" y="5241515"/>
              <a:ext cx="287668" cy="252604"/>
            </a:xfrm>
            <a:prstGeom prst="rect">
              <a:avLst/>
            </a:prstGeom>
          </p:spPr>
        </p:pic>
        <p:pic>
          <p:nvPicPr>
            <p:cNvPr id="1194" name="Picture 1193" descr="CE molecule.png">
              <a:extLst>
                <a:ext uri="{FF2B5EF4-FFF2-40B4-BE49-F238E27FC236}">
                  <a16:creationId xmlns:a16="http://schemas.microsoft.com/office/drawing/2014/main" id="{DF577E4F-4707-45F0-A811-D20333B1A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4118571" y="4385471"/>
              <a:ext cx="287668" cy="252604"/>
            </a:xfrm>
            <a:prstGeom prst="rect">
              <a:avLst/>
            </a:prstGeom>
          </p:spPr>
        </p:pic>
        <p:pic>
          <p:nvPicPr>
            <p:cNvPr id="1195" name="Picture 1194" descr="CE molecule.png">
              <a:extLst>
                <a:ext uri="{FF2B5EF4-FFF2-40B4-BE49-F238E27FC236}">
                  <a16:creationId xmlns:a16="http://schemas.microsoft.com/office/drawing/2014/main" id="{9C2ECB9F-D9DD-480C-8BD2-7366E62C5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4160669" y="4813493"/>
              <a:ext cx="287668" cy="252604"/>
            </a:xfrm>
            <a:prstGeom prst="rect">
              <a:avLst/>
            </a:prstGeom>
          </p:spPr>
        </p:pic>
        <p:pic>
          <p:nvPicPr>
            <p:cNvPr id="1196" name="Picture 1195" descr="CE molecule.png">
              <a:extLst>
                <a:ext uri="{FF2B5EF4-FFF2-40B4-BE49-F238E27FC236}">
                  <a16:creationId xmlns:a16="http://schemas.microsoft.com/office/drawing/2014/main" id="{BB1BF71F-52BB-4828-B3D1-32E7C7B36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3536218" y="5073113"/>
              <a:ext cx="287668" cy="252604"/>
            </a:xfrm>
            <a:prstGeom prst="rect">
              <a:avLst/>
            </a:prstGeom>
          </p:spPr>
        </p:pic>
        <p:pic>
          <p:nvPicPr>
            <p:cNvPr id="1197" name="Picture 1196" descr="CE molecule.png">
              <a:extLst>
                <a:ext uri="{FF2B5EF4-FFF2-40B4-BE49-F238E27FC236}">
                  <a16:creationId xmlns:a16="http://schemas.microsoft.com/office/drawing/2014/main" id="{D1AFAA36-FB82-4CCB-AD3D-2F4834455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3999294" y="5346766"/>
              <a:ext cx="287668" cy="252604"/>
            </a:xfrm>
            <a:prstGeom prst="rect">
              <a:avLst/>
            </a:prstGeom>
          </p:spPr>
        </p:pic>
        <p:pic>
          <p:nvPicPr>
            <p:cNvPr id="1198" name="Picture 1197" descr="CE molecule.png">
              <a:extLst>
                <a:ext uri="{FF2B5EF4-FFF2-40B4-BE49-F238E27FC236}">
                  <a16:creationId xmlns:a16="http://schemas.microsoft.com/office/drawing/2014/main" id="{D22AAD1A-8A6A-4F6C-A7D7-51B18FD2A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4244865" y="3767997"/>
              <a:ext cx="287668" cy="252604"/>
            </a:xfrm>
            <a:prstGeom prst="rect">
              <a:avLst/>
            </a:prstGeom>
          </p:spPr>
        </p:pic>
        <p:pic>
          <p:nvPicPr>
            <p:cNvPr id="1199" name="Picture 1198" descr="CE molecule.png">
              <a:extLst>
                <a:ext uri="{FF2B5EF4-FFF2-40B4-BE49-F238E27FC236}">
                  <a16:creationId xmlns:a16="http://schemas.microsoft.com/office/drawing/2014/main" id="{6AA4B5A6-33C2-493A-87B1-7073B0E11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4848267" y="4132868"/>
              <a:ext cx="287668" cy="252604"/>
            </a:xfrm>
            <a:prstGeom prst="rect">
              <a:avLst/>
            </a:prstGeom>
          </p:spPr>
        </p:pic>
        <p:pic>
          <p:nvPicPr>
            <p:cNvPr id="1200" name="Picture 1199" descr="CE strand molecule.png">
              <a:extLst>
                <a:ext uri="{FF2B5EF4-FFF2-40B4-BE49-F238E27FC236}">
                  <a16:creationId xmlns:a16="http://schemas.microsoft.com/office/drawing/2014/main" id="{27DB7C12-13B1-4276-80D1-682E933C2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7" t="35420" r="59735" b="21915"/>
            <a:stretch/>
          </p:blipFill>
          <p:spPr>
            <a:xfrm>
              <a:off x="4385191" y="4062007"/>
              <a:ext cx="189439" cy="877789"/>
            </a:xfrm>
            <a:prstGeom prst="rect">
              <a:avLst/>
            </a:prstGeom>
          </p:spPr>
        </p:pic>
        <p:pic>
          <p:nvPicPr>
            <p:cNvPr id="1201" name="Picture 1200" descr="CE strand molecule.png">
              <a:extLst>
                <a:ext uri="{FF2B5EF4-FFF2-40B4-BE49-F238E27FC236}">
                  <a16:creationId xmlns:a16="http://schemas.microsoft.com/office/drawing/2014/main" id="{DD461132-4980-4065-A3DE-01B59F780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7" t="35420" r="59735" b="21915"/>
            <a:stretch/>
          </p:blipFill>
          <p:spPr>
            <a:xfrm rot="2837501">
              <a:off x="3795821" y="4511079"/>
              <a:ext cx="189439" cy="877789"/>
            </a:xfrm>
            <a:prstGeom prst="rect">
              <a:avLst/>
            </a:prstGeom>
          </p:spPr>
        </p:pic>
        <p:pic>
          <p:nvPicPr>
            <p:cNvPr id="1202" name="Picture 1201" descr="CE strand molecule.png">
              <a:extLst>
                <a:ext uri="{FF2B5EF4-FFF2-40B4-BE49-F238E27FC236}">
                  <a16:creationId xmlns:a16="http://schemas.microsoft.com/office/drawing/2014/main" id="{FCF1BA9F-F72A-4043-9956-7D999788C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7" t="35420" r="59735" b="21915"/>
            <a:stretch/>
          </p:blipFill>
          <p:spPr>
            <a:xfrm rot="5924811">
              <a:off x="3683560" y="4019906"/>
              <a:ext cx="189439" cy="877789"/>
            </a:xfrm>
            <a:prstGeom prst="rect">
              <a:avLst/>
            </a:prstGeom>
          </p:spPr>
        </p:pic>
        <p:pic>
          <p:nvPicPr>
            <p:cNvPr id="1203" name="Picture 1202" descr="CE strand molecule.png">
              <a:extLst>
                <a:ext uri="{FF2B5EF4-FFF2-40B4-BE49-F238E27FC236}">
                  <a16:creationId xmlns:a16="http://schemas.microsoft.com/office/drawing/2014/main" id="{BD75EBA4-A5F2-496C-96A1-0CA145CDB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7" t="35420" r="59735" b="21915"/>
            <a:stretch/>
          </p:blipFill>
          <p:spPr>
            <a:xfrm rot="12367107">
              <a:off x="4589993" y="4644397"/>
              <a:ext cx="189439" cy="877789"/>
            </a:xfrm>
            <a:prstGeom prst="rect">
              <a:avLst/>
            </a:prstGeom>
          </p:spPr>
        </p:pic>
        <p:pic>
          <p:nvPicPr>
            <p:cNvPr id="1204" name="Picture 1203" descr="CE strand molecule.png">
              <a:extLst>
                <a:ext uri="{FF2B5EF4-FFF2-40B4-BE49-F238E27FC236}">
                  <a16:creationId xmlns:a16="http://schemas.microsoft.com/office/drawing/2014/main" id="{190CE439-1B06-467A-A4F3-465F90057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7" t="35420" r="59735" b="21915"/>
            <a:stretch/>
          </p:blipFill>
          <p:spPr>
            <a:xfrm rot="5924811">
              <a:off x="3993607" y="5184688"/>
              <a:ext cx="189439" cy="877789"/>
            </a:xfrm>
            <a:prstGeom prst="rect">
              <a:avLst/>
            </a:prstGeom>
          </p:spPr>
        </p:pic>
        <p:pic>
          <p:nvPicPr>
            <p:cNvPr id="1205" name="Picture 1204" descr="CE strand molecule.png">
              <a:extLst>
                <a:ext uri="{FF2B5EF4-FFF2-40B4-BE49-F238E27FC236}">
                  <a16:creationId xmlns:a16="http://schemas.microsoft.com/office/drawing/2014/main" id="{E36E6743-3E73-4AA7-A412-C9330E064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7" t="35420" r="59735" b="21915"/>
            <a:stretch/>
          </p:blipFill>
          <p:spPr>
            <a:xfrm rot="5924811">
              <a:off x="4589994" y="4040957"/>
              <a:ext cx="189439" cy="877789"/>
            </a:xfrm>
            <a:prstGeom prst="rect">
              <a:avLst/>
            </a:prstGeom>
          </p:spPr>
        </p:pic>
        <p:pic>
          <p:nvPicPr>
            <p:cNvPr id="1206" name="Picture 1205" descr="CE strand molecule.png">
              <a:extLst>
                <a:ext uri="{FF2B5EF4-FFF2-40B4-BE49-F238E27FC236}">
                  <a16:creationId xmlns:a16="http://schemas.microsoft.com/office/drawing/2014/main" id="{A4D03AD9-F32F-47A3-898D-BB1AEBA0C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7" t="35420" r="59735" b="21915"/>
            <a:stretch/>
          </p:blipFill>
          <p:spPr>
            <a:xfrm rot="3499579">
              <a:off x="3762919" y="3549783"/>
              <a:ext cx="189439" cy="877789"/>
            </a:xfrm>
            <a:prstGeom prst="rect">
              <a:avLst/>
            </a:prstGeom>
          </p:spPr>
        </p:pic>
        <p:pic>
          <p:nvPicPr>
            <p:cNvPr id="1207" name="Picture 1206" descr="CE molecule.png">
              <a:extLst>
                <a:ext uri="{FF2B5EF4-FFF2-40B4-BE49-F238E27FC236}">
                  <a16:creationId xmlns:a16="http://schemas.microsoft.com/office/drawing/2014/main" id="{44B5D22C-74DC-41C4-AF63-660DDF4A6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3550251" y="4294253"/>
              <a:ext cx="287668" cy="252604"/>
            </a:xfrm>
            <a:prstGeom prst="rect">
              <a:avLst/>
            </a:prstGeom>
          </p:spPr>
        </p:pic>
        <p:pic>
          <p:nvPicPr>
            <p:cNvPr id="1208" name="Picture 1207" descr="CE molecule.png">
              <a:extLst>
                <a:ext uri="{FF2B5EF4-FFF2-40B4-BE49-F238E27FC236}">
                  <a16:creationId xmlns:a16="http://schemas.microsoft.com/office/drawing/2014/main" id="{08885B21-338E-4F7B-952C-0284782D0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4607533" y="4820510"/>
              <a:ext cx="287668" cy="252604"/>
            </a:xfrm>
            <a:prstGeom prst="rect">
              <a:avLst/>
            </a:prstGeom>
          </p:spPr>
        </p:pic>
        <p:pic>
          <p:nvPicPr>
            <p:cNvPr id="1209" name="Picture 1208" descr="CE molecule.png">
              <a:extLst>
                <a:ext uri="{FF2B5EF4-FFF2-40B4-BE49-F238E27FC236}">
                  <a16:creationId xmlns:a16="http://schemas.microsoft.com/office/drawing/2014/main" id="{65BC6658-6A85-4B06-A581-64F516F1E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31890" r="61970" b="62585"/>
            <a:stretch/>
          </p:blipFill>
          <p:spPr>
            <a:xfrm>
              <a:off x="3760740" y="4771393"/>
              <a:ext cx="287668" cy="252604"/>
            </a:xfrm>
            <a:prstGeom prst="rect">
              <a:avLst/>
            </a:prstGeom>
          </p:spPr>
        </p:pic>
      </p:grpSp>
      <p:pic>
        <p:nvPicPr>
          <p:cNvPr id="1211" name="Picture 1210" descr="LAL.png">
            <a:extLst>
              <a:ext uri="{FF2B5EF4-FFF2-40B4-BE49-F238E27FC236}">
                <a16:creationId xmlns:a16="http://schemas.microsoft.com/office/drawing/2014/main" id="{6A192074-E472-4689-AEA8-124CABAF6432}"/>
              </a:ext>
            </a:extLst>
          </p:cNvPr>
          <p:cNvPicPr>
            <a:picLocks/>
          </p:cNvPicPr>
          <p:nvPr/>
        </p:nvPicPr>
        <p:blipFill rotWithShape="1">
          <a:blip r:embed="rId15" cstate="print">
            <a:duotone>
              <a:srgbClr val="DC5F1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2" t="26826" r="10474" b="54758"/>
          <a:stretch/>
        </p:blipFill>
        <p:spPr>
          <a:xfrm>
            <a:off x="10084007" y="5247673"/>
            <a:ext cx="270185" cy="295614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TextBox 1211">
            <a:extLst>
              <a:ext uri="{FF2B5EF4-FFF2-40B4-BE49-F238E27FC236}">
                <a16:creationId xmlns:a16="http://schemas.microsoft.com/office/drawing/2014/main" id="{6C75D09B-CC35-42D5-B87F-2934F83C1A41}"/>
              </a:ext>
            </a:extLst>
          </p:cNvPr>
          <p:cNvSpPr txBox="1"/>
          <p:nvPr/>
        </p:nvSpPr>
        <p:spPr>
          <a:xfrm>
            <a:off x="10505788" y="5265506"/>
            <a:ext cx="1443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030A0"/>
                </a:solidFill>
              </a:rPr>
              <a:t>Себелипаза альфа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A4F040-AE5B-4E41-A6F1-09B31F6007AA}"/>
              </a:ext>
            </a:extLst>
          </p:cNvPr>
          <p:cNvSpPr/>
          <p:nvPr/>
        </p:nvSpPr>
        <p:spPr>
          <a:xfrm>
            <a:off x="124742" y="6554184"/>
            <a:ext cx="11769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Century Gothic"/>
              </a:rPr>
              <a:t>1. Инструкция по медицинскому применению лекарственного препарата КАНУМА (себелипаза альфа) Рег.номер ЛП-004513 от 31.10.2017 2. Баранов А.А., Намазова-Баранова Л.С., Гундобина О.С. и соавт. Дефицит лизосомной кислой липазы: клинические рекомендации по оказанию медицинской помощи детям. Педиатрическая фармакология. 2016; 13 (3): 239-243.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539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6159 -0.00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0401 -0.002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00299 0.026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9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00352 0.034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9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5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05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6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05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5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5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5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5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19DD6-C8CC-7A41-975C-7D8141087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pPr rtl="0"/>
            <a:r>
              <a:rPr lang="ru-RU">
                <a:highlight>
                  <a:srgbClr val="000000">
                    <a:alpha val="0"/>
                  </a:srgbClr>
                </a:highlight>
                <a:latin typeface="Century Gothic"/>
              </a:rPr>
              <a:t>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1192" y="1561261"/>
            <a:ext cx="5278444" cy="3048000"/>
          </a:xfrm>
          <a:prstGeom prst="roundRect">
            <a:avLst>
              <a:gd name="adj" fmla="val 6528"/>
            </a:avLst>
          </a:prstGeom>
          <a:gradFill>
            <a:gsLst>
              <a:gs pos="100000">
                <a:schemeClr val="accent3">
                  <a:tint val="98000"/>
                  <a:lumMod val="110000"/>
                </a:schemeClr>
              </a:gs>
              <a:gs pos="48000">
                <a:schemeClr val="accent3">
                  <a:shade val="90000"/>
                  <a:lumMod val="88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21896" tIns="60948" rIns="121896" bIns="60948" rtlCol="0">
            <a:noAutofit/>
          </a:bodyPr>
          <a:lstStyle>
            <a:defPPr>
              <a:defRPr lang="en-US"/>
            </a:defPPr>
            <a:lvl1pPr marL="225425" indent="-225425"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</a:lstStyle>
          <a:p>
            <a:pPr marL="0" indent="0" defTabSz="609443">
              <a:spcAft>
                <a:spcPct val="0"/>
              </a:spcAft>
              <a:defRPr/>
            </a:pPr>
            <a:r>
              <a:rPr lang="ru-RU" sz="2133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Дети </a:t>
            </a:r>
            <a:r>
              <a:rPr lang="ru-RU" sz="2133" dirty="0">
                <a:solidFill>
                  <a:srgbClr val="FFFFFF"/>
                </a:solidFill>
              </a:rPr>
              <a:t>младшего возраста (до 6 месяцев) с недавно выявленным быстро прогрессирующим ДЛКЛ</a:t>
            </a:r>
            <a:endParaRPr lang="ru-RU" sz="2133" dirty="0">
              <a:solidFill>
                <a:srgbClr val="FFFFFF"/>
              </a:solidFill>
              <a:highlight>
                <a:srgbClr val="000000">
                  <a:alpha val="0"/>
                </a:srgbClr>
              </a:highlight>
              <a:latin typeface="Century Gothic"/>
            </a:endParaRPr>
          </a:p>
          <a:p>
            <a:pPr marL="0" indent="0" defTabSz="609443">
              <a:spcAft>
                <a:spcPct val="0"/>
              </a:spcAft>
              <a:defRPr/>
            </a:pPr>
            <a:endParaRPr lang="en-GB" sz="1067" dirty="0">
              <a:solidFill>
                <a:srgbClr val="4F0B7B"/>
              </a:solidFill>
            </a:endParaRPr>
          </a:p>
          <a:p>
            <a:pPr marL="311143" indent="-311143" defTabSz="609443">
              <a:buClr>
                <a:schemeClr val="bg1"/>
              </a:buClr>
              <a:buFont typeface="Wingdings" charset="2"/>
              <a:buChar char="§"/>
            </a:pPr>
            <a:r>
              <a:rPr lang="ru-RU" sz="160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1 мг/кг </a:t>
            </a:r>
            <a:r>
              <a:rPr lang="ru-RU" sz="1600" b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в виде внутривенной инфузии </a:t>
            </a:r>
            <a:r>
              <a:rPr lang="ru-RU" sz="160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один раз в неделю </a:t>
            </a:r>
            <a:r>
              <a:rPr lang="ru-RU" sz="1600" b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в качестве начальной дозы </a:t>
            </a:r>
          </a:p>
          <a:p>
            <a:pPr marL="311143" indent="-311143" defTabSz="609443">
              <a:buClr>
                <a:schemeClr val="bg1"/>
              </a:buClr>
              <a:buFont typeface="Wingdings" charset="2"/>
              <a:buChar char="§"/>
            </a:pPr>
            <a:r>
              <a:rPr lang="ru-RU" sz="1600" b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Увеличение дозы до </a:t>
            </a:r>
            <a:r>
              <a:rPr lang="ru-RU" sz="160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3 мг/кг один раз в неделю </a:t>
            </a:r>
            <a:r>
              <a:rPr lang="ru-RU" sz="1600" b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у пациентов, которые не достигают оптимального клинического ответа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6056" y="1561261"/>
            <a:ext cx="5278444" cy="3048000"/>
          </a:xfrm>
          <a:prstGeom prst="roundRect">
            <a:avLst>
              <a:gd name="adj" fmla="val 6047"/>
            </a:avLst>
          </a:prstGeom>
          <a:gradFill>
            <a:gsLst>
              <a:gs pos="100000">
                <a:schemeClr val="accent3">
                  <a:tint val="98000"/>
                  <a:lumMod val="110000"/>
                </a:schemeClr>
              </a:gs>
              <a:gs pos="48000">
                <a:schemeClr val="accent3">
                  <a:shade val="90000"/>
                  <a:lumMod val="88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21896" tIns="60948" rIns="121896" bIns="60948" rtlCol="0">
            <a:noAutofit/>
          </a:bodyPr>
          <a:lstStyle/>
          <a:p>
            <a:pPr defTabSz="609443">
              <a:defRPr/>
            </a:pPr>
            <a:r>
              <a:rPr lang="ru-RU" sz="2133" b="1" dirty="0">
                <a:solidFill>
                  <a:srgbClr val="FFFFFF"/>
                </a:solidFill>
              </a:rPr>
              <a:t>Дети старше 6 месяцев и взрослые с ДЛКЛ</a:t>
            </a:r>
          </a:p>
          <a:p>
            <a:pPr defTabSz="609443">
              <a:defRPr/>
            </a:pPr>
            <a:endParaRPr lang="ru-RU" sz="2133" b="1" dirty="0">
              <a:solidFill>
                <a:srgbClr val="FFFFFF"/>
              </a:solidFill>
            </a:endParaRPr>
          </a:p>
          <a:p>
            <a:pPr defTabSz="609443">
              <a:defRPr/>
            </a:pPr>
            <a:endParaRPr lang="en-GB" sz="1067" b="1" dirty="0">
              <a:solidFill>
                <a:srgbClr val="952D98"/>
              </a:solidFill>
            </a:endParaRPr>
          </a:p>
          <a:p>
            <a:pPr marL="311143" indent="-311143" defTabSz="609443">
              <a:spcAft>
                <a:spcPts val="8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ru-RU" sz="1600" b="1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1 мг/кг </a:t>
            </a:r>
            <a:r>
              <a:rPr lang="ru-RU" sz="160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в виде внутривенной инфузии </a:t>
            </a:r>
            <a:r>
              <a:rPr lang="ru-RU" sz="1600" b="1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один раз в две недели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3271" y="4882864"/>
            <a:ext cx="10823680" cy="722806"/>
          </a:xfrm>
          <a:prstGeom prst="rect">
            <a:avLst/>
          </a:prstGeom>
        </p:spPr>
        <p:txBody>
          <a:bodyPr wrap="square" lIns="121896" tIns="60948" rIns="121896" bIns="60948">
            <a:noAutofit/>
          </a:bodyPr>
          <a:lstStyle/>
          <a:p>
            <a:pPr marL="285750" indent="-285750" algn="just" defTabSz="609443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44444"/>
                </a:solidFill>
              </a:rPr>
              <a:t>Весь объем инфузии следует вводить приблизительно в течение 2 часов. После выяснения переносимости препарата пациентом, может быть рассмотрен вариант перехода на одночасовую инфузию. В случае повышения дозы, длительность инфузии может быть увеличена</a:t>
            </a:r>
          </a:p>
          <a:p>
            <a:pPr marL="285750" indent="-285750" defTabSz="609443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Температурный режим хранения препарата +2 +8 </a:t>
            </a:r>
            <a:r>
              <a:rPr lang="ru-RU" baseline="300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</a:p>
          <a:p>
            <a:pPr defTabSz="609443">
              <a:spcBef>
                <a:spcPct val="20000"/>
              </a:spcBef>
            </a:pPr>
            <a:endParaRPr lang="ru-RU" sz="1467" dirty="0">
              <a:solidFill>
                <a:srgbClr val="444444"/>
              </a:solidFill>
              <a:highlight>
                <a:srgbClr val="000000">
                  <a:alpha val="0"/>
                </a:srgbClr>
              </a:highlight>
              <a:latin typeface="Century Gothic"/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47AC412-161E-3740-BDE1-3FD177E21C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9088" y="6152876"/>
            <a:ext cx="8721665" cy="658368"/>
          </a:xfrm>
        </p:spPr>
        <p:txBody>
          <a:bodyPr>
            <a:noAutofit/>
          </a:bodyPr>
          <a:lstStyle/>
          <a:p>
            <a:r>
              <a:rPr lang="ru-RU" sz="933" dirty="0">
                <a:latin typeface="Century Gothic"/>
              </a:rPr>
              <a:t>1. Инструкция по медицинскому применению лекарственного препарата КАНУМА (себелипаза альфа) Рег.номер ЛП-004513 от 31.10.2017</a:t>
            </a:r>
            <a:endParaRPr lang="ru-RU" sz="933" dirty="0">
              <a:highlight>
                <a:srgbClr val="000000">
                  <a:alpha val="0"/>
                </a:srgbClr>
              </a:highlight>
              <a:latin typeface="Century Gothic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E5A9704-A647-4C94-84E5-C74502D4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88" y="580510"/>
            <a:ext cx="11029616" cy="477277"/>
          </a:xfrm>
        </p:spPr>
        <p:txBody>
          <a:bodyPr>
            <a:normAutofit/>
          </a:bodyPr>
          <a:lstStyle/>
          <a:p>
            <a:r>
              <a:rPr lang="ru-RU" sz="2400" b="1" dirty="0"/>
              <a:t>Схема дозирования себелипазы альфа</a:t>
            </a:r>
            <a:r>
              <a:rPr lang="ru-RU" sz="2400" b="1" baseline="30000" dirty="0"/>
              <a:t>1</a:t>
            </a:r>
            <a:r>
              <a:rPr lang="ru-RU" sz="2400" b="1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4954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9DC3-0D39-4041-A066-E62180DD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80" y="736326"/>
            <a:ext cx="11029616" cy="37127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Выживаемость младенцев с ДЛКЛ: на лечении vs без лечения</a:t>
            </a:r>
            <a:endParaRPr lang="en-US" sz="2400" b="1" dirty="0"/>
          </a:p>
        </p:txBody>
      </p:sp>
      <p:grpSp>
        <p:nvGrpSpPr>
          <p:cNvPr id="70" name="Group 59">
            <a:extLst>
              <a:ext uri="{FF2B5EF4-FFF2-40B4-BE49-F238E27FC236}">
                <a16:creationId xmlns:a16="http://schemas.microsoft.com/office/drawing/2014/main" id="{F4431CB1-02C9-4DCC-8EC7-E5A39AC17FD0}"/>
              </a:ext>
            </a:extLst>
          </p:cNvPr>
          <p:cNvGrpSpPr/>
          <p:nvPr/>
        </p:nvGrpSpPr>
        <p:grpSpPr>
          <a:xfrm>
            <a:off x="1737316" y="1221143"/>
            <a:ext cx="7979178" cy="3692375"/>
            <a:chOff x="4037717" y="1213970"/>
            <a:chExt cx="5439636" cy="2510193"/>
          </a:xfrm>
        </p:grpSpPr>
        <p:grpSp>
          <p:nvGrpSpPr>
            <p:cNvPr id="71" name="Group 61">
              <a:extLst>
                <a:ext uri="{FF2B5EF4-FFF2-40B4-BE49-F238E27FC236}">
                  <a16:creationId xmlns:a16="http://schemas.microsoft.com/office/drawing/2014/main" id="{E654867E-51F0-40B2-BFF3-8FA258ADA83F}"/>
                </a:ext>
              </a:extLst>
            </p:cNvPr>
            <p:cNvGrpSpPr/>
            <p:nvPr/>
          </p:nvGrpSpPr>
          <p:grpSpPr>
            <a:xfrm>
              <a:off x="5724454" y="2616814"/>
              <a:ext cx="256195" cy="379423"/>
              <a:chOff x="5717139" y="2616814"/>
              <a:chExt cx="256195" cy="379423"/>
            </a:xfrm>
          </p:grpSpPr>
          <p:sp>
            <p:nvSpPr>
              <p:cNvPr id="124" name="Freeform 137">
                <a:extLst>
                  <a:ext uri="{FF2B5EF4-FFF2-40B4-BE49-F238E27FC236}">
                    <a16:creationId xmlns:a16="http://schemas.microsoft.com/office/drawing/2014/main" id="{0E5A8392-0418-4A30-AFB4-89DF76E81B3D}"/>
                  </a:ext>
                </a:extLst>
              </p:cNvPr>
              <p:cNvSpPr/>
              <p:nvPr/>
            </p:nvSpPr>
            <p:spPr>
              <a:xfrm>
                <a:off x="5717139" y="2747326"/>
                <a:ext cx="251512" cy="0"/>
              </a:xfrm>
              <a:custGeom>
                <a:avLst/>
                <a:gdLst>
                  <a:gd name="connsiteX0" fmla="*/ 0 w 236220"/>
                  <a:gd name="connsiteY0" fmla="*/ 0 h 0"/>
                  <a:gd name="connsiteX1" fmla="*/ 236220 w 23622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6220">
                    <a:moveTo>
                      <a:pt x="0" y="0"/>
                    </a:moveTo>
                    <a:lnTo>
                      <a:pt x="236220" y="0"/>
                    </a:lnTo>
                  </a:path>
                </a:pathLst>
              </a:custGeom>
              <a:noFill/>
              <a:ln w="28575">
                <a:solidFill>
                  <a:srgbClr val="1E9CF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43">
                  <a:defRPr/>
                </a:pPr>
                <a:endParaRPr lang="en-US" sz="2400" dirty="0">
                  <a:solidFill>
                    <a:prstClr val="black"/>
                  </a:solidFill>
                  <a:latin typeface="Century Gothic"/>
                </a:endParaRPr>
              </a:p>
            </p:txBody>
          </p:sp>
          <p:sp>
            <p:nvSpPr>
              <p:cNvPr id="125" name="Freeform 139">
                <a:extLst>
                  <a:ext uri="{FF2B5EF4-FFF2-40B4-BE49-F238E27FC236}">
                    <a16:creationId xmlns:a16="http://schemas.microsoft.com/office/drawing/2014/main" id="{A8E1C666-017C-4B72-95C1-32647EF73B06}"/>
                  </a:ext>
                </a:extLst>
              </p:cNvPr>
              <p:cNvSpPr/>
              <p:nvPr/>
            </p:nvSpPr>
            <p:spPr>
              <a:xfrm>
                <a:off x="5717139" y="2616814"/>
                <a:ext cx="251512" cy="0"/>
              </a:xfrm>
              <a:custGeom>
                <a:avLst/>
                <a:gdLst>
                  <a:gd name="connsiteX0" fmla="*/ 0 w 236220"/>
                  <a:gd name="connsiteY0" fmla="*/ 0 h 0"/>
                  <a:gd name="connsiteX1" fmla="*/ 236220 w 23622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6220">
                    <a:moveTo>
                      <a:pt x="0" y="0"/>
                    </a:moveTo>
                    <a:lnTo>
                      <a:pt x="236220" y="0"/>
                    </a:lnTo>
                  </a:path>
                </a:pathLst>
              </a:custGeom>
              <a:noFill/>
              <a:ln w="28575">
                <a:solidFill>
                  <a:srgbClr val="10457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43">
                  <a:defRPr/>
                </a:pPr>
                <a:endParaRPr lang="en-US" sz="2400" dirty="0">
                  <a:solidFill>
                    <a:prstClr val="black"/>
                  </a:solidFill>
                  <a:latin typeface="Century Gothic"/>
                </a:endParaRPr>
              </a:p>
            </p:txBody>
          </p:sp>
          <p:sp>
            <p:nvSpPr>
              <p:cNvPr id="126" name="Freeform 140">
                <a:extLst>
                  <a:ext uri="{FF2B5EF4-FFF2-40B4-BE49-F238E27FC236}">
                    <a16:creationId xmlns:a16="http://schemas.microsoft.com/office/drawing/2014/main" id="{3A756E57-C08D-4726-B16A-F0C9F4AAEC1A}"/>
                  </a:ext>
                </a:extLst>
              </p:cNvPr>
              <p:cNvSpPr/>
              <p:nvPr/>
            </p:nvSpPr>
            <p:spPr>
              <a:xfrm>
                <a:off x="5721822" y="2996237"/>
                <a:ext cx="251512" cy="0"/>
              </a:xfrm>
              <a:custGeom>
                <a:avLst/>
                <a:gdLst>
                  <a:gd name="connsiteX0" fmla="*/ 0 w 236220"/>
                  <a:gd name="connsiteY0" fmla="*/ 0 h 0"/>
                  <a:gd name="connsiteX1" fmla="*/ 236220 w 23622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6220">
                    <a:moveTo>
                      <a:pt x="0" y="0"/>
                    </a:moveTo>
                    <a:lnTo>
                      <a:pt x="236220" y="0"/>
                    </a:lnTo>
                  </a:path>
                </a:pathLst>
              </a:custGeom>
              <a:noFill/>
              <a:ln w="28575">
                <a:solidFill>
                  <a:srgbClr val="DC5F1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43">
                  <a:defRPr/>
                </a:pPr>
                <a:endParaRPr lang="en-US" sz="2400" dirty="0">
                  <a:solidFill>
                    <a:prstClr val="black"/>
                  </a:solidFill>
                  <a:latin typeface="Century Gothic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0AE19F8-252E-45B5-9DFE-4BB889DCD794}"/>
                </a:ext>
              </a:extLst>
            </p:cNvPr>
            <p:cNvSpPr txBox="1"/>
            <p:nvPr/>
          </p:nvSpPr>
          <p:spPr>
            <a:xfrm>
              <a:off x="4243924" y="1213970"/>
              <a:ext cx="187700" cy="1635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1.0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E4EBB58-2CFA-4F07-B6A9-D94BED748245}"/>
                </a:ext>
              </a:extLst>
            </p:cNvPr>
            <p:cNvSpPr txBox="1"/>
            <p:nvPr/>
          </p:nvSpPr>
          <p:spPr>
            <a:xfrm>
              <a:off x="4459961" y="3415803"/>
              <a:ext cx="74827" cy="114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170">
                <a:lnSpc>
                  <a:spcPts val="1067"/>
                </a:lnSpc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0</a:t>
              </a:r>
              <a:endParaRPr lang="en-US" sz="1200" dirty="0">
                <a:solidFill>
                  <a:prstClr val="black"/>
                </a:solidFill>
                <a:latin typeface="Century Gothic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32EEF33-CC7B-4DAB-A214-750B823D41A4}"/>
                </a:ext>
              </a:extLst>
            </p:cNvPr>
            <p:cNvCxnSpPr/>
            <p:nvPr/>
          </p:nvCxnSpPr>
          <p:spPr>
            <a:xfrm>
              <a:off x="4496707" y="1255853"/>
              <a:ext cx="0" cy="208802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BD950F7-DE87-434A-B2FE-CFE7C1D8A822}"/>
                </a:ext>
              </a:extLst>
            </p:cNvPr>
            <p:cNvCxnSpPr/>
            <p:nvPr/>
          </p:nvCxnSpPr>
          <p:spPr>
            <a:xfrm>
              <a:off x="4453807" y="2093498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F22F782-685B-42A0-B0A7-23901A997777}"/>
                </a:ext>
              </a:extLst>
            </p:cNvPr>
            <p:cNvCxnSpPr/>
            <p:nvPr/>
          </p:nvCxnSpPr>
          <p:spPr>
            <a:xfrm>
              <a:off x="4453807" y="2495195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DFAC82-0924-4329-8FBE-010DCEECEFCA}"/>
                </a:ext>
              </a:extLst>
            </p:cNvPr>
            <p:cNvCxnSpPr/>
            <p:nvPr/>
          </p:nvCxnSpPr>
          <p:spPr>
            <a:xfrm>
              <a:off x="4453807" y="2683625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FBDB546-E31B-4E76-96D4-844615C647B1}"/>
                </a:ext>
              </a:extLst>
            </p:cNvPr>
            <p:cNvCxnSpPr/>
            <p:nvPr/>
          </p:nvCxnSpPr>
          <p:spPr>
            <a:xfrm>
              <a:off x="4453807" y="3085317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66791E9-68B6-449F-90B8-D51EAB649F25}"/>
                </a:ext>
              </a:extLst>
            </p:cNvPr>
            <p:cNvCxnSpPr/>
            <p:nvPr/>
          </p:nvCxnSpPr>
          <p:spPr>
            <a:xfrm>
              <a:off x="4453807" y="3286011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01922D8-CE59-40E5-9B85-12256E17D47C}"/>
                </a:ext>
              </a:extLst>
            </p:cNvPr>
            <p:cNvCxnSpPr>
              <a:cxnSpLocks/>
            </p:cNvCxnSpPr>
            <p:nvPr/>
          </p:nvCxnSpPr>
          <p:spPr>
            <a:xfrm>
              <a:off x="4496707" y="3320694"/>
              <a:ext cx="4980646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7497011-FA90-45BA-A7B1-87752E3DBDD6}"/>
                </a:ext>
              </a:extLst>
            </p:cNvPr>
            <p:cNvCxnSpPr/>
            <p:nvPr/>
          </p:nvCxnSpPr>
          <p:spPr>
            <a:xfrm rot="16200000">
              <a:off x="4475257" y="33471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576C614-1CFE-4A25-830D-D43C528775B1}"/>
                </a:ext>
              </a:extLst>
            </p:cNvPr>
            <p:cNvCxnSpPr/>
            <p:nvPr/>
          </p:nvCxnSpPr>
          <p:spPr>
            <a:xfrm rot="16200000">
              <a:off x="6968911" y="33471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564902F-6025-419A-A264-9F71F6D4E694}"/>
                </a:ext>
              </a:extLst>
            </p:cNvPr>
            <p:cNvSpPr txBox="1"/>
            <p:nvPr/>
          </p:nvSpPr>
          <p:spPr>
            <a:xfrm rot="16200000">
              <a:off x="3320054" y="2244136"/>
              <a:ext cx="1541330" cy="1060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10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67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</a:rPr>
                <a:t>Доля выживших пациентов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D1CF2EB-34DD-4B3C-88C5-B739368C4ABF}"/>
                </a:ext>
              </a:extLst>
            </p:cNvPr>
            <p:cNvCxnSpPr/>
            <p:nvPr/>
          </p:nvCxnSpPr>
          <p:spPr>
            <a:xfrm rot="16200000">
              <a:off x="4974623" y="33471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7079297-9ECD-4D11-9A6D-67A59F3E44D9}"/>
                </a:ext>
              </a:extLst>
            </p:cNvPr>
            <p:cNvCxnSpPr/>
            <p:nvPr/>
          </p:nvCxnSpPr>
          <p:spPr>
            <a:xfrm rot="16200000">
              <a:off x="5475003" y="33471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5B45832-6933-4881-9F5A-62502256C068}"/>
                </a:ext>
              </a:extLst>
            </p:cNvPr>
            <p:cNvCxnSpPr/>
            <p:nvPr/>
          </p:nvCxnSpPr>
          <p:spPr>
            <a:xfrm rot="16200000">
              <a:off x="5977176" y="33471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206CCD1-4E66-4C12-8BE2-EFDC9BAA3FBA}"/>
                </a:ext>
              </a:extLst>
            </p:cNvPr>
            <p:cNvCxnSpPr/>
            <p:nvPr/>
          </p:nvCxnSpPr>
          <p:spPr>
            <a:xfrm rot="16200000">
              <a:off x="6476060" y="33471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5788939-ED08-485C-B3C8-11B6C0903FD8}"/>
                </a:ext>
              </a:extLst>
            </p:cNvPr>
            <p:cNvCxnSpPr/>
            <p:nvPr/>
          </p:nvCxnSpPr>
          <p:spPr>
            <a:xfrm rot="16200000">
              <a:off x="7465047" y="33471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117C65-CB7C-4D00-A475-345B691267B0}"/>
                </a:ext>
              </a:extLst>
            </p:cNvPr>
            <p:cNvCxnSpPr/>
            <p:nvPr/>
          </p:nvCxnSpPr>
          <p:spPr>
            <a:xfrm rot="16200000">
              <a:off x="7965381" y="33471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37A135-6212-4C73-9B10-40538484851A}"/>
                </a:ext>
              </a:extLst>
            </p:cNvPr>
            <p:cNvCxnSpPr/>
            <p:nvPr/>
          </p:nvCxnSpPr>
          <p:spPr>
            <a:xfrm rot="16200000">
              <a:off x="8463894" y="33471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798197D-020F-4E44-A379-9208289F31FB}"/>
                </a:ext>
              </a:extLst>
            </p:cNvPr>
            <p:cNvSpPr txBox="1"/>
            <p:nvPr/>
          </p:nvSpPr>
          <p:spPr>
            <a:xfrm>
              <a:off x="4243924" y="2022019"/>
              <a:ext cx="187700" cy="1635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0.6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76B9EF-0F26-4613-B6E3-7437759A6A97}"/>
                </a:ext>
              </a:extLst>
            </p:cNvPr>
            <p:cNvSpPr txBox="1"/>
            <p:nvPr/>
          </p:nvSpPr>
          <p:spPr>
            <a:xfrm>
              <a:off x="4243924" y="2419838"/>
              <a:ext cx="187700" cy="1635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0.4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646BA67-F865-4728-A478-974A8134B125}"/>
                </a:ext>
              </a:extLst>
            </p:cNvPr>
            <p:cNvSpPr txBox="1"/>
            <p:nvPr/>
          </p:nvSpPr>
          <p:spPr>
            <a:xfrm>
              <a:off x="4243924" y="2612705"/>
              <a:ext cx="187700" cy="1635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0.3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9800C28-9BC7-4FEB-AC13-5C33BA88095B}"/>
                </a:ext>
              </a:extLst>
            </p:cNvPr>
            <p:cNvSpPr txBox="1"/>
            <p:nvPr/>
          </p:nvSpPr>
          <p:spPr>
            <a:xfrm>
              <a:off x="4243924" y="3010519"/>
              <a:ext cx="187700" cy="1635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0.1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30A6E77-6ED5-4E54-9BD8-AAA4B9CCFC13}"/>
                </a:ext>
              </a:extLst>
            </p:cNvPr>
            <p:cNvSpPr txBox="1"/>
            <p:nvPr/>
          </p:nvSpPr>
          <p:spPr>
            <a:xfrm>
              <a:off x="4243924" y="3209697"/>
              <a:ext cx="187700" cy="1635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0.0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169D436-637B-4912-9E23-AD965F55C5E4}"/>
                </a:ext>
              </a:extLst>
            </p:cNvPr>
            <p:cNvSpPr txBox="1"/>
            <p:nvPr/>
          </p:nvSpPr>
          <p:spPr>
            <a:xfrm>
              <a:off x="4955010" y="3415803"/>
              <a:ext cx="74827" cy="114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170">
                <a:lnSpc>
                  <a:spcPts val="1067"/>
                </a:lnSpc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6</a:t>
              </a:r>
              <a:endParaRPr lang="en-US" sz="120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781F069-31CC-4E2C-A802-7E64FF1FE167}"/>
                </a:ext>
              </a:extLst>
            </p:cNvPr>
            <p:cNvSpPr txBox="1"/>
            <p:nvPr/>
          </p:nvSpPr>
          <p:spPr>
            <a:xfrm>
              <a:off x="5418927" y="3415803"/>
              <a:ext cx="149652" cy="114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170">
                <a:lnSpc>
                  <a:spcPts val="1067"/>
                </a:lnSpc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12</a:t>
              </a:r>
              <a:endParaRPr lang="en-US" sz="120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D216566-C9D4-4449-BE83-80D056F6FDCE}"/>
                </a:ext>
              </a:extLst>
            </p:cNvPr>
            <p:cNvSpPr txBox="1"/>
            <p:nvPr/>
          </p:nvSpPr>
          <p:spPr>
            <a:xfrm>
              <a:off x="5922052" y="3415803"/>
              <a:ext cx="149652" cy="114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170">
                <a:lnSpc>
                  <a:spcPts val="1067"/>
                </a:lnSpc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18</a:t>
              </a:r>
              <a:endParaRPr lang="en-US" sz="120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0160539-8514-4B9C-BC86-D812B7ED93C5}"/>
                </a:ext>
              </a:extLst>
            </p:cNvPr>
            <p:cNvSpPr txBox="1"/>
            <p:nvPr/>
          </p:nvSpPr>
          <p:spPr>
            <a:xfrm>
              <a:off x="6421885" y="3415803"/>
              <a:ext cx="149652" cy="114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170">
                <a:lnSpc>
                  <a:spcPts val="1067"/>
                </a:lnSpc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24</a:t>
              </a:r>
              <a:endParaRPr lang="en-US" sz="120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4FBD67E-AF5D-4740-AA95-80DF958D28B0}"/>
                </a:ext>
              </a:extLst>
            </p:cNvPr>
            <p:cNvSpPr txBox="1"/>
            <p:nvPr/>
          </p:nvSpPr>
          <p:spPr>
            <a:xfrm>
              <a:off x="6915207" y="3415803"/>
              <a:ext cx="149652" cy="114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170">
                <a:lnSpc>
                  <a:spcPts val="1067"/>
                </a:lnSpc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30</a:t>
              </a:r>
              <a:endParaRPr lang="en-US" sz="120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B86E2B9-81F2-4CDD-9714-571811B59A0E}"/>
                </a:ext>
              </a:extLst>
            </p:cNvPr>
            <p:cNvSpPr txBox="1"/>
            <p:nvPr/>
          </p:nvSpPr>
          <p:spPr>
            <a:xfrm>
              <a:off x="7406760" y="3415803"/>
              <a:ext cx="149652" cy="114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170">
                <a:lnSpc>
                  <a:spcPts val="1067"/>
                </a:lnSpc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36</a:t>
              </a:r>
              <a:endParaRPr lang="en-US" sz="120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C8A59DE-ADE3-4C9B-ACCE-B7D9447E92C6}"/>
                </a:ext>
              </a:extLst>
            </p:cNvPr>
            <p:cNvSpPr txBox="1"/>
            <p:nvPr/>
          </p:nvSpPr>
          <p:spPr>
            <a:xfrm>
              <a:off x="7912005" y="3415803"/>
              <a:ext cx="149652" cy="114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170">
                <a:lnSpc>
                  <a:spcPts val="1067"/>
                </a:lnSpc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42</a:t>
              </a:r>
              <a:endParaRPr lang="en-US" sz="120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15DB57D-4CBF-40DA-98DC-CE677D8F157D}"/>
                </a:ext>
              </a:extLst>
            </p:cNvPr>
            <p:cNvSpPr txBox="1"/>
            <p:nvPr/>
          </p:nvSpPr>
          <p:spPr>
            <a:xfrm>
              <a:off x="8408847" y="3415803"/>
              <a:ext cx="149652" cy="114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170">
                <a:lnSpc>
                  <a:spcPts val="1067"/>
                </a:lnSpc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48</a:t>
              </a:r>
              <a:endParaRPr lang="en-US" sz="1200" dirty="0">
                <a:solidFill>
                  <a:prstClr val="black"/>
                </a:solidFill>
                <a:latin typeface="Century Gothic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3A437C5-9E16-4820-9DD9-550E318E3039}"/>
                </a:ext>
              </a:extLst>
            </p:cNvPr>
            <p:cNvCxnSpPr/>
            <p:nvPr/>
          </p:nvCxnSpPr>
          <p:spPr>
            <a:xfrm>
              <a:off x="4453807" y="2889824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33A1CC3-739E-4760-85B8-771DD6FC1752}"/>
                </a:ext>
              </a:extLst>
            </p:cNvPr>
            <p:cNvSpPr txBox="1"/>
            <p:nvPr/>
          </p:nvSpPr>
          <p:spPr>
            <a:xfrm>
              <a:off x="4243924" y="2815026"/>
              <a:ext cx="187700" cy="1635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0.2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EA474AF-211A-4110-AFD2-3BE4ABFC88FD}"/>
                </a:ext>
              </a:extLst>
            </p:cNvPr>
            <p:cNvCxnSpPr/>
            <p:nvPr/>
          </p:nvCxnSpPr>
          <p:spPr>
            <a:xfrm>
              <a:off x="4453807" y="229654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D7E945C-F2E0-4EA2-A7D8-598F81F4B799}"/>
                </a:ext>
              </a:extLst>
            </p:cNvPr>
            <p:cNvSpPr txBox="1"/>
            <p:nvPr/>
          </p:nvSpPr>
          <p:spPr>
            <a:xfrm>
              <a:off x="4243924" y="2221192"/>
              <a:ext cx="187700" cy="1635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0.5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83A9756-4ABE-4072-A239-00E8F56D3929}"/>
                </a:ext>
              </a:extLst>
            </p:cNvPr>
            <p:cNvCxnSpPr/>
            <p:nvPr/>
          </p:nvCxnSpPr>
          <p:spPr>
            <a:xfrm>
              <a:off x="4453807" y="18916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DD533A7-4570-4E5F-8C39-29622BE88BF1}"/>
                </a:ext>
              </a:extLst>
            </p:cNvPr>
            <p:cNvSpPr txBox="1"/>
            <p:nvPr/>
          </p:nvSpPr>
          <p:spPr>
            <a:xfrm>
              <a:off x="4243924" y="1820220"/>
              <a:ext cx="187700" cy="1635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0.7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847EEAE-376F-4745-9ED8-93E6F704A4B2}"/>
                </a:ext>
              </a:extLst>
            </p:cNvPr>
            <p:cNvCxnSpPr/>
            <p:nvPr/>
          </p:nvCxnSpPr>
          <p:spPr>
            <a:xfrm>
              <a:off x="4453807" y="1689900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9A97C17-10FE-46B7-885C-0E1F235B5F78}"/>
                </a:ext>
              </a:extLst>
            </p:cNvPr>
            <p:cNvSpPr txBox="1"/>
            <p:nvPr/>
          </p:nvSpPr>
          <p:spPr>
            <a:xfrm>
              <a:off x="4243924" y="1618421"/>
              <a:ext cx="187700" cy="1635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0.8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03DE122-3580-4A92-A270-3CCBB0A5C76D}"/>
                </a:ext>
              </a:extLst>
            </p:cNvPr>
            <p:cNvCxnSpPr/>
            <p:nvPr/>
          </p:nvCxnSpPr>
          <p:spPr>
            <a:xfrm>
              <a:off x="4453807" y="1491254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6405453-F0F7-4A4C-8785-D6F70ADDCC84}"/>
                </a:ext>
              </a:extLst>
            </p:cNvPr>
            <p:cNvSpPr txBox="1"/>
            <p:nvPr/>
          </p:nvSpPr>
          <p:spPr>
            <a:xfrm>
              <a:off x="4243924" y="1419775"/>
              <a:ext cx="187700" cy="1635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0.9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18025F5-C662-40E7-BF59-696B96170D1E}"/>
                </a:ext>
              </a:extLst>
            </p:cNvPr>
            <p:cNvCxnSpPr/>
            <p:nvPr/>
          </p:nvCxnSpPr>
          <p:spPr>
            <a:xfrm>
              <a:off x="4453807" y="1290914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F5219F9-F2D1-456E-A56A-EEAC6E35F0DF}"/>
                </a:ext>
              </a:extLst>
            </p:cNvPr>
            <p:cNvSpPr txBox="1"/>
            <p:nvPr/>
          </p:nvSpPr>
          <p:spPr>
            <a:xfrm>
              <a:off x="6523319" y="3602042"/>
              <a:ext cx="1083080" cy="1221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10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</a:rPr>
                <a:t>Возраст (месяцы)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133">
              <a:extLst>
                <a:ext uri="{FF2B5EF4-FFF2-40B4-BE49-F238E27FC236}">
                  <a16:creationId xmlns:a16="http://schemas.microsoft.com/office/drawing/2014/main" id="{717C257E-261D-4FF3-9CCD-5AF3886675CE}"/>
                </a:ext>
              </a:extLst>
            </p:cNvPr>
            <p:cNvSpPr/>
            <p:nvPr/>
          </p:nvSpPr>
          <p:spPr>
            <a:xfrm>
              <a:off x="4502227" y="1296318"/>
              <a:ext cx="3371161" cy="400280"/>
            </a:xfrm>
            <a:custGeom>
              <a:avLst/>
              <a:gdLst>
                <a:gd name="connsiteX0" fmla="*/ 0 w 3371161"/>
                <a:gd name="connsiteY0" fmla="*/ 0 h 400280"/>
                <a:gd name="connsiteX1" fmla="*/ 403951 w 3371161"/>
                <a:gd name="connsiteY1" fmla="*/ 0 h 400280"/>
                <a:gd name="connsiteX2" fmla="*/ 403951 w 3371161"/>
                <a:gd name="connsiteY2" fmla="*/ 201976 h 400280"/>
                <a:gd name="connsiteX3" fmla="*/ 1145754 w 3371161"/>
                <a:gd name="connsiteY3" fmla="*/ 201976 h 400280"/>
                <a:gd name="connsiteX4" fmla="*/ 1145754 w 3371161"/>
                <a:gd name="connsiteY4" fmla="*/ 400280 h 400280"/>
                <a:gd name="connsiteX5" fmla="*/ 3371161 w 3371161"/>
                <a:gd name="connsiteY5" fmla="*/ 400280 h 40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161" h="400280">
                  <a:moveTo>
                    <a:pt x="0" y="0"/>
                  </a:moveTo>
                  <a:lnTo>
                    <a:pt x="403951" y="0"/>
                  </a:lnTo>
                  <a:lnTo>
                    <a:pt x="403951" y="201976"/>
                  </a:lnTo>
                  <a:lnTo>
                    <a:pt x="1145754" y="201976"/>
                  </a:lnTo>
                  <a:lnTo>
                    <a:pt x="1145754" y="400280"/>
                  </a:lnTo>
                  <a:lnTo>
                    <a:pt x="3371161" y="40028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17" name="Freeform 134">
              <a:extLst>
                <a:ext uri="{FF2B5EF4-FFF2-40B4-BE49-F238E27FC236}">
                  <a16:creationId xmlns:a16="http://schemas.microsoft.com/office/drawing/2014/main" id="{F1864FBB-4CD6-48DB-B231-4BE4DC7A697F}"/>
                </a:ext>
              </a:extLst>
            </p:cNvPr>
            <p:cNvSpPr/>
            <p:nvPr/>
          </p:nvSpPr>
          <p:spPr>
            <a:xfrm>
              <a:off x="4612395" y="1299990"/>
              <a:ext cx="470053" cy="1994053"/>
            </a:xfrm>
            <a:custGeom>
              <a:avLst/>
              <a:gdLst>
                <a:gd name="connsiteX0" fmla="*/ 0 w 470053"/>
                <a:gd name="connsiteY0" fmla="*/ 0 h 1994053"/>
                <a:gd name="connsiteX1" fmla="*/ 0 w 470053"/>
                <a:gd name="connsiteY1" fmla="*/ 88135 h 1994053"/>
                <a:gd name="connsiteX2" fmla="*/ 66101 w 470053"/>
                <a:gd name="connsiteY2" fmla="*/ 88135 h 1994053"/>
                <a:gd name="connsiteX3" fmla="*/ 66101 w 470053"/>
                <a:gd name="connsiteY3" fmla="*/ 282767 h 1994053"/>
                <a:gd name="connsiteX4" fmla="*/ 84463 w 470053"/>
                <a:gd name="connsiteY4" fmla="*/ 282767 h 1994053"/>
                <a:gd name="connsiteX5" fmla="*/ 84463 w 470053"/>
                <a:gd name="connsiteY5" fmla="*/ 374574 h 1994053"/>
                <a:gd name="connsiteX6" fmla="*/ 106497 w 470053"/>
                <a:gd name="connsiteY6" fmla="*/ 374574 h 1994053"/>
                <a:gd name="connsiteX7" fmla="*/ 106497 w 470053"/>
                <a:gd name="connsiteY7" fmla="*/ 466381 h 1994053"/>
                <a:gd name="connsiteX8" fmla="*/ 117513 w 470053"/>
                <a:gd name="connsiteY8" fmla="*/ 466381 h 1994053"/>
                <a:gd name="connsiteX9" fmla="*/ 117513 w 470053"/>
                <a:gd name="connsiteY9" fmla="*/ 554516 h 1994053"/>
                <a:gd name="connsiteX10" fmla="*/ 121186 w 470053"/>
                <a:gd name="connsiteY10" fmla="*/ 554516 h 1994053"/>
                <a:gd name="connsiteX11" fmla="*/ 121186 w 470053"/>
                <a:gd name="connsiteY11" fmla="*/ 653668 h 1994053"/>
                <a:gd name="connsiteX12" fmla="*/ 132203 w 470053"/>
                <a:gd name="connsiteY12" fmla="*/ 653668 h 1994053"/>
                <a:gd name="connsiteX13" fmla="*/ 132203 w 470053"/>
                <a:gd name="connsiteY13" fmla="*/ 752820 h 1994053"/>
                <a:gd name="connsiteX14" fmla="*/ 139547 w 470053"/>
                <a:gd name="connsiteY14" fmla="*/ 752820 h 1994053"/>
                <a:gd name="connsiteX15" fmla="*/ 139547 w 470053"/>
                <a:gd name="connsiteY15" fmla="*/ 851971 h 1994053"/>
                <a:gd name="connsiteX16" fmla="*/ 146892 w 470053"/>
                <a:gd name="connsiteY16" fmla="*/ 851971 h 1994053"/>
                <a:gd name="connsiteX17" fmla="*/ 146892 w 470053"/>
                <a:gd name="connsiteY17" fmla="*/ 1039258 h 1994053"/>
                <a:gd name="connsiteX18" fmla="*/ 168925 w 470053"/>
                <a:gd name="connsiteY18" fmla="*/ 1039258 h 1994053"/>
                <a:gd name="connsiteX19" fmla="*/ 168925 w 470053"/>
                <a:gd name="connsiteY19" fmla="*/ 1131065 h 1994053"/>
                <a:gd name="connsiteX20" fmla="*/ 187287 w 470053"/>
                <a:gd name="connsiteY20" fmla="*/ 1131065 h 1994053"/>
                <a:gd name="connsiteX21" fmla="*/ 187287 w 470053"/>
                <a:gd name="connsiteY21" fmla="*/ 1233890 h 1994053"/>
                <a:gd name="connsiteX22" fmla="*/ 198304 w 470053"/>
                <a:gd name="connsiteY22" fmla="*/ 1233890 h 1994053"/>
                <a:gd name="connsiteX23" fmla="*/ 198304 w 470053"/>
                <a:gd name="connsiteY23" fmla="*/ 1322024 h 1994053"/>
                <a:gd name="connsiteX24" fmla="*/ 205648 w 470053"/>
                <a:gd name="connsiteY24" fmla="*/ 1322024 h 1994053"/>
                <a:gd name="connsiteX25" fmla="*/ 205648 w 470053"/>
                <a:gd name="connsiteY25" fmla="*/ 1417504 h 1994053"/>
                <a:gd name="connsiteX26" fmla="*/ 253388 w 470053"/>
                <a:gd name="connsiteY26" fmla="*/ 1417504 h 1994053"/>
                <a:gd name="connsiteX27" fmla="*/ 253388 w 470053"/>
                <a:gd name="connsiteY27" fmla="*/ 1512983 h 1994053"/>
                <a:gd name="connsiteX28" fmla="*/ 286439 w 470053"/>
                <a:gd name="connsiteY28" fmla="*/ 1512983 h 1994053"/>
                <a:gd name="connsiteX29" fmla="*/ 286439 w 470053"/>
                <a:gd name="connsiteY29" fmla="*/ 1604791 h 1994053"/>
                <a:gd name="connsiteX30" fmla="*/ 301128 w 470053"/>
                <a:gd name="connsiteY30" fmla="*/ 1604791 h 1994053"/>
                <a:gd name="connsiteX31" fmla="*/ 301128 w 470053"/>
                <a:gd name="connsiteY31" fmla="*/ 1700270 h 1994053"/>
                <a:gd name="connsiteX32" fmla="*/ 348868 w 470053"/>
                <a:gd name="connsiteY32" fmla="*/ 1700270 h 1994053"/>
                <a:gd name="connsiteX33" fmla="*/ 348868 w 470053"/>
                <a:gd name="connsiteY33" fmla="*/ 1795750 h 1994053"/>
                <a:gd name="connsiteX34" fmla="*/ 381918 w 470053"/>
                <a:gd name="connsiteY34" fmla="*/ 1795750 h 1994053"/>
                <a:gd name="connsiteX35" fmla="*/ 381918 w 470053"/>
                <a:gd name="connsiteY35" fmla="*/ 1894902 h 1994053"/>
                <a:gd name="connsiteX36" fmla="*/ 470053 w 470053"/>
                <a:gd name="connsiteY36" fmla="*/ 1894902 h 1994053"/>
                <a:gd name="connsiteX37" fmla="*/ 470053 w 470053"/>
                <a:gd name="connsiteY37" fmla="*/ 1994053 h 19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053" h="1994053">
                  <a:moveTo>
                    <a:pt x="0" y="0"/>
                  </a:moveTo>
                  <a:lnTo>
                    <a:pt x="0" y="88135"/>
                  </a:lnTo>
                  <a:lnTo>
                    <a:pt x="66101" y="88135"/>
                  </a:lnTo>
                  <a:lnTo>
                    <a:pt x="66101" y="282767"/>
                  </a:lnTo>
                  <a:lnTo>
                    <a:pt x="84463" y="282767"/>
                  </a:lnTo>
                  <a:lnTo>
                    <a:pt x="84463" y="374574"/>
                  </a:lnTo>
                  <a:lnTo>
                    <a:pt x="106497" y="374574"/>
                  </a:lnTo>
                  <a:lnTo>
                    <a:pt x="106497" y="466381"/>
                  </a:lnTo>
                  <a:lnTo>
                    <a:pt x="117513" y="466381"/>
                  </a:lnTo>
                  <a:lnTo>
                    <a:pt x="117513" y="554516"/>
                  </a:lnTo>
                  <a:lnTo>
                    <a:pt x="121186" y="554516"/>
                  </a:lnTo>
                  <a:lnTo>
                    <a:pt x="121186" y="653668"/>
                  </a:lnTo>
                  <a:lnTo>
                    <a:pt x="132203" y="653668"/>
                  </a:lnTo>
                  <a:lnTo>
                    <a:pt x="132203" y="752820"/>
                  </a:lnTo>
                  <a:lnTo>
                    <a:pt x="139547" y="752820"/>
                  </a:lnTo>
                  <a:lnTo>
                    <a:pt x="139547" y="851971"/>
                  </a:lnTo>
                  <a:lnTo>
                    <a:pt x="146892" y="851971"/>
                  </a:lnTo>
                  <a:lnTo>
                    <a:pt x="146892" y="1039258"/>
                  </a:lnTo>
                  <a:lnTo>
                    <a:pt x="168925" y="1039258"/>
                  </a:lnTo>
                  <a:lnTo>
                    <a:pt x="168925" y="1131065"/>
                  </a:lnTo>
                  <a:lnTo>
                    <a:pt x="187287" y="1131065"/>
                  </a:lnTo>
                  <a:lnTo>
                    <a:pt x="187287" y="1233890"/>
                  </a:lnTo>
                  <a:lnTo>
                    <a:pt x="198304" y="1233890"/>
                  </a:lnTo>
                  <a:lnTo>
                    <a:pt x="198304" y="1322024"/>
                  </a:lnTo>
                  <a:lnTo>
                    <a:pt x="205648" y="1322024"/>
                  </a:lnTo>
                  <a:lnTo>
                    <a:pt x="205648" y="1417504"/>
                  </a:lnTo>
                  <a:lnTo>
                    <a:pt x="253388" y="1417504"/>
                  </a:lnTo>
                  <a:lnTo>
                    <a:pt x="253388" y="1512983"/>
                  </a:lnTo>
                  <a:lnTo>
                    <a:pt x="286439" y="1512983"/>
                  </a:lnTo>
                  <a:lnTo>
                    <a:pt x="286439" y="1604791"/>
                  </a:lnTo>
                  <a:lnTo>
                    <a:pt x="301128" y="1604791"/>
                  </a:lnTo>
                  <a:lnTo>
                    <a:pt x="301128" y="1700270"/>
                  </a:lnTo>
                  <a:lnTo>
                    <a:pt x="348868" y="1700270"/>
                  </a:lnTo>
                  <a:lnTo>
                    <a:pt x="348868" y="1795750"/>
                  </a:lnTo>
                  <a:lnTo>
                    <a:pt x="381918" y="1795750"/>
                  </a:lnTo>
                  <a:lnTo>
                    <a:pt x="381918" y="1894902"/>
                  </a:lnTo>
                  <a:lnTo>
                    <a:pt x="470053" y="1894902"/>
                  </a:lnTo>
                  <a:lnTo>
                    <a:pt x="470053" y="1994053"/>
                  </a:lnTo>
                </a:path>
              </a:pathLst>
            </a:custGeom>
            <a:noFill/>
            <a:ln w="28575">
              <a:solidFill>
                <a:srgbClr val="DC5F1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43">
                <a:defRPr/>
              </a:pPr>
              <a:endParaRPr lang="en-US" sz="240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118" name="Freeform 135">
              <a:extLst>
                <a:ext uri="{FF2B5EF4-FFF2-40B4-BE49-F238E27FC236}">
                  <a16:creationId xmlns:a16="http://schemas.microsoft.com/office/drawing/2014/main" id="{F6BB6117-323D-48B2-8F75-931A1D849F40}"/>
                </a:ext>
              </a:extLst>
            </p:cNvPr>
            <p:cNvSpPr/>
            <p:nvPr/>
          </p:nvSpPr>
          <p:spPr>
            <a:xfrm>
              <a:off x="4729908" y="1296318"/>
              <a:ext cx="3771441" cy="888694"/>
            </a:xfrm>
            <a:custGeom>
              <a:avLst/>
              <a:gdLst>
                <a:gd name="connsiteX0" fmla="*/ 0 w 3771441"/>
                <a:gd name="connsiteY0" fmla="*/ 0 h 888694"/>
                <a:gd name="connsiteX1" fmla="*/ 0 w 3771441"/>
                <a:gd name="connsiteY1" fmla="*/ 212993 h 888694"/>
                <a:gd name="connsiteX2" fmla="*/ 22034 w 3771441"/>
                <a:gd name="connsiteY2" fmla="*/ 212993 h 888694"/>
                <a:gd name="connsiteX3" fmla="*/ 22034 w 3771441"/>
                <a:gd name="connsiteY3" fmla="*/ 444347 h 888694"/>
                <a:gd name="connsiteX4" fmla="*/ 124858 w 3771441"/>
                <a:gd name="connsiteY4" fmla="*/ 444347 h 888694"/>
                <a:gd name="connsiteX5" fmla="*/ 128531 w 3771441"/>
                <a:gd name="connsiteY5" fmla="*/ 448020 h 888694"/>
                <a:gd name="connsiteX6" fmla="*/ 128531 w 3771441"/>
                <a:gd name="connsiteY6" fmla="*/ 664684 h 888694"/>
                <a:gd name="connsiteX7" fmla="*/ 1020897 w 3771441"/>
                <a:gd name="connsiteY7" fmla="*/ 664684 h 888694"/>
                <a:gd name="connsiteX8" fmla="*/ 1020897 w 3771441"/>
                <a:gd name="connsiteY8" fmla="*/ 888694 h 888694"/>
                <a:gd name="connsiteX9" fmla="*/ 3771441 w 3771441"/>
                <a:gd name="connsiteY9" fmla="*/ 888694 h 88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1441" h="888694">
                  <a:moveTo>
                    <a:pt x="0" y="0"/>
                  </a:moveTo>
                  <a:lnTo>
                    <a:pt x="0" y="212993"/>
                  </a:lnTo>
                  <a:lnTo>
                    <a:pt x="22034" y="212993"/>
                  </a:lnTo>
                  <a:lnTo>
                    <a:pt x="22034" y="444347"/>
                  </a:lnTo>
                  <a:lnTo>
                    <a:pt x="124858" y="444347"/>
                  </a:lnTo>
                  <a:lnTo>
                    <a:pt x="128531" y="448020"/>
                  </a:lnTo>
                  <a:lnTo>
                    <a:pt x="128531" y="664684"/>
                  </a:lnTo>
                  <a:lnTo>
                    <a:pt x="1020897" y="664684"/>
                  </a:lnTo>
                  <a:lnTo>
                    <a:pt x="1020897" y="888694"/>
                  </a:lnTo>
                  <a:lnTo>
                    <a:pt x="3771441" y="888694"/>
                  </a:lnTo>
                </a:path>
              </a:pathLst>
            </a:custGeom>
            <a:noFill/>
            <a:ln w="28575">
              <a:solidFill>
                <a:srgbClr val="1E9CF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43">
                <a:defRPr/>
              </a:pPr>
              <a:endParaRPr lang="en-US" sz="240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119" name="Freeform 136">
              <a:extLst>
                <a:ext uri="{FF2B5EF4-FFF2-40B4-BE49-F238E27FC236}">
                  <a16:creationId xmlns:a16="http://schemas.microsoft.com/office/drawing/2014/main" id="{9BEB6508-CF9D-4E40-9E63-BE985E27E7A9}"/>
                </a:ext>
              </a:extLst>
            </p:cNvPr>
            <p:cNvSpPr/>
            <p:nvPr/>
          </p:nvSpPr>
          <p:spPr>
            <a:xfrm>
              <a:off x="4494882" y="1292646"/>
              <a:ext cx="3385851" cy="403952"/>
            </a:xfrm>
            <a:custGeom>
              <a:avLst/>
              <a:gdLst>
                <a:gd name="connsiteX0" fmla="*/ 0 w 3385851"/>
                <a:gd name="connsiteY0" fmla="*/ 0 h 403952"/>
                <a:gd name="connsiteX1" fmla="*/ 411296 w 3385851"/>
                <a:gd name="connsiteY1" fmla="*/ 0 h 403952"/>
                <a:gd name="connsiteX2" fmla="*/ 411296 w 3385851"/>
                <a:gd name="connsiteY2" fmla="*/ 201976 h 403952"/>
                <a:gd name="connsiteX3" fmla="*/ 1153099 w 3385851"/>
                <a:gd name="connsiteY3" fmla="*/ 201976 h 403952"/>
                <a:gd name="connsiteX4" fmla="*/ 1153099 w 3385851"/>
                <a:gd name="connsiteY4" fmla="*/ 403952 h 403952"/>
                <a:gd name="connsiteX5" fmla="*/ 3385851 w 3385851"/>
                <a:gd name="connsiteY5" fmla="*/ 403952 h 40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5851" h="403952">
                  <a:moveTo>
                    <a:pt x="0" y="0"/>
                  </a:moveTo>
                  <a:lnTo>
                    <a:pt x="411296" y="0"/>
                  </a:lnTo>
                  <a:lnTo>
                    <a:pt x="411296" y="201976"/>
                  </a:lnTo>
                  <a:lnTo>
                    <a:pt x="1153099" y="201976"/>
                  </a:lnTo>
                  <a:lnTo>
                    <a:pt x="1153099" y="403952"/>
                  </a:lnTo>
                  <a:lnTo>
                    <a:pt x="3385851" y="403952"/>
                  </a:lnTo>
                </a:path>
              </a:pathLst>
            </a:custGeom>
            <a:noFill/>
            <a:ln w="28575">
              <a:solidFill>
                <a:srgbClr val="10457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43">
                <a:defRPr/>
              </a:pPr>
              <a:endParaRPr lang="en-US" sz="2400" dirty="0">
                <a:solidFill>
                  <a:prstClr val="black"/>
                </a:solidFill>
                <a:latin typeface="Century Gothic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78BFDC8-DA6E-4ECC-BAD2-B8A6815F5075}"/>
                </a:ext>
              </a:extLst>
            </p:cNvPr>
            <p:cNvCxnSpPr>
              <a:cxnSpLocks/>
            </p:cNvCxnSpPr>
            <p:nvPr/>
          </p:nvCxnSpPr>
          <p:spPr>
            <a:xfrm>
              <a:off x="4496708" y="3320694"/>
              <a:ext cx="4980645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0A39569-9ADF-4891-83CD-62F2C80F0882}"/>
                </a:ext>
              </a:extLst>
            </p:cNvPr>
            <p:cNvCxnSpPr/>
            <p:nvPr/>
          </p:nvCxnSpPr>
          <p:spPr>
            <a:xfrm rot="16200000">
              <a:off x="7965382" y="33471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B13C257-2E31-422D-9292-E687E1D4E1D3}"/>
                </a:ext>
              </a:extLst>
            </p:cNvPr>
            <p:cNvCxnSpPr/>
            <p:nvPr/>
          </p:nvCxnSpPr>
          <p:spPr>
            <a:xfrm rot="16200000">
              <a:off x="8463895" y="3347199"/>
              <a:ext cx="42900" cy="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892C5B4-C15E-4590-A141-A3B1550DFD03}"/>
                </a:ext>
              </a:extLst>
            </p:cNvPr>
            <p:cNvSpPr txBox="1"/>
            <p:nvPr/>
          </p:nvSpPr>
          <p:spPr>
            <a:xfrm>
              <a:off x="8408847" y="3415803"/>
              <a:ext cx="149652" cy="1145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9170">
                <a:lnSpc>
                  <a:spcPts val="1067"/>
                </a:lnSpc>
                <a:defRPr/>
              </a:pPr>
              <a:r>
                <a:rPr lang="en-US" sz="1333" dirty="0">
                  <a:solidFill>
                    <a:prstClr val="black"/>
                  </a:solidFill>
                  <a:latin typeface="Century Gothic"/>
                </a:rPr>
                <a:t>48</a:t>
              </a:r>
              <a:endParaRPr lang="en-US" sz="1200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FAED542A-4674-421E-AF93-0666F341196C}"/>
              </a:ext>
            </a:extLst>
          </p:cNvPr>
          <p:cNvSpPr txBox="1"/>
          <p:nvPr/>
        </p:nvSpPr>
        <p:spPr>
          <a:xfrm>
            <a:off x="8857820" y="4433839"/>
            <a:ext cx="219519" cy="143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lnSpc>
                <a:spcPts val="1067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Century Gothic"/>
              </a:rPr>
              <a:t>54</a:t>
            </a:r>
            <a:endParaRPr lang="en-US" sz="12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7A7C63E-6DB2-4DA1-B548-24D339CAA9E7}"/>
              </a:ext>
            </a:extLst>
          </p:cNvPr>
          <p:cNvSpPr txBox="1"/>
          <p:nvPr/>
        </p:nvSpPr>
        <p:spPr>
          <a:xfrm>
            <a:off x="9485804" y="4433839"/>
            <a:ext cx="219519" cy="143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lnSpc>
                <a:spcPts val="1067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Century Gothic"/>
              </a:rPr>
              <a:t>60</a:t>
            </a:r>
            <a:endParaRPr lang="en-US" sz="1200" dirty="0">
              <a:solidFill>
                <a:prstClr val="black"/>
              </a:solidFill>
              <a:latin typeface="Century Gothic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19E8885-F760-4A78-92FC-6CEE7AAF870F}"/>
              </a:ext>
            </a:extLst>
          </p:cNvPr>
          <p:cNvCxnSpPr>
            <a:cxnSpLocks/>
          </p:cNvCxnSpPr>
          <p:nvPr/>
        </p:nvCxnSpPr>
        <p:spPr>
          <a:xfrm flipV="1">
            <a:off x="8952181" y="4329727"/>
            <a:ext cx="0" cy="63104"/>
          </a:xfrm>
          <a:prstGeom prst="line">
            <a:avLst/>
          </a:prstGeom>
          <a:ln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FDB0013-DDBB-499C-A90C-FE2ACBB20DE3}"/>
              </a:ext>
            </a:extLst>
          </p:cNvPr>
          <p:cNvCxnSpPr>
            <a:cxnSpLocks/>
          </p:cNvCxnSpPr>
          <p:nvPr/>
        </p:nvCxnSpPr>
        <p:spPr>
          <a:xfrm flipV="1">
            <a:off x="9580384" y="4335559"/>
            <a:ext cx="0" cy="63104"/>
          </a:xfrm>
          <a:prstGeom prst="line">
            <a:avLst/>
          </a:prstGeom>
          <a:ln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8">
            <a:extLst>
              <a:ext uri="{FF2B5EF4-FFF2-40B4-BE49-F238E27FC236}">
                <a16:creationId xmlns:a16="http://schemas.microsoft.com/office/drawing/2014/main" id="{2DC23BCB-1539-4EFA-ACD6-DC2A35B31C22}"/>
              </a:ext>
            </a:extLst>
          </p:cNvPr>
          <p:cNvSpPr txBox="1"/>
          <p:nvPr/>
        </p:nvSpPr>
        <p:spPr>
          <a:xfrm>
            <a:off x="4580454" y="3154693"/>
            <a:ext cx="3351579" cy="7579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443">
              <a:spcBef>
                <a:spcPct val="0"/>
              </a:spcBef>
              <a:spcAft>
                <a:spcPct val="0"/>
              </a:spcAft>
              <a:tabLst>
                <a:tab pos="457083" algn="l"/>
              </a:tabLst>
              <a:defRPr/>
            </a:pPr>
            <a:r>
              <a:rPr lang="ru-RU" sz="1200" b="1" dirty="0">
                <a:solidFill>
                  <a:srgbClr val="104575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Оценка выживаемости (исследование себелипазы альфа LAL-CL08)</a:t>
            </a:r>
          </a:p>
          <a:p>
            <a:pPr defTabSz="609443">
              <a:spcBef>
                <a:spcPct val="0"/>
              </a:spcBef>
              <a:spcAft>
                <a:spcPct val="0"/>
              </a:spcAft>
              <a:tabLst>
                <a:tab pos="457083" algn="l"/>
              </a:tabLst>
              <a:defRPr/>
            </a:pPr>
            <a:r>
              <a:rPr lang="ru-RU" sz="1200" b="1" dirty="0">
                <a:solidFill>
                  <a:srgbClr val="1E9CFA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Оценка выживаемости (исследование себелипазы альфа  LAL-CL03 (</a:t>
            </a:r>
            <a:r>
              <a:rPr lang="en-US" sz="1200" b="1" dirty="0">
                <a:solidFill>
                  <a:srgbClr val="1E9CFA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VITAL)</a:t>
            </a:r>
            <a:r>
              <a:rPr lang="ru-RU" sz="1200" b="1" dirty="0">
                <a:solidFill>
                  <a:srgbClr val="1E9CFA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)</a:t>
            </a:r>
          </a:p>
          <a:p>
            <a:pPr defTabSz="609443">
              <a:spcBef>
                <a:spcPct val="0"/>
              </a:spcBef>
              <a:spcAft>
                <a:spcPct val="0"/>
              </a:spcAft>
              <a:tabLst>
                <a:tab pos="457083" algn="l"/>
              </a:tabLst>
              <a:defRPr/>
            </a:pPr>
            <a:endParaRPr lang="ru-RU" sz="1200" b="1" dirty="0">
              <a:solidFill>
                <a:srgbClr val="1E9CFA"/>
              </a:solidFill>
              <a:highlight>
                <a:srgbClr val="000000">
                  <a:alpha val="0"/>
                </a:srgbClr>
              </a:highlight>
              <a:latin typeface="Century Gothic"/>
            </a:endParaRPr>
          </a:p>
          <a:p>
            <a:pPr defTabSz="609443">
              <a:spcBef>
                <a:spcPct val="0"/>
              </a:spcBef>
              <a:spcAft>
                <a:spcPct val="0"/>
              </a:spcAft>
              <a:tabLst>
                <a:tab pos="457083" algn="l"/>
              </a:tabLst>
              <a:defRPr/>
            </a:pPr>
            <a:r>
              <a:rPr lang="ru-RU" sz="1200" b="1" dirty="0">
                <a:solidFill>
                  <a:srgbClr val="DC5F13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Оценка выживаемости пациентов без лечения в исторической когорте </a:t>
            </a:r>
            <a:r>
              <a:rPr lang="en-US" sz="1200" b="1" dirty="0">
                <a:solidFill>
                  <a:srgbClr val="DC5F13"/>
                </a:solidFill>
                <a:latin typeface="Century Gothic"/>
              </a:rPr>
              <a:t>(LAL-1-NH01)</a:t>
            </a:r>
            <a:endParaRPr lang="ru-RU" sz="1200" b="1" dirty="0">
              <a:solidFill>
                <a:srgbClr val="DC5F13"/>
              </a:solidFill>
              <a:highlight>
                <a:srgbClr val="000000">
                  <a:alpha val="0"/>
                </a:srgbClr>
              </a:highlight>
              <a:latin typeface="Century Gothic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A29B415-2ABA-4848-85A1-C8BA1DD92A6C}"/>
              </a:ext>
            </a:extLst>
          </p:cNvPr>
          <p:cNvCxnSpPr>
            <a:cxnSpLocks/>
          </p:cNvCxnSpPr>
          <p:nvPr/>
        </p:nvCxnSpPr>
        <p:spPr>
          <a:xfrm>
            <a:off x="8288937" y="2649500"/>
            <a:ext cx="1306626" cy="0"/>
          </a:xfrm>
          <a:prstGeom prst="line">
            <a:avLst/>
          </a:prstGeom>
          <a:ln w="28575">
            <a:solidFill>
              <a:srgbClr val="1E9C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5FB67C2-994C-4D30-999E-FC229349BA62}"/>
              </a:ext>
            </a:extLst>
          </p:cNvPr>
          <p:cNvSpPr/>
          <p:nvPr/>
        </p:nvSpPr>
        <p:spPr>
          <a:xfrm>
            <a:off x="1187155" y="4943728"/>
            <a:ext cx="9981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В исследовании естественного развития болезни, до появления патогенетической терапии, </a:t>
            </a:r>
            <a:r>
              <a:rPr lang="ru-RU" sz="1600" dirty="0">
                <a:solidFill>
                  <a:srgbClr val="DC5F13"/>
                </a:solidFill>
              </a:rPr>
              <a:t>ни один младенец с ДЛКЛ не пережил отметку в 12 месяцев</a:t>
            </a:r>
            <a:r>
              <a:rPr lang="ru-RU" sz="1600" dirty="0"/>
              <a:t> (LAL-1-NH01)</a:t>
            </a:r>
            <a:r>
              <a:rPr lang="ru-RU" sz="1600" baseline="30000" dirty="0"/>
              <a:t>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В исследовании LAL-CL03 (VITAL) оценка выживаемости до 12 месяцев составила 67%, до 4 лет 56%.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В исследовании CL08, соответственно, 90% до 12 месяцев и 80% до 3 лет.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Для комбинированного исследования, </a:t>
            </a:r>
            <a:r>
              <a:rPr lang="ru-RU" sz="1600" b="1" dirty="0">
                <a:solidFill>
                  <a:srgbClr val="1E9CFA"/>
                </a:solidFill>
              </a:rPr>
              <a:t>оценка выживаемости до 5 лет составила 68% у всех пациентов и 87% у пациентов, которые получили более 4 инфузий себелипазы альфа</a:t>
            </a:r>
          </a:p>
        </p:txBody>
      </p:sp>
      <p:sp>
        <p:nvSpPr>
          <p:cNvPr id="138" name="Content Placeholder 23">
            <a:extLst>
              <a:ext uri="{FF2B5EF4-FFF2-40B4-BE49-F238E27FC236}">
                <a16:creationId xmlns:a16="http://schemas.microsoft.com/office/drawing/2014/main" id="{FD546B9C-F0C4-436C-BA9D-A80FF97AA3DA}"/>
              </a:ext>
            </a:extLst>
          </p:cNvPr>
          <p:cNvSpPr txBox="1">
            <a:spLocks/>
          </p:cNvSpPr>
          <p:nvPr/>
        </p:nvSpPr>
        <p:spPr>
          <a:xfrm>
            <a:off x="77085" y="6458936"/>
            <a:ext cx="11815193" cy="493776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ru-RU" sz="800" baseline="30000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а </a:t>
            </a:r>
            <a:r>
              <a:rPr lang="ru-RU" sz="800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entury Gothic"/>
              </a:rPr>
              <a:t>Популяция пациентов, сходная по клиническим характеристикам с популяциями пациентов в LAL-CL03 и LAL-CL08.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Vijay S., Brassier A., Ghosh A. et al. Long-term survival with </a:t>
            </a:r>
            <a:r>
              <a:rPr lang="en-US" sz="900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sebelipase</a:t>
            </a:r>
            <a:r>
              <a:rPr lang="en-US" sz="900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alfa enzyme replacement therapy in infants with rapidly progressive lysosomal acid lipase deficiency: final results from 2 open-label studies. </a:t>
            </a:r>
            <a:r>
              <a:rPr lang="en-US" sz="900" dirty="0" err="1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Orphanet</a:t>
            </a:r>
            <a:r>
              <a:rPr lang="en-US" sz="900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 Rare Dis. 2021;16(1):13</a:t>
            </a:r>
            <a:r>
              <a:rPr lang="ru-RU" sz="900" dirty="0">
                <a:solidFill>
                  <a:srgbClr val="444444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" dirty="0">
              <a:solidFill>
                <a:srgbClr val="444444"/>
              </a:solidFill>
              <a:highlight>
                <a:srgbClr val="000000">
                  <a:alpha val="0"/>
                </a:srgbClr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6055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71af3243-3dd4-4a8d-8c0d-dd76da1f02a5"/>
    <ds:schemaRef ds:uri="16c05727-aa75-4e4a-9b5f-8a80a1165891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5513</TotalTime>
  <Words>2842</Words>
  <Application>Microsoft Office PowerPoint</Application>
  <PresentationFormat>Широкоэкранный</PresentationFormat>
  <Paragraphs>299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Microsoft JhengHei</vt:lpstr>
      <vt:lpstr>ＭＳ Ｐゴシック</vt:lpstr>
      <vt:lpstr>Aharoni</vt:lpstr>
      <vt:lpstr>Arial</vt:lpstr>
      <vt:lpstr>Calibri</vt:lpstr>
      <vt:lpstr>Cambria</vt:lpstr>
      <vt:lpstr>Century Gothic</vt:lpstr>
      <vt:lpstr>Consolas</vt:lpstr>
      <vt:lpstr>MyriadPro-Cond</vt:lpstr>
      <vt:lpstr>Verdana</vt:lpstr>
      <vt:lpstr>Wingdings</vt:lpstr>
      <vt:lpstr>Wingdings 2</vt:lpstr>
      <vt:lpstr>DividendVTI</vt:lpstr>
      <vt:lpstr>Обоснование необходимости лечения дефицита лизосомной кислой липазы (ДЛКЛ) у детей</vt:lpstr>
      <vt:lpstr>Определение</vt:lpstr>
      <vt:lpstr>Суть заболевания</vt:lpstr>
      <vt:lpstr>Пациенты с ДЛКЛ подвергаются постоянному риску опасных для жизни полиорганных поражений</vt:lpstr>
      <vt:lpstr>Две Формы ДЛКЛ</vt:lpstr>
      <vt:lpstr>Презентация PowerPoint</vt:lpstr>
      <vt:lpstr>Патогенетическая ферментозаместительная терапия Дефицита лизосомной кислой липазы</vt:lpstr>
      <vt:lpstr>Схема дозирования себелипазы альфа1 </vt:lpstr>
      <vt:lpstr>Выживаемость младенцев с ДЛКЛ: на лечении vs без лечения</vt:lpstr>
      <vt:lpstr>Презентация PowerPoint</vt:lpstr>
      <vt:lpstr>Изменение уровней Х-ЛПНП и Х-ЛПВП от исходного уровня до 36-й недели У ДЕТЕЙ И ВЗРОСЛЫХ С ДЛКЛ </vt:lpstr>
      <vt:lpstr>Эффективность ферментозаместительной терапии:  регресс повреждения печени на биопсии </vt:lpstr>
      <vt:lpstr>Презентация PowerPoint</vt:lpstr>
      <vt:lpstr>Современная ситуация в рф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экспертов онлайн:  Вопросы своевременной диагностики Дефицита лизосомной кислой липазы (ДЛКЛ) у детей и молодых взрослых с нарушениями липидного профиля</dc:title>
  <dc:creator>Yulia Pavlenko</dc:creator>
  <cp:lastModifiedBy>Рудак Татьяна Владимировна</cp:lastModifiedBy>
  <cp:revision>198</cp:revision>
  <dcterms:created xsi:type="dcterms:W3CDTF">2021-03-28T07:52:42Z</dcterms:created>
  <dcterms:modified xsi:type="dcterms:W3CDTF">2021-07-20T13:52:34Z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