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2" r:id="rId2"/>
  </p:sldMasterIdLst>
  <p:sldIdLst>
    <p:sldId id="256" r:id="rId3"/>
    <p:sldId id="275" r:id="rId4"/>
    <p:sldId id="549" r:id="rId5"/>
    <p:sldId id="521" r:id="rId6"/>
    <p:sldId id="554" r:id="rId7"/>
    <p:sldId id="553" r:id="rId8"/>
    <p:sldId id="552" r:id="rId9"/>
    <p:sldId id="535" r:id="rId10"/>
    <p:sldId id="482" r:id="rId11"/>
    <p:sldId id="557" r:id="rId12"/>
    <p:sldId id="558" r:id="rId13"/>
    <p:sldId id="475" r:id="rId14"/>
    <p:sldId id="559" r:id="rId15"/>
    <p:sldId id="51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>
    <p:extLst>
      <p:ext uri="{19B8F6BF-5375-455C-9EA6-DF929625EA0E}">
        <p15:presenceInfo xmlns:p15="http://schemas.microsoft.com/office/powerpoint/2012/main" userId="c19fbbd71631c1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7E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584622-FEDA-4D4D-89EA-1147E25CE1C8}" v="73" dt="2021-03-24T06:33:06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1T09:43:39.0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1,'4'0,"0"0,0 0,0 0,0 0,0 1,0 0,0-1,-1 1,1 1,0-1,-1 0,1 1,-1 0,1 0,-1 0,0 0,1 0,-1 1,4 5,25 18,-21-17,0 0,11 12,-19-18,0 0,-1 1,0-1,0 0,0 1,0-1,0 1,-1-1,1 1,-1 0,0 0,0 5,2 2,-1-1,1 1,1-1,0 0,0 0,1 0,0-1,1 1,8 10,2 4,-11-15,-1 1,0-1,0 1,-1 0,3 19,-4-18,1 0,0 0,0-1,1 1,6 9,11 14,-14-25,0 1,-2 0,1 0,6 19,-6-11,-1 1,4 37,6 25,-8-47,-4-20,-1 0,2 21,-3-26,0 0,1 0,0-1,0 1,1 0,0-1,1 1,0-1,0 0,1-1,6 10,-3-5,-4-3,1 0,-1 1,5 18,-6-17,1 0,0-1,6 12,17 17,-19-29,-1 0,0 1,7 14,55 101,-31-55,-28-54,-1 0,0 0,-1 1,-1 0,8 30,28 120,-41-161,1 1,0-1,1 0,0 0,0 0,0-1,8 9,16 27,-20-28,0-1,1 0,15 16,-13-16,0 0,14 25,-20-31,0 1,1-1,0 0,0 0,1-1,-1 0,1 0,10 5,22 22,-32-27,1 0,1 0,-1 0,1-1,12 5,-10-5,0 1,-1 0,11 8,7 4,-24-17,0 1,-1 0,1 0,-1 1,0-1,0 1,0-1,0 1,0 0,0 0,-1 0,4 7,-1-1,-3-4,1 0,-1-1,1 1,0-1,0 0,0 0,0 0,1 0,0-1,-1 1,1-1,7 5,-7-6,0 1,-1 0,1 1,-1-1,0 0,0 1,0 0,0 0,2 5,20 44,-17-36,2 2,1 1,0-2,2 0,0 0,20 20,-10-17,-18-17,0 0,0 0,-1 1,0-1,0 1,0 0,4 7,-5-6,0 0,1-1,-1 1,1-1,1 0,-1 0,1 0,0-1,0 0,0 0,11 7,71 47,-62-44,-1 2,37 30,-53-39,0 0,0 0,0-1,1 0,0 0,0-1,13 6,18 1,-30-9,-1-1,0 1,18 9,-20-9,0 0,0 0,0-1,13 3,-12-4,0 1,0 1,13 5,-12-3,0 1,0 0,-1 0,11 12,21 14,-19-16,-16-12,-1 0,1-1,-1 0,1 0,10 4,-2-1,0 0,0 0,-1 1,1 0,-2 2,1-1,18 18,-18-16,0-1,1 0,0-1,1-1,0 0,17 6,-7-2,-12-6,1 0,-1-1,1-1,0 0,-1 0,1-1,0-1,1 0,-1-1,0 0,0-1,0-1,0 0,13-4,-22 5,1 0,0 0,0 1,-1-1,1 1,0 0,0 0,0 1,-1-1,1 1,0 0,5 2,-3 1,1-1,-1 1,0 0,0 1,0 0,8 7,-9-6,1-1,0 0,0 0,0-1,0 1,1-1,0-1,0 0,0 0,0-1,0 1,0-2,1 1,-1-1,1-1,8 1,-3-1,-1 1,1 0,-1 2,0-1,23 9,61 30,-76-32,11 3,0-1,1-2,40 7,-45-11,-17-3,0 0,-1 1,1 0,-1 1,0 0,0 1,15 9,-8-4,0-1,0 0,1-1,1-1,-1-1,1 0,30 4,-35-6,0 0,-1 0,1 2,16 8,-20-8,0-1,0-1,0 0,0 0,1-1,0 0,-1-1,17 1,12-3,-20 0,1 0,0 1,34 6,-26-2,0-2,0-1,58-4,-21 0,465 2,-521 1,0 0,1 1,-1 0,0 0,0 1,10 4,-7-3,0 0,19 4,-18-6,2 0,-1 0,0 1,0 1,0 0,24 11,-26-10,1 0,1-1,-1 0,0-1,26 2,-21-3,40 4,-41-6,0 2,0 0,33 9,-18 1,32 16,-38-16,-13-6,1-1,0-1,0 0,1-1,-1 0,19 0,91-3,-54-1,476 1,-534-1,0 0,22-6,20-1,-21 7,-4 1,54-8,-40 3,0 1,80 5,-42 1,449-2,-515 1,1 0,17 5,-17-3,-1-1,18 1,338-4,-352 0,34-6,-33 4,32-2,-35 5,-8-1,1 1,-1 0,0 1,14 2,-12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E6A9-519B-4E61-ABDA-573BC757C7DA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003B-6394-4D31-9CB2-2B2C629AF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886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E6A9-519B-4E61-ABDA-573BC757C7DA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003B-6394-4D31-9CB2-2B2C629AF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112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E6A9-519B-4E61-ABDA-573BC757C7DA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003B-6394-4D31-9CB2-2B2C629AF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296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E6A9-519B-4E61-ABDA-573BC757C7DA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003B-6394-4D31-9CB2-2B2C629AF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582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E6A9-519B-4E61-ABDA-573BC757C7DA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003B-6394-4D31-9CB2-2B2C629AF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949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E6A9-519B-4E61-ABDA-573BC757C7DA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003B-6394-4D31-9CB2-2B2C629AF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252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E6A9-519B-4E61-ABDA-573BC757C7DA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003B-6394-4D31-9CB2-2B2C629AF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691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E6A9-519B-4E61-ABDA-573BC757C7DA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003B-6394-4D31-9CB2-2B2C629AF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0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E6A9-519B-4E61-ABDA-573BC757C7DA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003B-6394-4D31-9CB2-2B2C629AF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52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E6A9-519B-4E61-ABDA-573BC757C7DA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003B-6394-4D31-9CB2-2B2C629AF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5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E6A9-519B-4E61-ABDA-573BC757C7DA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003B-6394-4D31-9CB2-2B2C629AF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97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A70C5-99B7-4857-BA03-D75E9C791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71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6E6A9-519B-4E61-ABDA-573BC757C7DA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003B-6394-4D31-9CB2-2B2C629AF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15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F5948A9E-A654-4E02-BD61-B0C2A46F5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12AED8D-323E-4B38-8D83-8ACFDC509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7D05870B-72C1-408D-B96C-C52A3CFE5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6CD616BF-1544-46E3-BE0C-B7B85F67F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5F4C5518-AFBC-46BA-AE29-3CBDA0491B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ED10FE3A-0A88-436B-ADC3-CD60462DC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8B728A52-0497-4087-85B3-C2933888C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45706807-307A-4670-93B0-7E5FE06419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74F4240E-3C52-4EC7-B4F3-DF4D8235A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61D123A9-226E-4884-9B61-AF3A7AF53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170C8959-7DE0-4CA4-B399-D0EA2899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10A3D9C4-E841-40F7-9FAE-CE55EF39CF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A158BD36-10B4-4AA7-8786-7BD1659C4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1F121E26-7E4C-4101-869C-C110BE93B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414B7437-C60B-4CB8-9004-2D1355F90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3199B3C1-7A8A-4E21-B6E3-81DDF7287F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E153D632-B921-447F-8D46-38CE3C756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FD4A7480-3833-4B97-82F3-C0949700A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9F6EB8EF-327B-4477-9B4B-CD65E2F087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A1A66BA1-CE89-4C82-B246-92E21BC89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8794D870-D1D0-437F-AB71-0BCDAD73C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D553E04D-B474-4836-A309-D79EED05D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38" y="0"/>
            <a:ext cx="4645054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4" name="Picture 6" descr="ЛекОбоз | ЛекОбоз">
            <a:extLst>
              <a:ext uri="{FF2B5EF4-FFF2-40B4-BE49-F238E27FC236}">
                <a16:creationId xmlns:a16="http://schemas.microsoft.com/office/drawing/2014/main" id="{ECE402D6-AF12-4786-8725-477E0F0E0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672672"/>
            <a:ext cx="3993123" cy="2246131"/>
          </a:xfrm>
          <a:prstGeom prst="rect">
            <a:avLst/>
          </a:prstGeom>
          <a:noFill/>
          <a:ln w="95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0" name="Group 99">
            <a:extLst>
              <a:ext uri="{FF2B5EF4-FFF2-40B4-BE49-F238E27FC236}">
                <a16:creationId xmlns:a16="http://schemas.microsoft.com/office/drawing/2014/main" id="{95054B88-B038-4690-8387-B4D64B98B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55064" y="1186483"/>
            <a:ext cx="5941686" cy="4477933"/>
            <a:chOff x="807084" y="1186483"/>
            <a:chExt cx="5941686" cy="4477933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B93D0AF-A190-4411-B44F-C0BE03748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780" y="1186483"/>
              <a:ext cx="5940295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Isosceles Triangle 39">
              <a:extLst>
                <a:ext uri="{FF2B5EF4-FFF2-40B4-BE49-F238E27FC236}">
                  <a16:creationId xmlns:a16="http://schemas.microsoft.com/office/drawing/2014/main" id="{BF6B4F9A-556C-4E3E-B15C-7BFE05C38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3574311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7FB531D-5549-4DBC-84C2-1B5C19735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5941686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CC604-8D32-4DC1-8CB5-B820F0320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3394" y="2075504"/>
            <a:ext cx="5769989" cy="1748729"/>
          </a:xfrm>
        </p:spPr>
        <p:txBody>
          <a:bodyPr>
            <a:normAutofit/>
          </a:bodyPr>
          <a:lstStyle/>
          <a:p>
            <a:r>
              <a:rPr lang="ru-RU" sz="3000" b="1" dirty="0"/>
              <a:t>Иммунотерапия </a:t>
            </a:r>
            <a:r>
              <a:rPr lang="ru-RU" sz="3000" b="1" dirty="0" err="1"/>
              <a:t>нейробластомы</a:t>
            </a:r>
            <a:r>
              <a:rPr lang="ru-RU" sz="3000" b="1" dirty="0"/>
              <a:t> группы высокого риска</a:t>
            </a:r>
            <a:br>
              <a:rPr lang="en-US" sz="3000" b="1" dirty="0"/>
            </a:br>
            <a:br>
              <a:rPr lang="en-US" sz="3000" b="1" dirty="0"/>
            </a:br>
            <a:r>
              <a:rPr lang="ru-RU" sz="3000" b="1" dirty="0" err="1"/>
              <a:t>Динутуксимаб</a:t>
            </a:r>
            <a:r>
              <a:rPr lang="ru-RU" sz="3000" b="1" dirty="0"/>
              <a:t> бета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942705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98A43-6302-4278-8E9A-E53854BBF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Рецидивы </a:t>
            </a:r>
            <a:r>
              <a:rPr lang="ru-RU" dirty="0" err="1"/>
              <a:t>нейробластомы</a:t>
            </a:r>
            <a:r>
              <a:rPr lang="ru-RU" dirty="0"/>
              <a:t> группы высокого риска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D96389-7DCB-46FF-817A-3B9A97488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609" y="151131"/>
            <a:ext cx="3738474" cy="4087958"/>
          </a:xfrm>
          <a:ln w="25400">
            <a:solidFill>
              <a:srgbClr val="FF0000"/>
            </a:solidFill>
          </a:ln>
        </p:spPr>
        <p:txBody>
          <a:bodyPr/>
          <a:lstStyle/>
          <a:p>
            <a:endParaRPr lang="ru-RU" dirty="0"/>
          </a:p>
          <a:p>
            <a:r>
              <a:rPr lang="ru-RU" dirty="0"/>
              <a:t>50-60% пациентов с рецидивами НБ</a:t>
            </a:r>
            <a:endParaRPr lang="en-US" dirty="0"/>
          </a:p>
          <a:p>
            <a:r>
              <a:rPr lang="ru-RU" dirty="0"/>
              <a:t>Недостаточный системный контроль</a:t>
            </a:r>
          </a:p>
          <a:p>
            <a:r>
              <a:rPr lang="ru-RU" dirty="0"/>
              <a:t>Вероятность долгосрочной выживаемости </a:t>
            </a:r>
            <a:r>
              <a:rPr lang="en-US" dirty="0"/>
              <a:t>&lt; </a:t>
            </a:r>
            <a:r>
              <a:rPr lang="ru-RU" dirty="0"/>
              <a:t>20%</a:t>
            </a:r>
            <a:r>
              <a:rPr lang="en-US" dirty="0"/>
              <a:t> </a:t>
            </a:r>
            <a:r>
              <a:rPr lang="ru-RU" dirty="0"/>
              <a:t>при использовании стандартной терапии</a:t>
            </a:r>
          </a:p>
          <a:p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2F062C40-C858-4F29-81BD-F34C58A8D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77" y="159990"/>
            <a:ext cx="1008063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Изображение 3">
            <a:extLst>
              <a:ext uri="{FF2B5EF4-FFF2-40B4-BE49-F238E27FC236}">
                <a16:creationId xmlns:a16="http://schemas.microsoft.com/office/drawing/2014/main" id="{04AB3B42-C679-4C04-ABEF-B06016FB2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305" y="110467"/>
            <a:ext cx="3233909" cy="2099941"/>
          </a:xfrm>
          <a:prstGeom prst="rect">
            <a:avLst/>
          </a:prstGeom>
        </p:spPr>
      </p:pic>
      <p:pic>
        <p:nvPicPr>
          <p:cNvPr id="6" name="Изображение 4">
            <a:extLst>
              <a:ext uri="{FF2B5EF4-FFF2-40B4-BE49-F238E27FC236}">
                <a16:creationId xmlns:a16="http://schemas.microsoft.com/office/drawing/2014/main" id="{9BC4D0A7-5898-429D-B542-03E21B779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083" y="2291736"/>
            <a:ext cx="2732183" cy="18978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E4D3C3-E630-40A1-B839-CCAF0907F7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6082" y="4270894"/>
            <a:ext cx="2732183" cy="254489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DE09AD1-E303-4444-B4A0-69C666D78361}"/>
              </a:ext>
            </a:extLst>
          </p:cNvPr>
          <p:cNvSpPr/>
          <p:nvPr/>
        </p:nvSpPr>
        <p:spPr>
          <a:xfrm>
            <a:off x="8717000" y="4311558"/>
            <a:ext cx="3107822" cy="2504232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2C2F5BA-0D9A-4CD9-A847-E6BE00F751C9}"/>
              </a:ext>
            </a:extLst>
          </p:cNvPr>
          <p:cNvSpPr/>
          <p:nvPr/>
        </p:nvSpPr>
        <p:spPr>
          <a:xfrm>
            <a:off x="8717000" y="159990"/>
            <a:ext cx="3107822" cy="4079099"/>
          </a:xfrm>
          <a:prstGeom prst="rect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8BD958AD-A311-4FD7-BC1C-83CB570354F2}"/>
              </a:ext>
            </a:extLst>
          </p:cNvPr>
          <p:cNvSpPr txBox="1">
            <a:spLocks/>
          </p:cNvSpPr>
          <p:nvPr/>
        </p:nvSpPr>
        <p:spPr>
          <a:xfrm>
            <a:off x="4722610" y="4311558"/>
            <a:ext cx="3738474" cy="2504232"/>
          </a:xfrm>
          <a:prstGeom prst="rect">
            <a:avLst/>
          </a:prstGeom>
          <a:ln w="254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pPr algn="just"/>
            <a:r>
              <a:rPr lang="ru-RU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иммунотерапии улучшает прогноз у пациентов, достигших ответа на </a:t>
            </a:r>
            <a:r>
              <a:rPr lang="ru-RU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противорецидивную</a:t>
            </a:r>
            <a:r>
              <a:rPr lang="ru-RU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терапию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dirty="0"/>
              <a:t> 4-летняя выживаемость без прогрессирования – 33,1%, общая – 47%</a:t>
            </a:r>
            <a:endParaRPr lang="en-US" sz="2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126F07-648E-446F-B33A-A1F29E0925D2}"/>
              </a:ext>
            </a:extLst>
          </p:cNvPr>
          <p:cNvSpPr txBox="1"/>
          <p:nvPr/>
        </p:nvSpPr>
        <p:spPr>
          <a:xfrm>
            <a:off x="367178" y="5923238"/>
            <a:ext cx="352839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  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Basta N, Br J Cancer, 2016</a:t>
            </a:r>
          </a:p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    London W, Cancer, 2017</a:t>
            </a:r>
          </a:p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    Mueller I,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Mabs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, 2018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0017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0951F-49FC-4750-A18D-B004917B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Критерии отбора пациентов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C566A4-819A-4290-A9D1-8AC1488128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Первичные пациенты 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DCE582-1E01-4BF7-817E-AF859F1DD2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Первичные пациенты с </a:t>
            </a:r>
            <a:r>
              <a:rPr lang="ru-RU" dirty="0" err="1"/>
              <a:t>нейробластомой</a:t>
            </a:r>
            <a:r>
              <a:rPr lang="ru-RU" dirty="0"/>
              <a:t> группы высокого риска</a:t>
            </a:r>
          </a:p>
          <a:p>
            <a:r>
              <a:rPr lang="ru-RU" dirty="0"/>
              <a:t>Достижение хорошего ответа на этап индукционной терапии</a:t>
            </a:r>
          </a:p>
          <a:p>
            <a:r>
              <a:rPr lang="ru-RU" b="1" dirty="0">
                <a:solidFill>
                  <a:srgbClr val="FF0000"/>
                </a:solidFill>
              </a:rPr>
              <a:t>80 пациентов в РФ в год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107857-3CB4-43C1-85B5-D534F4A69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Рецидивы заболевания</a:t>
            </a:r>
            <a:endParaRPr lang="en-US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656B50-3053-4D82-8595-C2D0C7305BB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Пациенты с рецидивами заболевания группы высокого/ промежуточного риска</a:t>
            </a:r>
          </a:p>
          <a:p>
            <a:r>
              <a:rPr lang="ru-RU" dirty="0"/>
              <a:t>Достижение хорошего ответа (полная санация отдаленных метастазов) на фоне </a:t>
            </a:r>
            <a:r>
              <a:rPr lang="ru-RU" dirty="0" err="1"/>
              <a:t>противорецидивной</a:t>
            </a:r>
            <a:r>
              <a:rPr lang="ru-RU" dirty="0"/>
              <a:t> терапии</a:t>
            </a:r>
          </a:p>
          <a:p>
            <a:r>
              <a:rPr lang="ru-RU" b="1" dirty="0">
                <a:solidFill>
                  <a:srgbClr val="FF0000"/>
                </a:solidFill>
              </a:rPr>
              <a:t>60 пациентов в РФ в год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Рисунок 1">
            <a:extLst>
              <a:ext uri="{FF2B5EF4-FFF2-40B4-BE49-F238E27FC236}">
                <a16:creationId xmlns:a16="http://schemas.microsoft.com/office/drawing/2014/main" id="{2A9F8A46-F37F-44FA-8D48-30DF94164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77" y="159990"/>
            <a:ext cx="1008063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545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1584" y="332656"/>
            <a:ext cx="8208912" cy="1152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199" y="1600200"/>
            <a:ext cx="9125415" cy="5141168"/>
          </a:xfrm>
        </p:spPr>
        <p:txBody>
          <a:bodyPr>
            <a:normAutofit lnSpcReduction="10000"/>
          </a:bodyPr>
          <a:lstStyle/>
          <a:p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Критерии включения</a:t>
            </a:r>
            <a:r>
              <a:rPr lang="ru-RU" sz="2400" dirty="0"/>
              <a:t>: </a:t>
            </a:r>
          </a:p>
          <a:p>
            <a:pPr lvl="1"/>
            <a:r>
              <a:rPr lang="ru-RU" sz="1800" dirty="0"/>
              <a:t>Возраст на момент начала лечения от 1 года до 18 лет включительно</a:t>
            </a:r>
          </a:p>
          <a:p>
            <a:pPr lvl="1"/>
            <a:r>
              <a:rPr lang="ru-RU" sz="1800" dirty="0"/>
              <a:t>Диагноз «нейробластома» по критериям INSS:</a:t>
            </a:r>
          </a:p>
          <a:p>
            <a:pPr lvl="1"/>
            <a:r>
              <a:rPr lang="ru-RU" sz="1800" dirty="0"/>
              <a:t>Нейробластома высокого риска определяется как 2, 3, 4 и 4s стадии по INSS с MYCN</a:t>
            </a:r>
            <a:r>
              <a:rPr lang="en-US" sz="1800" dirty="0"/>
              <a:t> </a:t>
            </a:r>
            <a:r>
              <a:rPr lang="ru-RU" sz="1800" dirty="0"/>
              <a:t>амплификацией или 4 стадии по INSS без MYC</a:t>
            </a:r>
            <a:r>
              <a:rPr lang="en-US" sz="1800" dirty="0"/>
              <a:t>N </a:t>
            </a:r>
            <a:r>
              <a:rPr lang="ru-RU" sz="1800" dirty="0"/>
              <a:t>амплификации в возрасте </a:t>
            </a:r>
            <a:r>
              <a:rPr lang="en-US" sz="1800" dirty="0"/>
              <a:t>&gt; 12 </a:t>
            </a:r>
            <a:r>
              <a:rPr lang="ru-RU" sz="1800" dirty="0" err="1"/>
              <a:t>мес</a:t>
            </a:r>
            <a:endParaRPr lang="en-US" sz="1800" dirty="0"/>
          </a:p>
          <a:p>
            <a:pPr marL="457200" lvl="1" indent="0">
              <a:buNone/>
            </a:pPr>
            <a:r>
              <a:rPr lang="ru-RU" sz="1800" dirty="0"/>
              <a:t>     </a:t>
            </a: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</a:t>
            </a:r>
            <a:endParaRPr lang="en-US" sz="1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lvl="1" indent="0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en-US" sz="2600" dirty="0"/>
              <a:t>  </a:t>
            </a:r>
            <a:r>
              <a:rPr lang="ru-RU" sz="2600" b="1" u="sng" dirty="0"/>
              <a:t>Полный или частичный метастатический ответ</a:t>
            </a:r>
            <a:r>
              <a:rPr lang="ru-RU" sz="2600" dirty="0"/>
              <a:t> (доказанная санация костного мозга по данным </a:t>
            </a:r>
            <a:r>
              <a:rPr lang="ru-RU" sz="2600" dirty="0" err="1"/>
              <a:t>миелограммы</a:t>
            </a:r>
            <a:r>
              <a:rPr lang="ru-RU" sz="2600" dirty="0"/>
              <a:t> и </a:t>
            </a:r>
            <a:r>
              <a:rPr lang="ru-RU" sz="2600" dirty="0" err="1"/>
              <a:t>трепанобиопсии</a:t>
            </a:r>
            <a:r>
              <a:rPr lang="ru-RU" sz="2600" dirty="0"/>
              <a:t>, при условии сокращения числа МЙБГ-позитивных очагов более, чем на 50% и сохранении не более 3-х активных зон, накапливающих радиофармпрепарат)</a:t>
            </a:r>
            <a:endParaRPr lang="en-US" sz="2600" dirty="0"/>
          </a:p>
          <a:p>
            <a:pPr marL="0" indent="0" algn="just">
              <a:buNone/>
            </a:pPr>
            <a:endParaRPr lang="en-US" sz="2600" dirty="0"/>
          </a:p>
          <a:p>
            <a:pPr marL="0" indent="0" algn="just">
              <a:buNone/>
            </a:pPr>
            <a:r>
              <a:rPr lang="en-US" sz="16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1600" dirty="0">
                <a:latin typeface="Arial Black" panose="020B0A04020102020204" pitchFamily="34" charset="0"/>
                <a:cs typeface="Aharoni" panose="02010803020104030203" pitchFamily="2" charset="-79"/>
              </a:rPr>
              <a:t>(Критерии </a:t>
            </a:r>
            <a:r>
              <a:rPr lang="en-US" sz="1600" dirty="0">
                <a:latin typeface="Arial Black" panose="020B0A04020102020204" pitchFamily="34" charset="0"/>
                <a:cs typeface="Aharoni" panose="02010803020104030203" pitchFamily="2" charset="-79"/>
              </a:rPr>
              <a:t>SIOPEN</a:t>
            </a:r>
            <a:r>
              <a:rPr lang="ru-RU" sz="1600" dirty="0">
                <a:latin typeface="Arial Black" panose="020B0A04020102020204" pitchFamily="34" charset="0"/>
                <a:cs typeface="Aharoni" panose="02010803020104030203" pitchFamily="2" charset="-79"/>
              </a:rPr>
              <a:t>) </a:t>
            </a:r>
          </a:p>
          <a:p>
            <a:endParaRPr lang="ru-RU" dirty="0"/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17" y="241523"/>
            <a:ext cx="831710" cy="66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7082" y="320230"/>
            <a:ext cx="7839741" cy="884102"/>
          </a:xfrm>
        </p:spPr>
        <p:txBody>
          <a:bodyPr>
            <a:normAutofit fontScale="90000"/>
          </a:bodyPr>
          <a:lstStyle/>
          <a:p>
            <a:br>
              <a:rPr lang="ru-RU" sz="2700" dirty="0"/>
            </a:br>
            <a:br>
              <a:rPr lang="ru-RU" sz="2700" dirty="0"/>
            </a:br>
            <a:r>
              <a:rPr lang="ru-RU" sz="2200" dirty="0"/>
              <a:t>Иммунотерапия пациентов с нейробластомой группы высокого риска с использованием препарата </a:t>
            </a:r>
            <a:r>
              <a:rPr lang="ru-RU" sz="2200" dirty="0" err="1"/>
              <a:t>динутуксимаб</a:t>
            </a:r>
            <a:r>
              <a:rPr lang="ru-RU" sz="2200" dirty="0"/>
              <a:t> бета в сочетании с 13-цис-ретиноевой кислотой</a:t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D35A1D-0B5B-4FAF-8FE1-5B4C0EBE8A76}"/>
              </a:ext>
            </a:extLst>
          </p:cNvPr>
          <p:cNvSpPr/>
          <p:nvPr/>
        </p:nvSpPr>
        <p:spPr>
          <a:xfrm>
            <a:off x="1203127" y="3657600"/>
            <a:ext cx="10394141" cy="27320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219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1584" y="332656"/>
            <a:ext cx="8208912" cy="1152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199" y="1600200"/>
            <a:ext cx="9125415" cy="5141168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Критерии включения</a:t>
            </a:r>
            <a:r>
              <a:rPr lang="ru-RU" sz="2400" dirty="0"/>
              <a:t>: </a:t>
            </a:r>
          </a:p>
          <a:p>
            <a:pPr lvl="1"/>
            <a:r>
              <a:rPr lang="ru-RU" sz="1900" dirty="0"/>
              <a:t>Возраст на момент начала лечения от 1 года до 18 лет включительно</a:t>
            </a:r>
          </a:p>
          <a:p>
            <a:pPr lvl="1"/>
            <a:r>
              <a:rPr lang="ru-RU" sz="1900" dirty="0"/>
              <a:t>Диагноз «нейробластома» по критериям INSS:</a:t>
            </a:r>
          </a:p>
          <a:p>
            <a:pPr lvl="1"/>
            <a:r>
              <a:rPr lang="ru-RU" sz="1900" dirty="0"/>
              <a:t>Нейробластома высокого риска определяется как 2, 3, 4 и 4s стадии по INSS с MYCN</a:t>
            </a:r>
            <a:r>
              <a:rPr lang="en-US" sz="1900" dirty="0"/>
              <a:t> </a:t>
            </a:r>
            <a:r>
              <a:rPr lang="ru-RU" sz="1900" dirty="0"/>
              <a:t>амплификацией или 4 стадии по INSS без MYC</a:t>
            </a:r>
            <a:r>
              <a:rPr lang="en-US" sz="1900" dirty="0"/>
              <a:t>N </a:t>
            </a:r>
            <a:r>
              <a:rPr lang="ru-RU" sz="1900" dirty="0"/>
              <a:t>амплификации в возрасте </a:t>
            </a:r>
            <a:r>
              <a:rPr lang="en-US" sz="1900" dirty="0"/>
              <a:t>&gt; 12 </a:t>
            </a:r>
            <a:r>
              <a:rPr lang="ru-RU" sz="1900" dirty="0" err="1"/>
              <a:t>мес</a:t>
            </a:r>
            <a:endParaRPr lang="ru-RU" sz="1900" dirty="0"/>
          </a:p>
          <a:p>
            <a:pPr lvl="1"/>
            <a:r>
              <a:rPr lang="ru-RU" sz="1900" dirty="0"/>
              <a:t>Рецидив/ прогрессирование заболевания</a:t>
            </a:r>
            <a:endParaRPr lang="en-US" sz="1800" dirty="0"/>
          </a:p>
          <a:p>
            <a:pPr marL="457200" lvl="1" indent="0">
              <a:buNone/>
            </a:pPr>
            <a:r>
              <a:rPr lang="ru-RU" sz="1800" dirty="0"/>
              <a:t>     </a:t>
            </a: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</a:t>
            </a:r>
            <a:endParaRPr lang="en-US" sz="1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lvl="1" indent="0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en-US" sz="2600" dirty="0"/>
              <a:t>  </a:t>
            </a:r>
            <a:r>
              <a:rPr lang="ru-RU" sz="2600" b="1" u="sng" dirty="0"/>
              <a:t>Полный или частичный метастатический ответ</a:t>
            </a:r>
            <a:r>
              <a:rPr lang="ru-RU" sz="2600" dirty="0"/>
              <a:t> (доказанная санация костного мозга по данным </a:t>
            </a:r>
            <a:r>
              <a:rPr lang="ru-RU" sz="2600" dirty="0" err="1"/>
              <a:t>миелограммы</a:t>
            </a:r>
            <a:r>
              <a:rPr lang="ru-RU" sz="2600" dirty="0"/>
              <a:t> и </a:t>
            </a:r>
            <a:r>
              <a:rPr lang="ru-RU" sz="2600" dirty="0" err="1"/>
              <a:t>трепанобиопсии</a:t>
            </a:r>
            <a:r>
              <a:rPr lang="ru-RU" sz="2600" dirty="0"/>
              <a:t>, отсутствие признаков отдаленных метастазов по данным сцинтиграфии с МЙБГ и очагов в мягких тканях по данным анатомической визуализации)</a:t>
            </a:r>
            <a:endParaRPr lang="en-US" sz="2600" dirty="0"/>
          </a:p>
          <a:p>
            <a:pPr marL="0" indent="0" algn="just">
              <a:buNone/>
            </a:pPr>
            <a:endParaRPr lang="en-US" sz="2600" dirty="0"/>
          </a:p>
          <a:p>
            <a:pPr marL="0" indent="0" algn="just">
              <a:buNone/>
            </a:pPr>
            <a:r>
              <a:rPr lang="en-US" sz="16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endParaRPr lang="ru-RU" dirty="0"/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17" y="241523"/>
            <a:ext cx="831710" cy="66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7082" y="320230"/>
            <a:ext cx="7839741" cy="884102"/>
          </a:xfrm>
        </p:spPr>
        <p:txBody>
          <a:bodyPr>
            <a:normAutofit fontScale="90000"/>
          </a:bodyPr>
          <a:lstStyle/>
          <a:p>
            <a:br>
              <a:rPr lang="ru-RU" sz="2700" dirty="0"/>
            </a:br>
            <a:br>
              <a:rPr lang="ru-RU" sz="2700" dirty="0"/>
            </a:br>
            <a:r>
              <a:rPr lang="ru-RU" sz="2200" dirty="0"/>
              <a:t>Иммунотерапия пациентов с рецидивами </a:t>
            </a:r>
            <a:r>
              <a:rPr lang="ru-RU" sz="2200" dirty="0" err="1"/>
              <a:t>нейробластомы</a:t>
            </a:r>
            <a:r>
              <a:rPr lang="ru-RU" sz="2200" dirty="0"/>
              <a:t> группы высокого/ промежуточного риска с использованием препарата </a:t>
            </a:r>
            <a:r>
              <a:rPr lang="ru-RU" sz="2200" dirty="0" err="1"/>
              <a:t>динутуксимаб</a:t>
            </a:r>
            <a:r>
              <a:rPr lang="ru-RU" sz="2200" dirty="0"/>
              <a:t> бета</a:t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D35A1D-0B5B-4FAF-8FE1-5B4C0EBE8A76}"/>
              </a:ext>
            </a:extLst>
          </p:cNvPr>
          <p:cNvSpPr/>
          <p:nvPr/>
        </p:nvSpPr>
        <p:spPr>
          <a:xfrm>
            <a:off x="1309881" y="3923673"/>
            <a:ext cx="10394141" cy="22429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366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BB8BA3-0161-4D18-B432-4FA95372A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2619375"/>
            <a:ext cx="2819400" cy="16192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2432B-F6DD-4F39-A109-D382146B8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685925"/>
            <a:ext cx="4486275" cy="57150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Российская Федерация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938CDF-7B8F-4E09-90FD-E0D0A585A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94033" y="2415570"/>
            <a:ext cx="6338967" cy="181618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Кооперированные исследования (единая база данных)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/>
              <a:t>Проспективная</a:t>
            </a:r>
            <a:r>
              <a:rPr lang="ru-RU" dirty="0"/>
              <a:t> регистрация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Единые критерии показаний для иммунотерапии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Оценка эффективности иммунотерапии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DA7ECB1-1903-44C8-97F9-75BEDCF19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66" y="231998"/>
            <a:ext cx="1349357" cy="108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713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7382" y="1658019"/>
            <a:ext cx="3937309" cy="231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883" y="1862253"/>
            <a:ext cx="3585945" cy="2947481"/>
          </a:xfrm>
        </p:spPr>
        <p:txBody>
          <a:bodyPr>
            <a:normAutofit fontScale="90000"/>
          </a:bodyPr>
          <a:lstStyle/>
          <a:p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>Актуальность</a:t>
            </a:r>
            <a:br>
              <a:rPr lang="ru-RU" sz="3600" dirty="0"/>
            </a:br>
            <a:br>
              <a:rPr lang="ru-RU" sz="3600" dirty="0"/>
            </a:br>
            <a:r>
              <a:rPr lang="ru-RU" sz="2200" b="1" dirty="0"/>
              <a:t>Показатель заболеваемости  </a:t>
            </a:r>
            <a:br>
              <a:rPr lang="ru-RU" sz="2200" b="1" dirty="0"/>
            </a:br>
            <a:r>
              <a:rPr lang="ru-RU" sz="2200" b="1" dirty="0"/>
              <a:t>1,0-1,2 на 100 тыс. детского населения</a:t>
            </a:r>
            <a:br>
              <a:rPr lang="ru-RU" sz="3600" dirty="0"/>
            </a:br>
            <a:br>
              <a:rPr lang="ru-RU" sz="3600" dirty="0"/>
            </a:br>
            <a:r>
              <a:rPr lang="ru-RU" sz="3600" dirty="0"/>
              <a:t>40% - пациенты группы высокого риска</a:t>
            </a:r>
            <a:br>
              <a:rPr lang="ru-RU" sz="3600" dirty="0"/>
            </a:br>
            <a:br>
              <a:rPr lang="ru-RU" sz="2200" b="1" dirty="0"/>
            </a:br>
            <a:endParaRPr lang="ru-RU" sz="2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11825" y="603161"/>
            <a:ext cx="3784451" cy="471178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400" b="1" i="1" dirty="0" err="1"/>
              <a:t>Нейробластома</a:t>
            </a:r>
            <a:r>
              <a:rPr lang="ru-RU" sz="2400" dirty="0"/>
              <a:t> – самая частая экстракраниальная солидная опухоль детского возраста </a:t>
            </a:r>
          </a:p>
          <a:p>
            <a:r>
              <a:rPr lang="ru-RU" sz="2400" dirty="0"/>
              <a:t>8% в структуре заболеваемости</a:t>
            </a:r>
          </a:p>
          <a:p>
            <a:endParaRPr lang="ru-RU" sz="2400" dirty="0"/>
          </a:p>
          <a:p>
            <a:r>
              <a:rPr lang="ru-RU" sz="2400" b="1" dirty="0">
                <a:solidFill>
                  <a:srgbClr val="FF0000"/>
                </a:solidFill>
              </a:rPr>
              <a:t>15%</a:t>
            </a:r>
            <a:r>
              <a:rPr lang="ru-RU" sz="2400" dirty="0"/>
              <a:t> в структуре смертности</a:t>
            </a:r>
          </a:p>
          <a:p>
            <a:endParaRPr lang="ru-RU" sz="2400" dirty="0"/>
          </a:p>
          <a:p>
            <a:r>
              <a:rPr lang="ru-RU" sz="2400" dirty="0"/>
              <a:t>Различные варианты биологического поведения</a:t>
            </a:r>
          </a:p>
          <a:p>
            <a:pPr lvl="1"/>
            <a:r>
              <a:rPr lang="ru-RU" sz="2000" dirty="0"/>
              <a:t>Спонтанная регрессия</a:t>
            </a:r>
          </a:p>
          <a:p>
            <a:pPr lvl="1"/>
            <a:r>
              <a:rPr lang="ru-RU" sz="2000" dirty="0"/>
              <a:t>Созревание</a:t>
            </a:r>
          </a:p>
          <a:p>
            <a:pPr lvl="1"/>
            <a:r>
              <a:rPr lang="ru-RU" sz="2000" dirty="0"/>
              <a:t>Прогрессия</a:t>
            </a:r>
          </a:p>
          <a:p>
            <a:endParaRPr lang="ru-RU" sz="2400" dirty="0"/>
          </a:p>
          <a:p>
            <a:r>
              <a:rPr lang="ru-RU" sz="2400" dirty="0"/>
              <a:t>Дивергентный прогноз</a:t>
            </a:r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483370" y="1221264"/>
            <a:ext cx="3333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1600" b="1" dirty="0">
                <a:solidFill>
                  <a:prstClr val="black"/>
                </a:solidFill>
                <a:latin typeface="Calibri"/>
              </a:rPr>
              <a:t>БСВ в зависимости от группы риска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02078" y="4067174"/>
            <a:ext cx="2089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dirty="0" err="1">
                <a:solidFill>
                  <a:prstClr val="black"/>
                </a:solidFill>
                <a:latin typeface="Calibri"/>
              </a:rPr>
              <a:t>Moroz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 V., et al. </a:t>
            </a:r>
            <a:r>
              <a:rPr lang="en-US" sz="1000" dirty="0" err="1">
                <a:solidFill>
                  <a:prstClr val="black"/>
                </a:solidFill>
                <a:latin typeface="Calibri"/>
              </a:rPr>
              <a:t>Eur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 J Cancer, 2011; </a:t>
            </a:r>
            <a:r>
              <a:rPr lang="ru-RU" sz="1000" dirty="0">
                <a:solidFill>
                  <a:prstClr val="black"/>
                </a:solidFill>
                <a:latin typeface="Calibri"/>
              </a:rPr>
              <a:t> 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  <a:p>
            <a:pPr defTabSz="914400"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</a:rPr>
              <a:t>Maris J. NEJM, 2010</a:t>
            </a:r>
            <a:endParaRPr lang="ru-RU" sz="1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6CBFBB-6CA9-4363-8052-5A72F2495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508" y="5088185"/>
            <a:ext cx="2822693" cy="1615580"/>
          </a:xfrm>
          <a:prstGeom prst="rect">
            <a:avLst/>
          </a:prstGeom>
          <a:ln>
            <a:solidFill>
              <a:schemeClr val="accent1">
                <a:shade val="50000"/>
                <a:shade val="90000"/>
              </a:schemeClr>
            </a:solidFill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5D04738-DEB3-462B-9EBF-D4B7E0617CF4}"/>
              </a:ext>
            </a:extLst>
          </p:cNvPr>
          <p:cNvSpPr/>
          <p:nvPr/>
        </p:nvSpPr>
        <p:spPr>
          <a:xfrm>
            <a:off x="4511825" y="5410199"/>
            <a:ext cx="4732536" cy="1293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 РФ ежегодно выявляется около 300 случаев НБ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120  пациентов стратифицированы в группу высокого риска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D228CAF0-876E-4943-9130-3FF8F38E0FA4}"/>
                  </a:ext>
                </a:extLst>
              </p14:cNvPr>
              <p14:cNvContentPartPr/>
              <p14:nvPr/>
            </p14:nvContentPartPr>
            <p14:xfrm>
              <a:off x="8617069" y="1880184"/>
              <a:ext cx="2885400" cy="131508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D228CAF0-876E-4943-9130-3FF8F38E0F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99069" y="1862544"/>
                <a:ext cx="2921040" cy="1350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Заголовок 3">
            <a:extLst>
              <a:ext uri="{FF2B5EF4-FFF2-40B4-BE49-F238E27FC236}">
                <a16:creationId xmlns:a16="http://schemas.microsoft.com/office/drawing/2014/main" id="{69EF5ABC-3DC4-407B-B618-C4F1B08527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92313" y="260351"/>
            <a:ext cx="8229600" cy="868363"/>
          </a:xfrm>
        </p:spPr>
        <p:txBody>
          <a:bodyPr>
            <a:normAutofit fontScale="90000"/>
          </a:bodyPr>
          <a:lstStyle/>
          <a:p>
            <a:r>
              <a:rPr lang="ru-RU" altLang="ru-RU" sz="3200" dirty="0"/>
              <a:t>Терапия пациентов группы </a:t>
            </a:r>
            <a:br>
              <a:rPr lang="en-US" altLang="ru-RU" sz="3200" dirty="0"/>
            </a:br>
            <a:r>
              <a:rPr lang="ru-RU" altLang="ru-RU" sz="3200" dirty="0"/>
              <a:t>высокого риска </a:t>
            </a:r>
            <a:br>
              <a:rPr lang="ru-RU" altLang="ru-RU" sz="3200" dirty="0"/>
            </a:br>
            <a:r>
              <a:rPr lang="ru-RU" altLang="ru-RU" sz="3200" b="1" dirty="0"/>
              <a:t>(модифицированный протокол </a:t>
            </a:r>
            <a:r>
              <a:rPr lang="en-US" altLang="ru-RU" sz="3200" b="1" dirty="0"/>
              <a:t>NB-2004) </a:t>
            </a:r>
            <a:endParaRPr lang="ru-RU" altLang="ru-RU" sz="32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2CD0C2F-C20C-4147-B0A4-2E2692152F34}"/>
              </a:ext>
            </a:extLst>
          </p:cNvPr>
          <p:cNvSpPr/>
          <p:nvPr/>
        </p:nvSpPr>
        <p:spPr>
          <a:xfrm>
            <a:off x="2024063" y="2071688"/>
            <a:ext cx="5000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60BAC9D-3B1B-4A69-BAE9-779EE14A59CB}"/>
              </a:ext>
            </a:extLst>
          </p:cNvPr>
          <p:cNvSpPr/>
          <p:nvPr/>
        </p:nvSpPr>
        <p:spPr>
          <a:xfrm>
            <a:off x="2595563" y="2071688"/>
            <a:ext cx="5000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9E55A8D-EB4A-4968-ABCF-283EDB9F3661}"/>
              </a:ext>
            </a:extLst>
          </p:cNvPr>
          <p:cNvSpPr/>
          <p:nvPr/>
        </p:nvSpPr>
        <p:spPr>
          <a:xfrm>
            <a:off x="4881563" y="2071688"/>
            <a:ext cx="5000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A54242-B210-4CEB-B718-4E498803F3E0}"/>
              </a:ext>
            </a:extLst>
          </p:cNvPr>
          <p:cNvSpPr/>
          <p:nvPr/>
        </p:nvSpPr>
        <p:spPr>
          <a:xfrm>
            <a:off x="4310063" y="2071688"/>
            <a:ext cx="5000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7F7D004-7BD9-4515-8162-CA12DEE01891}"/>
              </a:ext>
            </a:extLst>
          </p:cNvPr>
          <p:cNvSpPr/>
          <p:nvPr/>
        </p:nvSpPr>
        <p:spPr>
          <a:xfrm>
            <a:off x="3167063" y="2071688"/>
            <a:ext cx="5000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A8CCBEF-5A61-4A3C-9CA2-44C3A38422A3}"/>
              </a:ext>
            </a:extLst>
          </p:cNvPr>
          <p:cNvSpPr/>
          <p:nvPr/>
        </p:nvSpPr>
        <p:spPr>
          <a:xfrm>
            <a:off x="3719513" y="2060575"/>
            <a:ext cx="5000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049FDD7F-09AC-43C8-9A75-A47CF93B27E1}"/>
              </a:ext>
            </a:extLst>
          </p:cNvPr>
          <p:cNvSpPr/>
          <p:nvPr/>
        </p:nvSpPr>
        <p:spPr>
          <a:xfrm>
            <a:off x="4008438" y="3141663"/>
            <a:ext cx="1928812" cy="5000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Операция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34DD570-D367-4C0E-9D73-08B36C1E5C36}"/>
              </a:ext>
            </a:extLst>
          </p:cNvPr>
          <p:cNvSpPr/>
          <p:nvPr/>
        </p:nvSpPr>
        <p:spPr>
          <a:xfrm>
            <a:off x="2881313" y="3214689"/>
            <a:ext cx="1071562" cy="3571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>
                <a:solidFill>
                  <a:schemeClr val="tx1"/>
                </a:solidFill>
              </a:rPr>
              <a:t>Аферез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A2B56549-90E4-4276-9CC9-3538AD8B77F9}"/>
              </a:ext>
            </a:extLst>
          </p:cNvPr>
          <p:cNvSpPr/>
          <p:nvPr/>
        </p:nvSpPr>
        <p:spPr>
          <a:xfrm>
            <a:off x="5453063" y="2000250"/>
            <a:ext cx="1071562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АутоТГСК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1CFC887-4E24-43C9-8BE0-CE089DF34A43}"/>
              </a:ext>
            </a:extLst>
          </p:cNvPr>
          <p:cNvSpPr/>
          <p:nvPr/>
        </p:nvSpPr>
        <p:spPr>
          <a:xfrm>
            <a:off x="6667501" y="2071688"/>
            <a:ext cx="500063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+/-</a:t>
            </a:r>
          </a:p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ЛТ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88700E1-280D-46FF-AA1A-F2D1148D0619}"/>
              </a:ext>
            </a:extLst>
          </p:cNvPr>
          <p:cNvSpPr/>
          <p:nvPr/>
        </p:nvSpPr>
        <p:spPr>
          <a:xfrm>
            <a:off x="7310438" y="2071688"/>
            <a:ext cx="2143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18560F9-F539-4D4F-B685-4EF034C0DE4A}"/>
              </a:ext>
            </a:extLst>
          </p:cNvPr>
          <p:cNvSpPr/>
          <p:nvPr/>
        </p:nvSpPr>
        <p:spPr>
          <a:xfrm>
            <a:off x="7596188" y="2071688"/>
            <a:ext cx="2143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BAF3D8A-9351-4766-8675-AFA60476F669}"/>
              </a:ext>
            </a:extLst>
          </p:cNvPr>
          <p:cNvSpPr/>
          <p:nvPr/>
        </p:nvSpPr>
        <p:spPr>
          <a:xfrm>
            <a:off x="7881938" y="2071688"/>
            <a:ext cx="2143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8FF71DB-FD25-4349-A8CE-269FBFB04BE6}"/>
              </a:ext>
            </a:extLst>
          </p:cNvPr>
          <p:cNvSpPr/>
          <p:nvPr/>
        </p:nvSpPr>
        <p:spPr>
          <a:xfrm>
            <a:off x="8167688" y="2071688"/>
            <a:ext cx="2143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D8D6568-F9F3-458F-9E96-B2D7C4142267}"/>
              </a:ext>
            </a:extLst>
          </p:cNvPr>
          <p:cNvSpPr/>
          <p:nvPr/>
        </p:nvSpPr>
        <p:spPr>
          <a:xfrm>
            <a:off x="8453438" y="2071688"/>
            <a:ext cx="2143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D0CDD1A-804E-4E88-8057-6C9B7DC33C4A}"/>
              </a:ext>
            </a:extLst>
          </p:cNvPr>
          <p:cNvSpPr/>
          <p:nvPr/>
        </p:nvSpPr>
        <p:spPr>
          <a:xfrm>
            <a:off x="8739188" y="2071688"/>
            <a:ext cx="2143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DAC6764-DB5D-4B41-AC6D-71354877DFD5}"/>
              </a:ext>
            </a:extLst>
          </p:cNvPr>
          <p:cNvSpPr/>
          <p:nvPr/>
        </p:nvSpPr>
        <p:spPr>
          <a:xfrm>
            <a:off x="2381251" y="2357438"/>
            <a:ext cx="2714625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Индукционная терапия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2E008D7-98ED-45F3-8C89-BE8D80E45121}"/>
              </a:ext>
            </a:extLst>
          </p:cNvPr>
          <p:cNvSpPr/>
          <p:nvPr/>
        </p:nvSpPr>
        <p:spPr>
          <a:xfrm>
            <a:off x="9525001" y="2071688"/>
            <a:ext cx="21431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B0B8F8B-3AD1-41A3-AB19-366A6747C0FF}"/>
              </a:ext>
            </a:extLst>
          </p:cNvPr>
          <p:cNvSpPr/>
          <p:nvPr/>
        </p:nvSpPr>
        <p:spPr>
          <a:xfrm>
            <a:off x="9810751" y="2071688"/>
            <a:ext cx="21431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E1BECD4-818C-4B7D-BB6D-B651940C5042}"/>
              </a:ext>
            </a:extLst>
          </p:cNvPr>
          <p:cNvSpPr/>
          <p:nvPr/>
        </p:nvSpPr>
        <p:spPr>
          <a:xfrm>
            <a:off x="10096501" y="2071688"/>
            <a:ext cx="21431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853667E-8D91-4B3C-96F6-814B5D1FDD45}"/>
              </a:ext>
            </a:extLst>
          </p:cNvPr>
          <p:cNvSpPr/>
          <p:nvPr/>
        </p:nvSpPr>
        <p:spPr>
          <a:xfrm>
            <a:off x="7381876" y="2286001"/>
            <a:ext cx="2786063" cy="500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</a:rPr>
              <a:t>Терапия 13-цис-ретиноевой кислотой</a:t>
            </a:r>
          </a:p>
        </p:txBody>
      </p:sp>
      <p:sp>
        <p:nvSpPr>
          <p:cNvPr id="127003" name="AutoShape 33">
            <a:extLst>
              <a:ext uri="{FF2B5EF4-FFF2-40B4-BE49-F238E27FC236}">
                <a16:creationId xmlns:a16="http://schemas.microsoft.com/office/drawing/2014/main" id="{407877A0-7E0B-4B15-92DC-ECAD64099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1484313"/>
            <a:ext cx="287338" cy="576262"/>
          </a:xfrm>
          <a:prstGeom prst="downArrow">
            <a:avLst>
              <a:gd name="adj1" fmla="val 50000"/>
              <a:gd name="adj2" fmla="val 501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/>
          </a:p>
        </p:txBody>
      </p:sp>
      <p:sp>
        <p:nvSpPr>
          <p:cNvPr id="127005" name="Rectangle 35">
            <a:extLst>
              <a:ext uri="{FF2B5EF4-FFF2-40B4-BE49-F238E27FC236}">
                <a16:creationId xmlns:a16="http://schemas.microsoft.com/office/drawing/2014/main" id="{8960E40E-ED35-4730-9D64-1AC5CD80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820" y="1483113"/>
            <a:ext cx="33021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1400" dirty="0"/>
              <a:t>131- </a:t>
            </a:r>
            <a:r>
              <a:rPr kumimoji="0" lang="en-US" altLang="ru-RU" sz="1400" dirty="0"/>
              <a:t>I- </a:t>
            </a:r>
            <a:r>
              <a:rPr kumimoji="0" lang="ru-RU" altLang="ru-RU" sz="1400" dirty="0"/>
              <a:t>МЙБГ-терапия</a:t>
            </a:r>
          </a:p>
        </p:txBody>
      </p:sp>
      <p:pic>
        <p:nvPicPr>
          <p:cNvPr id="127006" name="Рисунок 1">
            <a:extLst>
              <a:ext uri="{FF2B5EF4-FFF2-40B4-BE49-F238E27FC236}">
                <a16:creationId xmlns:a16="http://schemas.microsoft.com/office/drawing/2014/main" id="{125FC989-1BE1-4874-90C0-F05224911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77" y="159990"/>
            <a:ext cx="1008063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B4BF0D-3897-4F1D-BCF1-49DB9821F151}"/>
              </a:ext>
            </a:extLst>
          </p:cNvPr>
          <p:cNvSpPr/>
          <p:nvPr/>
        </p:nvSpPr>
        <p:spPr>
          <a:xfrm>
            <a:off x="535260" y="5581650"/>
            <a:ext cx="6490008" cy="8609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Общая выживаемость пациентов группы высокого риска не превышает 50%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877F1DE-40C3-4461-8182-E0234A024137}"/>
              </a:ext>
            </a:extLst>
          </p:cNvPr>
          <p:cNvSpPr/>
          <p:nvPr/>
        </p:nvSpPr>
        <p:spPr>
          <a:xfrm>
            <a:off x="535258" y="3724276"/>
            <a:ext cx="6490009" cy="16213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</a:rPr>
              <a:t>Критерии стратификации в группу высокого риска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Пациенты с 4 стадией по </a:t>
            </a:r>
            <a:r>
              <a:rPr lang="en-US" dirty="0">
                <a:solidFill>
                  <a:schemeClr val="tx1"/>
                </a:solidFill>
              </a:rPr>
              <a:t>INSS</a:t>
            </a:r>
            <a:r>
              <a:rPr lang="ru-RU" dirty="0">
                <a:solidFill>
                  <a:schemeClr val="tx1"/>
                </a:solidFill>
              </a:rPr>
              <a:t> старше 12 мес.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Пациенты любого возраста и с любой стадией при наличие амплификации гена </a:t>
            </a:r>
            <a:r>
              <a:rPr lang="en-US" i="1" dirty="0">
                <a:solidFill>
                  <a:schemeClr val="tx1"/>
                </a:solidFill>
              </a:rPr>
              <a:t>MYCN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73D3E94-D550-474D-9BE7-D621DD425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182" y="3724276"/>
            <a:ext cx="3961644" cy="267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74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Рисунок 3">
            <a:extLst>
              <a:ext uri="{FF2B5EF4-FFF2-40B4-BE49-F238E27FC236}">
                <a16:creationId xmlns:a16="http://schemas.microsoft.com/office/drawing/2014/main" id="{45CF4600-A93C-4A23-8DEC-1F1CDE86B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6" y="274638"/>
            <a:ext cx="975994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Picture 4">
            <a:extLst>
              <a:ext uri="{FF2B5EF4-FFF2-40B4-BE49-F238E27FC236}">
                <a16:creationId xmlns:a16="http://schemas.microsoft.com/office/drawing/2014/main" id="{95388B22-B9F4-4C34-B311-E1A6E3DB7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6" y="1565276"/>
            <a:ext cx="4422775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4" name="Рисунок 6">
            <a:extLst>
              <a:ext uri="{FF2B5EF4-FFF2-40B4-BE49-F238E27FC236}">
                <a16:creationId xmlns:a16="http://schemas.microsoft.com/office/drawing/2014/main" id="{945EED36-1C70-414C-8F79-D512FCE7A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60" y="3228976"/>
            <a:ext cx="6112164" cy="272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C3FE0AE-ABB7-4ACE-81D0-38B563A1D515}"/>
              </a:ext>
            </a:extLst>
          </p:cNvPr>
          <p:cNvSpPr/>
          <p:nvPr/>
        </p:nvSpPr>
        <p:spPr>
          <a:xfrm>
            <a:off x="7335135" y="1565276"/>
            <a:ext cx="4503553" cy="1597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Результаты оригинального немецкого  исследования  </a:t>
            </a:r>
            <a:r>
              <a:rPr lang="en-US" b="1" dirty="0">
                <a:solidFill>
                  <a:schemeClr val="tx1"/>
                </a:solidFill>
              </a:rPr>
              <a:t>NB</a:t>
            </a:r>
            <a:r>
              <a:rPr lang="ru-RU" b="1" dirty="0">
                <a:solidFill>
                  <a:schemeClr val="tx1"/>
                </a:solidFill>
              </a:rPr>
              <a:t>-2004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без применения иммунотерапии, 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Berthold F, et al. Ann Oncology, 2020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3B04B2-9205-4349-84E0-AA47A3E3FF4E}"/>
              </a:ext>
            </a:extLst>
          </p:cNvPr>
          <p:cNvSpPr/>
          <p:nvPr/>
        </p:nvSpPr>
        <p:spPr>
          <a:xfrm>
            <a:off x="7196653" y="3997399"/>
            <a:ext cx="4780516" cy="8609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3-летняя </a:t>
            </a:r>
            <a:r>
              <a:rPr lang="ru-RU" sz="2400" b="1" dirty="0" err="1">
                <a:solidFill>
                  <a:srgbClr val="FF0000"/>
                </a:solidFill>
              </a:rPr>
              <a:t>бессобытийная</a:t>
            </a:r>
            <a:r>
              <a:rPr lang="ru-RU" sz="2400" b="1" dirty="0">
                <a:solidFill>
                  <a:srgbClr val="FF0000"/>
                </a:solidFill>
              </a:rPr>
              <a:t> выживаемость 32-34%</a:t>
            </a:r>
          </a:p>
        </p:txBody>
      </p:sp>
    </p:spTree>
    <p:extLst>
      <p:ext uri="{BB962C8B-B14F-4D97-AF65-F5344CB8AC3E}">
        <p14:creationId xmlns:p14="http://schemas.microsoft.com/office/powerpoint/2010/main" val="2476527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C6854-17BF-435C-B1F1-511FBD709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Результаты лечения пациентов группы высокого риска в РФ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3DB65F-68C0-49C5-9A5D-4783610EC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301" y="1509311"/>
            <a:ext cx="4048699" cy="3839378"/>
          </a:xfrm>
          <a:prstGeom prst="rect">
            <a:avLst/>
          </a:prstGeom>
        </p:spPr>
      </p:pic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32B62F9E-FF2C-429C-B7D1-D1531BFD2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77" y="159990"/>
            <a:ext cx="1008063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одержимое 2">
            <a:extLst>
              <a:ext uri="{FF2B5EF4-FFF2-40B4-BE49-F238E27FC236}">
                <a16:creationId xmlns:a16="http://schemas.microsoft.com/office/drawing/2014/main" id="{80883963-68A6-4113-9ACE-1453AAAF5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9295" y="1222251"/>
            <a:ext cx="3784451" cy="471178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400" dirty="0"/>
              <a:t>114 пациентов за период 01.2012-12.2018 гг. </a:t>
            </a:r>
          </a:p>
          <a:p>
            <a:endParaRPr lang="ru-RU" sz="2400" dirty="0"/>
          </a:p>
          <a:p>
            <a:r>
              <a:rPr lang="ru-RU" sz="2400" dirty="0"/>
              <a:t>Ауто-ТГСК в условиях НМИЦ ДГОИ им. Дмитрия Рогачева и РДКБ ФГАОУ ВО РНИМУ им. Н.И. Пирогова</a:t>
            </a:r>
          </a:p>
          <a:p>
            <a:endParaRPr lang="ru-RU" sz="2400" dirty="0"/>
          </a:p>
          <a:p>
            <a:r>
              <a:rPr lang="ru-RU" sz="2400" dirty="0"/>
              <a:t>4 стадия – 83,3%</a:t>
            </a:r>
            <a:endParaRPr lang="ru-RU" sz="2000" dirty="0"/>
          </a:p>
          <a:p>
            <a:endParaRPr lang="ru-RU" sz="2400" dirty="0"/>
          </a:p>
          <a:p>
            <a:r>
              <a:rPr lang="ru-RU" sz="2400" dirty="0"/>
              <a:t>Кумулятивная вероятность рецидива к 60 </a:t>
            </a:r>
            <a:r>
              <a:rPr lang="ru-RU" sz="2400" dirty="0" err="1"/>
              <a:t>мес</a:t>
            </a:r>
            <a:r>
              <a:rPr lang="ru-RU" sz="2400" dirty="0"/>
              <a:t> – 61,1%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32447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9421C9-57BE-4310-B251-A0F65F3E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26" y="2830318"/>
            <a:ext cx="5241850" cy="22465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7E3E340-9400-4637-8D10-185F13A05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271" y="1034160"/>
            <a:ext cx="1905000" cy="23622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2A156-BF2E-42F1-B0E7-F8E3265F2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Анти-</a:t>
            </a:r>
            <a:r>
              <a:rPr lang="en-US" dirty="0"/>
              <a:t>GD2- </a:t>
            </a:r>
            <a:r>
              <a:rPr lang="ru-RU" dirty="0"/>
              <a:t>направленная иммунотерапия НБ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21DD47-4524-4655-87C3-F5051A68B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43" y="1690589"/>
            <a:ext cx="6104477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Взаимодействие с </a:t>
            </a:r>
            <a:r>
              <a:rPr lang="en-US" sz="2800" dirty="0"/>
              <a:t>GD</a:t>
            </a:r>
            <a:r>
              <a:rPr lang="ru-RU" sz="2800" dirty="0"/>
              <a:t>2- поверхностным гликолипидом на мембране клеток НБ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err="1"/>
              <a:t>Антителозависимая</a:t>
            </a:r>
            <a:r>
              <a:rPr lang="ru-RU" sz="2800" dirty="0"/>
              <a:t> клеточно-опосредованная и комплимент-опосредованная гибель клеток НБ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Этап </a:t>
            </a:r>
            <a:r>
              <a:rPr lang="ru-RU" sz="2800" dirty="0" err="1"/>
              <a:t>постконсолидации</a:t>
            </a:r>
            <a:r>
              <a:rPr lang="ru-RU" sz="2800" dirty="0"/>
              <a:t> (после   ауто-ТГСК)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Воздействие на минимальную остаточную болезнь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5AB03A-E1EB-45E9-9DFB-E37D5225B959}"/>
              </a:ext>
            </a:extLst>
          </p:cNvPr>
          <p:cNvSpPr/>
          <p:nvPr/>
        </p:nvSpPr>
        <p:spPr>
          <a:xfrm>
            <a:off x="8356922" y="3851656"/>
            <a:ext cx="1787203" cy="453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Клетка НБ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1AB72CC-B276-4524-B9FF-35FCB91F078A}"/>
              </a:ext>
            </a:extLst>
          </p:cNvPr>
          <p:cNvSpPr/>
          <p:nvPr/>
        </p:nvSpPr>
        <p:spPr>
          <a:xfrm>
            <a:off x="8235376" y="1464288"/>
            <a:ext cx="3519681" cy="1017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Анти-</a:t>
            </a:r>
            <a:r>
              <a:rPr lang="en-US" sz="2400" b="1" dirty="0">
                <a:solidFill>
                  <a:srgbClr val="0070C0"/>
                </a:solidFill>
              </a:rPr>
              <a:t>GD</a:t>
            </a:r>
            <a:r>
              <a:rPr lang="ru-RU" sz="2400" b="1" dirty="0">
                <a:solidFill>
                  <a:srgbClr val="0070C0"/>
                </a:solidFill>
              </a:rPr>
              <a:t>2-моноклональное антитело </a:t>
            </a:r>
          </a:p>
          <a:p>
            <a:pPr algn="ctr"/>
            <a:r>
              <a:rPr lang="ru-RU" sz="2800" b="1" dirty="0" err="1">
                <a:solidFill>
                  <a:srgbClr val="0070C0"/>
                </a:solidFill>
              </a:rPr>
              <a:t>Динутуксимаб</a:t>
            </a:r>
            <a:r>
              <a:rPr lang="ru-RU" sz="2800" b="1" dirty="0">
                <a:solidFill>
                  <a:srgbClr val="0070C0"/>
                </a:solidFill>
              </a:rPr>
              <a:t> бета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6FAC3BF-2563-4048-ADE4-9ED2A190C3D0}"/>
              </a:ext>
            </a:extLst>
          </p:cNvPr>
          <p:cNvSpPr/>
          <p:nvPr/>
        </p:nvSpPr>
        <p:spPr>
          <a:xfrm>
            <a:off x="8516857" y="3716580"/>
            <a:ext cx="356839" cy="2932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824729-36C4-49EB-A2C3-06C7C406B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5231" y="4085167"/>
            <a:ext cx="377985" cy="3170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6C4535-7F87-4CAC-9B49-90921C8D7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276" y="4526296"/>
            <a:ext cx="377985" cy="317019"/>
          </a:xfrm>
          <a:prstGeom prst="rect">
            <a:avLst/>
          </a:prstGeom>
        </p:spPr>
      </p:pic>
      <p:sp>
        <p:nvSpPr>
          <p:cNvPr id="10" name="Выноска: стрелка влево 9">
            <a:extLst>
              <a:ext uri="{FF2B5EF4-FFF2-40B4-BE49-F238E27FC236}">
                <a16:creationId xmlns:a16="http://schemas.microsoft.com/office/drawing/2014/main" id="{CDA1821E-E862-4AED-934F-A21260BC4477}"/>
              </a:ext>
            </a:extLst>
          </p:cNvPr>
          <p:cNvSpPr/>
          <p:nvPr/>
        </p:nvSpPr>
        <p:spPr>
          <a:xfrm>
            <a:off x="10114055" y="3813205"/>
            <a:ext cx="1840730" cy="984188"/>
          </a:xfrm>
          <a:prstGeom prst="left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GD2 –</a:t>
            </a:r>
            <a:r>
              <a:rPr lang="ru-RU" dirty="0">
                <a:solidFill>
                  <a:schemeClr val="tx1"/>
                </a:solidFill>
              </a:rPr>
              <a:t>антиген 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16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78" y="118498"/>
            <a:ext cx="5903913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63" y="1457324"/>
            <a:ext cx="4427765" cy="378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163" y="5354632"/>
            <a:ext cx="21145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C8FD28-08FC-4DC4-B8F4-C0956E857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703" y="1457324"/>
            <a:ext cx="5073894" cy="347414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CF85D5-4F67-49A3-8D9E-02DDD9A2AA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255227"/>
            <a:ext cx="4548357" cy="92034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33D07F-64B4-4539-B114-A155699DEF16}"/>
              </a:ext>
            </a:extLst>
          </p:cNvPr>
          <p:cNvSpPr/>
          <p:nvPr/>
        </p:nvSpPr>
        <p:spPr>
          <a:xfrm>
            <a:off x="2625046" y="5408973"/>
            <a:ext cx="6407442" cy="11938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Эффективность иммунотерапии подтверждена в рандомизированном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проспективном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клиническом исследовании</a:t>
            </a:r>
          </a:p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Увеличение 5-летней БСВ на 10% и ОВ на 15 % (данные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COG)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A9E689-D0D7-45B2-AAE3-2341B1A396D0}"/>
              </a:ext>
            </a:extLst>
          </p:cNvPr>
          <p:cNvSpPr txBox="1"/>
          <p:nvPr/>
        </p:nvSpPr>
        <p:spPr>
          <a:xfrm>
            <a:off x="8973347" y="5185355"/>
            <a:ext cx="2807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Yu A, Clin Cancer Res, 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1EB59C-E4A3-47AC-A219-82CC878FA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171" y="1484784"/>
            <a:ext cx="4414539" cy="46085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BA3558-49D8-4A68-8C9C-A2574E208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489" y="1700809"/>
            <a:ext cx="4054152" cy="27277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BB0397-B62D-409E-ADAE-1D1DB91F5FBD}"/>
              </a:ext>
            </a:extLst>
          </p:cNvPr>
          <p:cNvSpPr txBox="1"/>
          <p:nvPr/>
        </p:nvSpPr>
        <p:spPr>
          <a:xfrm>
            <a:off x="5962437" y="4725144"/>
            <a:ext cx="5505652" cy="1323439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a typeface="Times New Roman" panose="02020603050405020304" pitchFamily="18" charset="0"/>
              </a:rPr>
              <a:t>Иммунотерапия </a:t>
            </a:r>
            <a:r>
              <a:rPr lang="ru-RU" sz="20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динутуксимабом</a:t>
            </a:r>
            <a:r>
              <a:rPr lang="ru-RU" sz="2000" b="1" dirty="0">
                <a:solidFill>
                  <a:srgbClr val="0070C0"/>
                </a:solidFill>
                <a:ea typeface="Times New Roman" panose="02020603050405020304" pitchFamily="18" charset="0"/>
              </a:rPr>
              <a:t> бета является независимым факторов, улучшающим прогноз заболевания и повышает БСВ и ОВ на 15% и 14%, соответственно.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A98ACF1-BAE3-4F3A-A421-347979D47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396" y="204713"/>
            <a:ext cx="6947800" cy="10081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1BC404-9315-4FED-BB11-C056031BD3B3}"/>
              </a:ext>
            </a:extLst>
          </p:cNvPr>
          <p:cNvSpPr txBox="1"/>
          <p:nvPr/>
        </p:nvSpPr>
        <p:spPr>
          <a:xfrm>
            <a:off x="7939697" y="6381328"/>
            <a:ext cx="3528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  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Ladenstein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R, Cancers, 2020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1C08A39-56EA-4293-8138-BD9ADF36E8C6}"/>
              </a:ext>
            </a:extLst>
          </p:cNvPr>
          <p:cNvSpPr/>
          <p:nvPr/>
        </p:nvSpPr>
        <p:spPr>
          <a:xfrm>
            <a:off x="6456040" y="2132856"/>
            <a:ext cx="3600400" cy="1440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2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Заголовок 1">
            <a:extLst>
              <a:ext uri="{FF2B5EF4-FFF2-40B4-BE49-F238E27FC236}">
                <a16:creationId xmlns:a16="http://schemas.microsoft.com/office/drawing/2014/main" id="{F14D2993-D9D1-419E-99EA-D41E744EB2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3215" y="116632"/>
            <a:ext cx="7747585" cy="1143000"/>
          </a:xfrm>
        </p:spPr>
        <p:txBody>
          <a:bodyPr>
            <a:normAutofit fontScale="90000"/>
          </a:bodyPr>
          <a:lstStyle/>
          <a:p>
            <a:r>
              <a:rPr lang="ru-RU" altLang="ru-RU" sz="3600" dirty="0" err="1"/>
              <a:t>Динутуксимаб</a:t>
            </a:r>
            <a:r>
              <a:rPr lang="ru-RU" altLang="ru-RU" sz="3600" dirty="0"/>
              <a:t> бета в первой линии терапии: выводы</a:t>
            </a:r>
          </a:p>
        </p:txBody>
      </p:sp>
      <p:sp>
        <p:nvSpPr>
          <p:cNvPr id="158723" name="Содержимое 2">
            <a:extLst>
              <a:ext uri="{FF2B5EF4-FFF2-40B4-BE49-F238E27FC236}">
                <a16:creationId xmlns:a16="http://schemas.microsoft.com/office/drawing/2014/main" id="{F28C1A05-3444-45E7-BDA8-28AD8DC909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02371" y="1628800"/>
            <a:ext cx="8229600" cy="346406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ru-RU" altLang="ru-RU" sz="2800" dirty="0"/>
              <a:t>Оптимальный режим введения </a:t>
            </a:r>
            <a:r>
              <a:rPr lang="ru-RU" altLang="ru-RU" sz="2800" dirty="0" err="1"/>
              <a:t>динутуксимаба</a:t>
            </a:r>
            <a:r>
              <a:rPr lang="ru-RU" altLang="ru-RU" sz="2800" dirty="0"/>
              <a:t> бета</a:t>
            </a:r>
          </a:p>
          <a:p>
            <a:pPr lvl="1">
              <a:lnSpc>
                <a:spcPct val="90000"/>
              </a:lnSpc>
            </a:pPr>
            <a:r>
              <a:rPr lang="ru-RU" altLang="ru-RU" sz="2400" dirty="0"/>
              <a:t>Длительное введение (10-дневные инфузии, </a:t>
            </a:r>
            <a:r>
              <a:rPr lang="en-US" altLang="ru-RU" sz="2000" dirty="0" err="1"/>
              <a:t>Ladenstein</a:t>
            </a:r>
            <a:r>
              <a:rPr lang="en-US" altLang="ru-RU" sz="2000" dirty="0"/>
              <a:t> R, ASCO 2019; Lode H., ASCO 201</a:t>
            </a:r>
            <a:r>
              <a:rPr lang="ru-RU" altLang="ru-RU" sz="2000" dirty="0"/>
              <a:t>9</a:t>
            </a:r>
            <a:r>
              <a:rPr lang="ru-RU" altLang="ru-RU" sz="2400" dirty="0"/>
              <a:t>)</a:t>
            </a:r>
          </a:p>
          <a:p>
            <a:pPr>
              <a:lnSpc>
                <a:spcPct val="90000"/>
              </a:lnSpc>
            </a:pPr>
            <a:endParaRPr lang="ru-RU" altLang="ru-RU" sz="2800" dirty="0"/>
          </a:p>
          <a:p>
            <a:pPr>
              <a:lnSpc>
                <a:spcPct val="90000"/>
              </a:lnSpc>
            </a:pPr>
            <a:r>
              <a:rPr lang="ru-RU" altLang="ru-RU" sz="2800" dirty="0"/>
              <a:t>Сроки введения </a:t>
            </a:r>
            <a:r>
              <a:rPr lang="ru-RU" altLang="ru-RU" sz="2800" dirty="0" err="1"/>
              <a:t>динутуксимаба</a:t>
            </a:r>
            <a:r>
              <a:rPr lang="ru-RU" altLang="ru-RU" sz="2800" dirty="0"/>
              <a:t> бета</a:t>
            </a:r>
          </a:p>
          <a:p>
            <a:pPr lvl="1">
              <a:lnSpc>
                <a:spcPct val="90000"/>
              </a:lnSpc>
            </a:pPr>
            <a:r>
              <a:rPr lang="ru-RU" altLang="ru-RU" sz="2400" dirty="0"/>
              <a:t>60-100 дней после </a:t>
            </a:r>
            <a:r>
              <a:rPr lang="ru-RU" altLang="ru-RU" sz="2400" dirty="0" err="1"/>
              <a:t>миелоинфузии</a:t>
            </a:r>
            <a:r>
              <a:rPr lang="ru-RU" altLang="ru-RU" sz="2400" dirty="0"/>
              <a:t> (медиана начала иммунотерапии в исследованиях </a:t>
            </a:r>
            <a:r>
              <a:rPr lang="en-US" altLang="ru-RU" sz="2400" dirty="0"/>
              <a:t>SIOPEN 109 </a:t>
            </a:r>
            <a:r>
              <a:rPr lang="ru-RU" altLang="ru-RU" sz="2400" dirty="0"/>
              <a:t>дней)</a:t>
            </a:r>
            <a:endParaRPr lang="en-US" altLang="ru-RU" sz="2400" dirty="0"/>
          </a:p>
          <a:p>
            <a:pPr>
              <a:lnSpc>
                <a:spcPct val="90000"/>
              </a:lnSpc>
            </a:pPr>
            <a:endParaRPr lang="ru-RU" altLang="ru-RU" sz="2800" dirty="0"/>
          </a:p>
          <a:p>
            <a:pPr>
              <a:lnSpc>
                <a:spcPct val="90000"/>
              </a:lnSpc>
            </a:pPr>
            <a:r>
              <a:rPr lang="ru-RU" altLang="ru-RU" sz="2800" dirty="0"/>
              <a:t>Роль цитокинов</a:t>
            </a:r>
          </a:p>
          <a:p>
            <a:pPr lvl="1">
              <a:lnSpc>
                <a:spcPct val="90000"/>
              </a:lnSpc>
            </a:pPr>
            <a:r>
              <a:rPr lang="ru-RU" altLang="ru-RU" sz="2400" dirty="0"/>
              <a:t>Введение ИЛ-2 </a:t>
            </a:r>
            <a:r>
              <a:rPr lang="ru-RU" altLang="ru-RU" sz="2400" dirty="0">
                <a:solidFill>
                  <a:srgbClr val="0070C0"/>
                </a:solidFill>
              </a:rPr>
              <a:t>не показано</a:t>
            </a:r>
            <a:r>
              <a:rPr lang="ru-RU" altLang="ru-RU" sz="2400" dirty="0"/>
              <a:t>, поскольку не улучшает прогноз и ассоциировано с выраженными побочными эффектами</a:t>
            </a:r>
          </a:p>
          <a:p>
            <a:pPr>
              <a:lnSpc>
                <a:spcPct val="90000"/>
              </a:lnSpc>
            </a:pPr>
            <a:endParaRPr lang="ru-RU" altLang="ru-RU" sz="2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3483324-DD6F-437C-B90F-1FF126AF316F}"/>
              </a:ext>
            </a:extLst>
          </p:cNvPr>
          <p:cNvSpPr/>
          <p:nvPr/>
        </p:nvSpPr>
        <p:spPr>
          <a:xfrm>
            <a:off x="2002371" y="5229200"/>
            <a:ext cx="8299097" cy="132207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РЕЖИМ ВВЕДЕНИЯ: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5 курсов </a:t>
            </a:r>
            <a:r>
              <a:rPr lang="ru-RU" b="1" dirty="0" err="1">
                <a:solidFill>
                  <a:srgbClr val="FF0000"/>
                </a:solidFill>
              </a:rPr>
              <a:t>Динутуксимаба</a:t>
            </a:r>
            <a:r>
              <a:rPr lang="ru-RU" b="1" dirty="0">
                <a:solidFill>
                  <a:srgbClr val="FF0000"/>
                </a:solidFill>
              </a:rPr>
              <a:t> бета  </a:t>
            </a:r>
          </a:p>
          <a:p>
            <a:pPr algn="ctr"/>
            <a:r>
              <a:rPr lang="ru-RU" b="1" dirty="0" err="1">
                <a:solidFill>
                  <a:srgbClr val="FF0000"/>
                </a:solidFill>
              </a:rPr>
              <a:t>внутривеннная</a:t>
            </a:r>
            <a:r>
              <a:rPr lang="ru-RU" b="1" dirty="0">
                <a:solidFill>
                  <a:srgbClr val="FF0000"/>
                </a:solidFill>
              </a:rPr>
              <a:t> непрерывная инфузия  в течение 10 дней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(курсовая доза 100 мг/м кв)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тлас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818</Words>
  <Application>Microsoft Office PowerPoint</Application>
  <PresentationFormat>Широкоэкранный</PresentationFormat>
  <Paragraphs>117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Rockwell</vt:lpstr>
      <vt:lpstr>Wingdings</vt:lpstr>
      <vt:lpstr>Атлас</vt:lpstr>
      <vt:lpstr>1_Тема Office</vt:lpstr>
      <vt:lpstr>Иммунотерапия нейробластомы группы высокого риска  Динутуксимаб бета</vt:lpstr>
      <vt:lpstr> Актуальность  Показатель заболеваемости   1,0-1,2 на 100 тыс. детского населения  40% - пациенты группы высокого риска  </vt:lpstr>
      <vt:lpstr>Терапия пациентов группы  высокого риска  (модифицированный протокол NB-2004) </vt:lpstr>
      <vt:lpstr>Презентация PowerPoint</vt:lpstr>
      <vt:lpstr>Результаты лечения пациентов группы высокого риска в РФ</vt:lpstr>
      <vt:lpstr>Анти-GD2- направленная иммунотерапия НБ</vt:lpstr>
      <vt:lpstr>Презентация PowerPoint</vt:lpstr>
      <vt:lpstr>Презентация PowerPoint</vt:lpstr>
      <vt:lpstr>Динутуксимаб бета в первой линии терапии: выводы</vt:lpstr>
      <vt:lpstr>Рецидивы нейробластомы группы высокого риска</vt:lpstr>
      <vt:lpstr>Критерии отбора пациентов</vt:lpstr>
      <vt:lpstr>  Иммунотерапия пациентов с нейробластомой группы высокого риска с использованием препарата динутуксимаб бета в сочетании с 13-цис-ретиноевой кислотой </vt:lpstr>
      <vt:lpstr>  Иммунотерапия пациентов с рецидивами нейробластомы группы высокого/ промежуточного риска с использованием препарата динутуксимаб бета </vt:lpstr>
      <vt:lpstr>Российская Федерация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подходы в диагностике и лечение нейробластомы:  мультимодальный подход </dc:title>
  <dc:creator> </dc:creator>
  <cp:lastModifiedBy>Denis Kachanov</cp:lastModifiedBy>
  <cp:revision>67</cp:revision>
  <dcterms:created xsi:type="dcterms:W3CDTF">2020-11-04T08:16:33Z</dcterms:created>
  <dcterms:modified xsi:type="dcterms:W3CDTF">2021-04-21T13:01:27Z</dcterms:modified>
</cp:coreProperties>
</file>