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1"/>
  </p:notesMasterIdLst>
  <p:sldIdLst>
    <p:sldId id="256" r:id="rId2"/>
    <p:sldId id="4504" r:id="rId3"/>
    <p:sldId id="4502" r:id="rId4"/>
    <p:sldId id="4499" r:id="rId5"/>
    <p:sldId id="4494" r:id="rId6"/>
    <p:sldId id="4507" r:id="rId7"/>
    <p:sldId id="4508" r:id="rId8"/>
    <p:sldId id="4490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204"/>
  </p:normalViewPr>
  <p:slideViewPr>
    <p:cSldViewPr snapToGrid="0" snapToObjects="1">
      <p:cViewPr varScale="1">
        <p:scale>
          <a:sx n="95" d="100"/>
          <a:sy n="95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29711-7DE2-4E72-B19B-385B61EE401A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C073AE-DF7B-4339-A266-C725992AD410}">
      <dgm:prSet/>
      <dgm:spPr/>
      <dgm:t>
        <a:bodyPr/>
        <a:lstStyle/>
        <a:p>
          <a:r>
            <a:rPr lang="ru-RU" dirty="0"/>
            <a:t>НИЗКОЖИРОВАЯ ДИЕТА</a:t>
          </a:r>
          <a:endParaRPr lang="en-US" dirty="0"/>
        </a:p>
      </dgm:t>
    </dgm:pt>
    <dgm:pt modelId="{F97CCEA6-4E0A-4342-B90A-B4B76C8670C4}" type="parTrans" cxnId="{274B81CE-197D-49DB-BD28-1E63172DD6C2}">
      <dgm:prSet/>
      <dgm:spPr/>
      <dgm:t>
        <a:bodyPr/>
        <a:lstStyle/>
        <a:p>
          <a:endParaRPr lang="en-US"/>
        </a:p>
      </dgm:t>
    </dgm:pt>
    <dgm:pt modelId="{9C2F7034-8613-4755-8120-3FAC2606EFAC}" type="sibTrans" cxnId="{274B81CE-197D-49DB-BD28-1E63172DD6C2}">
      <dgm:prSet/>
      <dgm:spPr/>
      <dgm:t>
        <a:bodyPr/>
        <a:lstStyle/>
        <a:p>
          <a:endParaRPr lang="en-US"/>
        </a:p>
      </dgm:t>
    </dgm:pt>
    <dgm:pt modelId="{17FC6D89-212B-4262-8DA3-9412A68A2147}">
      <dgm:prSet/>
      <dgm:spPr/>
      <dgm:t>
        <a:bodyPr/>
        <a:lstStyle/>
        <a:p>
          <a:r>
            <a:rPr lang="ru-RU" dirty="0"/>
            <a:t>ДОТАЦИЯ СРЕДНЕЦЕПОЧЕЧНЫХ ТРИГЛИЦЕРИДОВ</a:t>
          </a:r>
          <a:endParaRPr lang="en-US" dirty="0"/>
        </a:p>
      </dgm:t>
    </dgm:pt>
    <dgm:pt modelId="{B7D7836C-078B-4751-8B39-E68ED1E6C9ED}" type="parTrans" cxnId="{C9854A52-F354-4AA2-9298-D9870F64F0B5}">
      <dgm:prSet/>
      <dgm:spPr/>
      <dgm:t>
        <a:bodyPr/>
        <a:lstStyle/>
        <a:p>
          <a:endParaRPr lang="en-US"/>
        </a:p>
      </dgm:t>
    </dgm:pt>
    <dgm:pt modelId="{2CA507DE-6DE7-408F-9C56-823D1F4AA588}" type="sibTrans" cxnId="{C9854A52-F354-4AA2-9298-D9870F64F0B5}">
      <dgm:prSet/>
      <dgm:spPr/>
      <dgm:t>
        <a:bodyPr/>
        <a:lstStyle/>
        <a:p>
          <a:endParaRPr lang="en-US"/>
        </a:p>
      </dgm:t>
    </dgm:pt>
    <dgm:pt modelId="{D5C979ED-B64F-204C-AA5F-A535F8B5EF23}" type="pres">
      <dgm:prSet presAssocID="{CEA29711-7DE2-4E72-B19B-385B61EE40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4762B9-DFB1-3C4B-A555-B1A60ADAE0A4}" type="pres">
      <dgm:prSet presAssocID="{C5C073AE-DF7B-4339-A266-C725992AD410}" presName="hierRoot1" presStyleCnt="0"/>
      <dgm:spPr/>
    </dgm:pt>
    <dgm:pt modelId="{DE84898E-9FAA-844A-9DF2-22E7EAC30C67}" type="pres">
      <dgm:prSet presAssocID="{C5C073AE-DF7B-4339-A266-C725992AD410}" presName="composite" presStyleCnt="0"/>
      <dgm:spPr/>
    </dgm:pt>
    <dgm:pt modelId="{2CD6C2E7-E614-764E-ADD0-80ABB58E9636}" type="pres">
      <dgm:prSet presAssocID="{C5C073AE-DF7B-4339-A266-C725992AD410}" presName="background" presStyleLbl="node0" presStyleIdx="0" presStyleCnt="2"/>
      <dgm:spPr/>
    </dgm:pt>
    <dgm:pt modelId="{C983A140-4581-1F44-A41C-57A8B4775BD8}" type="pres">
      <dgm:prSet presAssocID="{C5C073AE-DF7B-4339-A266-C725992AD410}" presName="text" presStyleLbl="fgAcc0" presStyleIdx="0" presStyleCnt="2">
        <dgm:presLayoutVars>
          <dgm:chPref val="3"/>
        </dgm:presLayoutVars>
      </dgm:prSet>
      <dgm:spPr/>
    </dgm:pt>
    <dgm:pt modelId="{D249594E-7AFA-2A44-9693-40984962462D}" type="pres">
      <dgm:prSet presAssocID="{C5C073AE-DF7B-4339-A266-C725992AD410}" presName="hierChild2" presStyleCnt="0"/>
      <dgm:spPr/>
    </dgm:pt>
    <dgm:pt modelId="{C7368860-436B-C64B-87CA-9F4D5DDDE23B}" type="pres">
      <dgm:prSet presAssocID="{17FC6D89-212B-4262-8DA3-9412A68A2147}" presName="hierRoot1" presStyleCnt="0"/>
      <dgm:spPr/>
    </dgm:pt>
    <dgm:pt modelId="{03FE5317-28A4-484A-ABE8-98FC911010F5}" type="pres">
      <dgm:prSet presAssocID="{17FC6D89-212B-4262-8DA3-9412A68A2147}" presName="composite" presStyleCnt="0"/>
      <dgm:spPr/>
    </dgm:pt>
    <dgm:pt modelId="{279987B3-C912-654B-B36C-182AA12484D4}" type="pres">
      <dgm:prSet presAssocID="{17FC6D89-212B-4262-8DA3-9412A68A2147}" presName="background" presStyleLbl="node0" presStyleIdx="1" presStyleCnt="2"/>
      <dgm:spPr/>
    </dgm:pt>
    <dgm:pt modelId="{808966AE-C47C-FE48-8AAA-146F5E4C5DE3}" type="pres">
      <dgm:prSet presAssocID="{17FC6D89-212B-4262-8DA3-9412A68A2147}" presName="text" presStyleLbl="fgAcc0" presStyleIdx="1" presStyleCnt="2">
        <dgm:presLayoutVars>
          <dgm:chPref val="3"/>
        </dgm:presLayoutVars>
      </dgm:prSet>
      <dgm:spPr/>
    </dgm:pt>
    <dgm:pt modelId="{77A5127C-AA60-C04B-B549-ED4BFB0BA20A}" type="pres">
      <dgm:prSet presAssocID="{17FC6D89-212B-4262-8DA3-9412A68A2147}" presName="hierChild2" presStyleCnt="0"/>
      <dgm:spPr/>
    </dgm:pt>
  </dgm:ptLst>
  <dgm:cxnLst>
    <dgm:cxn modelId="{DBE09A05-94C7-2D48-8C54-18841BBF8D1F}" type="presOf" srcId="{CEA29711-7DE2-4E72-B19B-385B61EE401A}" destId="{D5C979ED-B64F-204C-AA5F-A535F8B5EF23}" srcOrd="0" destOrd="0" presId="urn:microsoft.com/office/officeart/2005/8/layout/hierarchy1"/>
    <dgm:cxn modelId="{93A55928-E698-604D-9B70-117AD6730261}" type="presOf" srcId="{C5C073AE-DF7B-4339-A266-C725992AD410}" destId="{C983A140-4581-1F44-A41C-57A8B4775BD8}" srcOrd="0" destOrd="0" presId="urn:microsoft.com/office/officeart/2005/8/layout/hierarchy1"/>
    <dgm:cxn modelId="{FB2DEE38-CE98-5345-BD1F-62E49CDE498C}" type="presOf" srcId="{17FC6D89-212B-4262-8DA3-9412A68A2147}" destId="{808966AE-C47C-FE48-8AAA-146F5E4C5DE3}" srcOrd="0" destOrd="0" presId="urn:microsoft.com/office/officeart/2005/8/layout/hierarchy1"/>
    <dgm:cxn modelId="{C9854A52-F354-4AA2-9298-D9870F64F0B5}" srcId="{CEA29711-7DE2-4E72-B19B-385B61EE401A}" destId="{17FC6D89-212B-4262-8DA3-9412A68A2147}" srcOrd="1" destOrd="0" parTransId="{B7D7836C-078B-4751-8B39-E68ED1E6C9ED}" sibTransId="{2CA507DE-6DE7-408F-9C56-823D1F4AA588}"/>
    <dgm:cxn modelId="{274B81CE-197D-49DB-BD28-1E63172DD6C2}" srcId="{CEA29711-7DE2-4E72-B19B-385B61EE401A}" destId="{C5C073AE-DF7B-4339-A266-C725992AD410}" srcOrd="0" destOrd="0" parTransId="{F97CCEA6-4E0A-4342-B90A-B4B76C8670C4}" sibTransId="{9C2F7034-8613-4755-8120-3FAC2606EFAC}"/>
    <dgm:cxn modelId="{932328D5-EBAA-5B48-9604-C858362A5F04}" type="presParOf" srcId="{D5C979ED-B64F-204C-AA5F-A535F8B5EF23}" destId="{464762B9-DFB1-3C4B-A555-B1A60ADAE0A4}" srcOrd="0" destOrd="0" presId="urn:microsoft.com/office/officeart/2005/8/layout/hierarchy1"/>
    <dgm:cxn modelId="{379E6875-8655-DC44-8684-413EBBF3C73F}" type="presParOf" srcId="{464762B9-DFB1-3C4B-A555-B1A60ADAE0A4}" destId="{DE84898E-9FAA-844A-9DF2-22E7EAC30C67}" srcOrd="0" destOrd="0" presId="urn:microsoft.com/office/officeart/2005/8/layout/hierarchy1"/>
    <dgm:cxn modelId="{8ED41121-D78D-7D45-A2BD-201659EBC680}" type="presParOf" srcId="{DE84898E-9FAA-844A-9DF2-22E7EAC30C67}" destId="{2CD6C2E7-E614-764E-ADD0-80ABB58E9636}" srcOrd="0" destOrd="0" presId="urn:microsoft.com/office/officeart/2005/8/layout/hierarchy1"/>
    <dgm:cxn modelId="{D8EBED2B-98CE-1142-9728-C72366EE711D}" type="presParOf" srcId="{DE84898E-9FAA-844A-9DF2-22E7EAC30C67}" destId="{C983A140-4581-1F44-A41C-57A8B4775BD8}" srcOrd="1" destOrd="0" presId="urn:microsoft.com/office/officeart/2005/8/layout/hierarchy1"/>
    <dgm:cxn modelId="{FD8521CC-F6B9-5149-B5F4-25BCA6D61E9A}" type="presParOf" srcId="{464762B9-DFB1-3C4B-A555-B1A60ADAE0A4}" destId="{D249594E-7AFA-2A44-9693-40984962462D}" srcOrd="1" destOrd="0" presId="urn:microsoft.com/office/officeart/2005/8/layout/hierarchy1"/>
    <dgm:cxn modelId="{75B2465B-F23D-614F-9A99-DF3325AAC41C}" type="presParOf" srcId="{D5C979ED-B64F-204C-AA5F-A535F8B5EF23}" destId="{C7368860-436B-C64B-87CA-9F4D5DDDE23B}" srcOrd="1" destOrd="0" presId="urn:microsoft.com/office/officeart/2005/8/layout/hierarchy1"/>
    <dgm:cxn modelId="{8D6E971B-8244-C24A-A3D1-8D6DA22409F2}" type="presParOf" srcId="{C7368860-436B-C64B-87CA-9F4D5DDDE23B}" destId="{03FE5317-28A4-484A-ABE8-98FC911010F5}" srcOrd="0" destOrd="0" presId="urn:microsoft.com/office/officeart/2005/8/layout/hierarchy1"/>
    <dgm:cxn modelId="{B5D3E98B-1678-9A4B-851C-28A2E84462B1}" type="presParOf" srcId="{03FE5317-28A4-484A-ABE8-98FC911010F5}" destId="{279987B3-C912-654B-B36C-182AA12484D4}" srcOrd="0" destOrd="0" presId="urn:microsoft.com/office/officeart/2005/8/layout/hierarchy1"/>
    <dgm:cxn modelId="{37076065-0C9E-9044-8961-E77E950D76DE}" type="presParOf" srcId="{03FE5317-28A4-484A-ABE8-98FC911010F5}" destId="{808966AE-C47C-FE48-8AAA-146F5E4C5DE3}" srcOrd="1" destOrd="0" presId="urn:microsoft.com/office/officeart/2005/8/layout/hierarchy1"/>
    <dgm:cxn modelId="{592AA5A0-A1E6-4E47-B341-BEC21484F547}" type="presParOf" srcId="{C7368860-436B-C64B-87CA-9F4D5DDDE23B}" destId="{77A5127C-AA60-C04B-B549-ED4BFB0BA20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6C2E7-E614-764E-ADD0-80ABB58E9636}">
      <dsp:nvSpPr>
        <dsp:cNvPr id="0" name=""/>
        <dsp:cNvSpPr/>
      </dsp:nvSpPr>
      <dsp:spPr>
        <a:xfrm>
          <a:off x="1280" y="779957"/>
          <a:ext cx="4496062" cy="2854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83A140-4581-1F44-A41C-57A8B4775BD8}">
      <dsp:nvSpPr>
        <dsp:cNvPr id="0" name=""/>
        <dsp:cNvSpPr/>
      </dsp:nvSpPr>
      <dsp:spPr>
        <a:xfrm>
          <a:off x="500843" y="1254542"/>
          <a:ext cx="4496062" cy="2854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НИЗКОЖИРОВАЯ ДИЕТА</a:t>
          </a:r>
          <a:endParaRPr lang="en-US" sz="3400" kern="1200" dirty="0"/>
        </a:p>
      </dsp:txBody>
      <dsp:txXfrm>
        <a:off x="584463" y="1338162"/>
        <a:ext cx="4328822" cy="2687759"/>
      </dsp:txXfrm>
    </dsp:sp>
    <dsp:sp modelId="{279987B3-C912-654B-B36C-182AA12484D4}">
      <dsp:nvSpPr>
        <dsp:cNvPr id="0" name=""/>
        <dsp:cNvSpPr/>
      </dsp:nvSpPr>
      <dsp:spPr>
        <a:xfrm>
          <a:off x="5496468" y="779957"/>
          <a:ext cx="4496062" cy="2854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8966AE-C47C-FE48-8AAA-146F5E4C5DE3}">
      <dsp:nvSpPr>
        <dsp:cNvPr id="0" name=""/>
        <dsp:cNvSpPr/>
      </dsp:nvSpPr>
      <dsp:spPr>
        <a:xfrm>
          <a:off x="5996031" y="1254542"/>
          <a:ext cx="4496062" cy="2854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ДОТАЦИЯ СРЕДНЕЦЕПОЧЕЧНЫХ ТРИГЛИЦЕРИДОВ</a:t>
          </a:r>
          <a:endParaRPr lang="en-US" sz="3400" kern="1200" dirty="0"/>
        </a:p>
      </dsp:txBody>
      <dsp:txXfrm>
        <a:off x="6079651" y="1338162"/>
        <a:ext cx="4328822" cy="2687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44280-C336-A046-8EEB-DF830AEE1C7D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4AC4D-2803-4343-B5B0-4913210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7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7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7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91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6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4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8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4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5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3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5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9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4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2" y="1287255"/>
            <a:ext cx="10493187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0612" y="163208"/>
            <a:ext cx="1049318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301" y="4743450"/>
            <a:ext cx="4239699" cy="21145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952301" y="4743450"/>
            <a:ext cx="4239699" cy="21145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ectangle 32"/>
          <p:cNvSpPr/>
          <p:nvPr/>
        </p:nvSpPr>
        <p:spPr>
          <a:xfrm rot="16200000">
            <a:off x="8304726" y="4391025"/>
            <a:ext cx="2114550" cy="2819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Rectangle 34"/>
          <p:cNvSpPr/>
          <p:nvPr/>
        </p:nvSpPr>
        <p:spPr>
          <a:xfrm rot="10800000">
            <a:off x="7952300" y="2628898"/>
            <a:ext cx="4239699" cy="21145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8378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maxpixel.net/Icon-Sign-Fast-Lunch-Meat-Burger-Hamburger-2013191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3C02A-5013-AB4E-B51A-B6902811F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49" y="757685"/>
            <a:ext cx="5962785" cy="4567137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/>
              <a:t>Лечение нарушений </a:t>
            </a:r>
            <a:r>
              <a:rPr lang="ru-RU" sz="4400" b="1" dirty="0" err="1"/>
              <a:t>митохондриального</a:t>
            </a:r>
            <a:r>
              <a:rPr lang="ru-RU" sz="4400" b="1" dirty="0"/>
              <a:t> бета –окисления жирных кислот с длинной цепью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80BE1A-FAED-F244-9634-D64976D3E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6082506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Докладчик: Печатникова Н.Л.</a:t>
            </a:r>
          </a:p>
        </p:txBody>
      </p:sp>
      <p:pic>
        <p:nvPicPr>
          <p:cNvPr id="5" name="Picture 4" descr="Крупный план невскрытых блистеров с таблетками">
            <a:extLst>
              <a:ext uri="{FF2B5EF4-FFF2-40B4-BE49-F238E27FC236}">
                <a16:creationId xmlns:a16="http://schemas.microsoft.com/office/drawing/2014/main" id="{48153DA2-C3EA-4D6D-9B0F-388607873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6" r="2141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771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2">
            <a:extLst>
              <a:ext uri="{FF2B5EF4-FFF2-40B4-BE49-F238E27FC236}">
                <a16:creationId xmlns:a16="http://schemas.microsoft.com/office/drawing/2014/main" id="{37689ED5-37A8-4B64-855B-E772233E3038}"/>
              </a:ext>
            </a:extLst>
          </p:cNvPr>
          <p:cNvCxnSpPr/>
          <p:nvPr/>
        </p:nvCxnSpPr>
        <p:spPr bwMode="auto">
          <a:xfrm flipV="1">
            <a:off x="3676555" y="797708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87A38FA-A60A-4B5E-AA60-E3EA7E812A7D}"/>
              </a:ext>
            </a:extLst>
          </p:cNvPr>
          <p:cNvCxnSpPr/>
          <p:nvPr/>
        </p:nvCxnSpPr>
        <p:spPr bwMode="auto">
          <a:xfrm flipV="1">
            <a:off x="8271162" y="923693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2C2D2E-7875-4620-BEC7-03AB504F4B87}"/>
              </a:ext>
            </a:extLst>
          </p:cNvPr>
          <p:cNvSpPr txBox="1"/>
          <p:nvPr/>
        </p:nvSpPr>
        <p:spPr>
          <a:xfrm>
            <a:off x="817416" y="37660"/>
            <a:ext cx="10882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Нарушения бета –окисления жирных кислот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F25A494-FD68-4357-B401-AE99C918956A}"/>
              </a:ext>
            </a:extLst>
          </p:cNvPr>
          <p:cNvSpPr>
            <a:spLocks/>
          </p:cNvSpPr>
          <p:nvPr/>
        </p:nvSpPr>
        <p:spPr bwMode="auto">
          <a:xfrm flipV="1">
            <a:off x="981870" y="490902"/>
            <a:ext cx="10669053" cy="45719"/>
          </a:xfrm>
          <a:prstGeom prst="rect">
            <a:avLst/>
          </a:prstGeom>
          <a:gradFill>
            <a:gsLst>
              <a:gs pos="83000">
                <a:srgbClr val="00AA78"/>
              </a:gs>
              <a:gs pos="12000">
                <a:srgbClr val="505AAA"/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FCF19-F069-AB42-8619-E21D6D96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687010"/>
            <a:ext cx="11904134" cy="61333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i="1" dirty="0"/>
              <a:t>Группа наследственных заболеваний, связанных с нарушением окисления жирных кислот в митохондриях, накоплением токсических метаболитов, поражением всех органов и тканей (преимущественно печень, мышцы, сердце)</a:t>
            </a:r>
            <a:endParaRPr lang="ru-RU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Дебют в первые сутки -год жизни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/>
              <a:t>Кризовое</a:t>
            </a:r>
            <a:r>
              <a:rPr lang="ru-RU" dirty="0"/>
              <a:t> течение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Высокая смертность на первом году жизни без своевременной терапии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45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E2C034F-A82F-4D49-8A4B-74491ED8F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8667"/>
            <a:ext cx="10515600" cy="5838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Заболевание для включения: </a:t>
            </a:r>
            <a:endParaRPr lang="en-US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Нарушения бета –окисления жирных кислот (Код МКБ-10: Е71.3)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Препарат для включения:</a:t>
            </a:r>
            <a:endParaRPr lang="en-US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 Т</a:t>
            </a:r>
            <a:r>
              <a:rPr lang="en-US" dirty="0" err="1"/>
              <a:t>riheptanoin</a:t>
            </a:r>
            <a:r>
              <a:rPr lang="en-US" dirty="0"/>
              <a:t> (</a:t>
            </a:r>
            <a:r>
              <a:rPr lang="ru-RU" dirty="0" err="1"/>
              <a:t>Тригептаноин</a:t>
            </a:r>
            <a:r>
              <a:rPr lang="ru-RU" dirty="0"/>
              <a:t>) (</a:t>
            </a:r>
            <a:r>
              <a:rPr lang="en-US" dirty="0" err="1"/>
              <a:t>Dojolvi</a:t>
            </a:r>
            <a:r>
              <a:rPr lang="ru-RU" dirty="0"/>
              <a:t>®)</a:t>
            </a:r>
          </a:p>
        </p:txBody>
      </p:sp>
    </p:spTree>
    <p:extLst>
      <p:ext uri="{BB962C8B-B14F-4D97-AF65-F5344CB8AC3E}">
        <p14:creationId xmlns:p14="http://schemas.microsoft.com/office/powerpoint/2010/main" val="73759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660E72-2613-1E46-9B9D-98A7533E7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286" b="194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97E42-8084-9949-A4FD-65F4543D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Патогенетическая терапия при нарушениях бета –окисления жирных кислот</a:t>
            </a:r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72DB2ED5-A631-4AD0-BA67-F9956258F9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328373"/>
              </p:ext>
            </p:extLst>
          </p:nvPr>
        </p:nvGraphicFramePr>
        <p:xfrm>
          <a:off x="860425" y="1287463"/>
          <a:ext cx="10493375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189CDE-D6CB-3845-9AA1-7ACAE57C215A}"/>
              </a:ext>
            </a:extLst>
          </p:cNvPr>
          <p:cNvSpPr txBox="1"/>
          <p:nvPr/>
        </p:nvSpPr>
        <p:spPr>
          <a:xfrm>
            <a:off x="1608667" y="677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288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BD3C9-5531-364B-92B4-38C79C53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63208"/>
            <a:ext cx="10493187" cy="998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cap="all"/>
              <a:t>ТРИГЕПТАНОИН </a:t>
            </a:r>
            <a:r>
              <a:rPr lang="en-US" b="1" cap="all"/>
              <a:t>(DOJOLVI®)</a:t>
            </a:r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1A71770-0146-C84A-AC69-290C7AD5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25625"/>
            <a:ext cx="5181600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22860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kern="1200">
                <a:latin typeface="+mn-lt"/>
                <a:ea typeface="+mn-ea"/>
                <a:cs typeface="+mn-cs"/>
              </a:rPr>
              <a:t> Раствор для приема внутрь (500мл) 8,3 ккал/мл</a:t>
            </a:r>
          </a:p>
          <a:p>
            <a:pPr marL="22860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altLang="ru-RU" sz="2600" i="0" u="none" strike="noStrike" kern="1200" cap="none" normalizeH="0" baseline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Суточная доза зависит от возраста и суточного каллоража. В среднем 0,5 -1,5г/кг/сутки (35% от суточного каллоража)</a:t>
            </a:r>
          </a:p>
          <a:p>
            <a:pPr marL="22860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600" kern="1200">
                <a:latin typeface="+mn-lt"/>
                <a:ea typeface="+mn-ea"/>
                <a:cs typeface="+mn-cs"/>
              </a:rPr>
              <a:t>Суточная доза вводится в 4 приема</a:t>
            </a:r>
            <a:endParaRPr kumimoji="0" lang="ru-RU" altLang="ru-RU" sz="2600" i="0" u="none" strike="noStrike" kern="1200" cap="none" normalizeH="0" baseline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  <a:p>
            <a:pPr marL="228600" marR="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600" i="0" u="none" strike="noStrike" kern="1200" cap="none" normalizeH="0" baseline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Вводится через рот или назогастральный зонд</a:t>
            </a:r>
          </a:p>
          <a:p>
            <a:pPr marL="228600" marR="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altLang="ru-RU" sz="2600" b="0" i="0" u="none" strike="noStrike" kern="1200" cap="none" normalizeH="0" baseline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Объект 4" descr="Изображение выглядит как текст, еда, напиток, алкоголь&#10;&#10;Автоматически созданное описание">
            <a:extLst>
              <a:ext uri="{FF2B5EF4-FFF2-40B4-BE49-F238E27FC236}">
                <a16:creationId xmlns:a16="http://schemas.microsoft.com/office/drawing/2014/main" id="{AB205FDF-9112-4F4D-87DA-D16BA0D562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027"/>
          <a:stretch/>
        </p:blipFill>
        <p:spPr>
          <a:xfrm>
            <a:off x="6172200" y="1825625"/>
            <a:ext cx="518160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364775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2">
            <a:extLst>
              <a:ext uri="{FF2B5EF4-FFF2-40B4-BE49-F238E27FC236}">
                <a16:creationId xmlns:a16="http://schemas.microsoft.com/office/drawing/2014/main" id="{37689ED5-37A8-4B64-855B-E772233E3038}"/>
              </a:ext>
            </a:extLst>
          </p:cNvPr>
          <p:cNvCxnSpPr/>
          <p:nvPr/>
        </p:nvCxnSpPr>
        <p:spPr bwMode="auto">
          <a:xfrm flipV="1">
            <a:off x="3676555" y="797708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87A38FA-A60A-4B5E-AA60-E3EA7E812A7D}"/>
              </a:ext>
            </a:extLst>
          </p:cNvPr>
          <p:cNvCxnSpPr/>
          <p:nvPr/>
        </p:nvCxnSpPr>
        <p:spPr bwMode="auto">
          <a:xfrm flipV="1">
            <a:off x="8271162" y="923693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2C2D2E-7875-4620-BEC7-03AB504F4B87}"/>
              </a:ext>
            </a:extLst>
          </p:cNvPr>
          <p:cNvSpPr txBox="1"/>
          <p:nvPr/>
        </p:nvSpPr>
        <p:spPr>
          <a:xfrm>
            <a:off x="817416" y="37660"/>
            <a:ext cx="10882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Механизм действия </a:t>
            </a:r>
            <a:r>
              <a:rPr lang="en-US" sz="2400" b="1" cap="all" dirty="0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DOJOLVI®</a:t>
            </a:r>
            <a:endParaRPr lang="ru-RU" sz="2400" b="1" cap="all" dirty="0">
              <a:solidFill>
                <a:schemeClr val="accent1"/>
              </a:solidFill>
              <a:latin typeface="Lato"/>
              <a:ea typeface="+mj-ea"/>
              <a:cs typeface="+mj-cs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F25A494-FD68-4357-B401-AE99C918956A}"/>
              </a:ext>
            </a:extLst>
          </p:cNvPr>
          <p:cNvSpPr>
            <a:spLocks/>
          </p:cNvSpPr>
          <p:nvPr/>
        </p:nvSpPr>
        <p:spPr bwMode="auto">
          <a:xfrm flipV="1">
            <a:off x="981870" y="490902"/>
            <a:ext cx="10669053" cy="45719"/>
          </a:xfrm>
          <a:prstGeom prst="rect">
            <a:avLst/>
          </a:prstGeom>
          <a:gradFill>
            <a:gsLst>
              <a:gs pos="83000">
                <a:srgbClr val="00AA78"/>
              </a:gs>
              <a:gs pos="12000">
                <a:srgbClr val="505AAA"/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CD41D57-690B-6F47-80C3-69CF4A4E0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1887538"/>
            <a:ext cx="6700837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33FCCB8-FA3D-124E-B181-7B64CCAE31EB}"/>
              </a:ext>
            </a:extLst>
          </p:cNvPr>
          <p:cNvSpPr txBox="1">
            <a:spLocks/>
          </p:cNvSpPr>
          <p:nvPr/>
        </p:nvSpPr>
        <p:spPr>
          <a:xfrm>
            <a:off x="499079" y="1174249"/>
            <a:ext cx="3851242" cy="5147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en-US" sz="2200" dirty="0"/>
              <a:t>Включается в метаболизм митохондрий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en-US" sz="2200" dirty="0"/>
              <a:t>Через Цикл Кребса преобразует жиры в энергию</a:t>
            </a:r>
          </a:p>
        </p:txBody>
      </p:sp>
    </p:spTree>
    <p:extLst>
      <p:ext uri="{BB962C8B-B14F-4D97-AF65-F5344CB8AC3E}">
        <p14:creationId xmlns:p14="http://schemas.microsoft.com/office/powerpoint/2010/main" val="380853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2">
            <a:extLst>
              <a:ext uri="{FF2B5EF4-FFF2-40B4-BE49-F238E27FC236}">
                <a16:creationId xmlns:a16="http://schemas.microsoft.com/office/drawing/2014/main" id="{37689ED5-37A8-4B64-855B-E772233E3038}"/>
              </a:ext>
            </a:extLst>
          </p:cNvPr>
          <p:cNvCxnSpPr/>
          <p:nvPr/>
        </p:nvCxnSpPr>
        <p:spPr bwMode="auto">
          <a:xfrm flipV="1">
            <a:off x="3676555" y="797708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87A38FA-A60A-4B5E-AA60-E3EA7E812A7D}"/>
              </a:ext>
            </a:extLst>
          </p:cNvPr>
          <p:cNvCxnSpPr/>
          <p:nvPr/>
        </p:nvCxnSpPr>
        <p:spPr bwMode="auto">
          <a:xfrm flipV="1">
            <a:off x="8271162" y="923693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2C2D2E-7875-4620-BEC7-03AB504F4B87}"/>
              </a:ext>
            </a:extLst>
          </p:cNvPr>
          <p:cNvSpPr txBox="1"/>
          <p:nvPr/>
        </p:nvSpPr>
        <p:spPr>
          <a:xfrm>
            <a:off x="817416" y="37660"/>
            <a:ext cx="10882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Результаты применения </a:t>
            </a:r>
            <a:r>
              <a:rPr lang="en-US" sz="2400" b="1" cap="all" dirty="0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DOJOLVI®</a:t>
            </a:r>
            <a:r>
              <a:rPr lang="ru-RU" sz="2400" b="1" cap="all" dirty="0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 (Австрия)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F25A494-FD68-4357-B401-AE99C918956A}"/>
              </a:ext>
            </a:extLst>
          </p:cNvPr>
          <p:cNvSpPr>
            <a:spLocks/>
          </p:cNvSpPr>
          <p:nvPr/>
        </p:nvSpPr>
        <p:spPr bwMode="auto">
          <a:xfrm flipV="1">
            <a:off x="981870" y="490902"/>
            <a:ext cx="10669053" cy="45719"/>
          </a:xfrm>
          <a:prstGeom prst="rect">
            <a:avLst/>
          </a:prstGeom>
          <a:gradFill>
            <a:gsLst>
              <a:gs pos="83000">
                <a:srgbClr val="00AA78"/>
              </a:gs>
              <a:gs pos="12000">
                <a:srgbClr val="505AAA"/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FFED5F-4A5F-1046-ABAD-145B5F3F7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14"/>
          <a:stretch/>
        </p:blipFill>
        <p:spPr>
          <a:xfrm>
            <a:off x="0" y="490901"/>
            <a:ext cx="12192000" cy="62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4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4731F5-FDC7-401F-87BE-CD71874D89EE}"/>
              </a:ext>
            </a:extLst>
          </p:cNvPr>
          <p:cNvSpPr>
            <a:spLocks/>
          </p:cNvSpPr>
          <p:nvPr/>
        </p:nvSpPr>
        <p:spPr bwMode="auto">
          <a:xfrm>
            <a:off x="247143" y="181395"/>
            <a:ext cx="11697709" cy="4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1219170"/>
            <a:r>
              <a:rPr lang="ru-RU" sz="2800" b="1" cap="all" dirty="0">
                <a:solidFill>
                  <a:srgbClr val="4472C4"/>
                </a:solidFill>
                <a:latin typeface="Lato"/>
              </a:rPr>
              <a:t>Критерии назначения </a:t>
            </a:r>
            <a:r>
              <a:rPr lang="en-US" sz="2800" b="1" cap="all" dirty="0">
                <a:solidFill>
                  <a:srgbClr val="4472C4"/>
                </a:solidFill>
                <a:latin typeface="Lato"/>
              </a:rPr>
              <a:t>CYSTADANE®</a:t>
            </a:r>
            <a:endParaRPr lang="ru-RU" sz="2800" b="1" cap="all" dirty="0">
              <a:solidFill>
                <a:srgbClr val="4472C4"/>
              </a:solidFill>
              <a:latin typeface="Lato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AED0B9D-E5AF-40EF-9201-0F621023B10B}"/>
              </a:ext>
            </a:extLst>
          </p:cNvPr>
          <p:cNvSpPr>
            <a:spLocks/>
          </p:cNvSpPr>
          <p:nvPr/>
        </p:nvSpPr>
        <p:spPr bwMode="auto">
          <a:xfrm flipV="1">
            <a:off x="440911" y="671501"/>
            <a:ext cx="11480624" cy="45719"/>
          </a:xfrm>
          <a:prstGeom prst="rect">
            <a:avLst/>
          </a:prstGeom>
          <a:gradFill>
            <a:gsLst>
              <a:gs pos="83000">
                <a:srgbClr val="00AA78"/>
              </a:gs>
              <a:gs pos="12000">
                <a:srgbClr val="505AAA"/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ill Sans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69EF95-2757-AC4D-9EEF-A4ABFEDD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2" y="977052"/>
            <a:ext cx="11084240" cy="5209447"/>
          </a:xfrm>
        </p:spPr>
        <p:txBody>
          <a:bodyPr/>
          <a:lstStyle/>
          <a:p>
            <a:pPr lvl="0"/>
            <a:r>
              <a:rPr lang="ru-RU" dirty="0" err="1"/>
              <a:t>Биохимически</a:t>
            </a:r>
            <a:r>
              <a:rPr lang="ru-RU" dirty="0"/>
              <a:t> и/или </a:t>
            </a:r>
            <a:r>
              <a:rPr lang="ru-RU" dirty="0" err="1"/>
              <a:t>молекулярно</a:t>
            </a:r>
            <a:r>
              <a:rPr lang="ru-RU" dirty="0"/>
              <a:t> -генетически подтвержденный диагноз  нарушения окисления жирных кислот с длинной цепью (</a:t>
            </a:r>
            <a:r>
              <a:rPr lang="en-US" dirty="0"/>
              <a:t>VLCAD</a:t>
            </a:r>
            <a:r>
              <a:rPr lang="ru-RU" dirty="0"/>
              <a:t>, </a:t>
            </a:r>
            <a:r>
              <a:rPr lang="en-US" dirty="0"/>
              <a:t>LCHAD</a:t>
            </a:r>
            <a:r>
              <a:rPr lang="ru-RU" dirty="0"/>
              <a:t>, </a:t>
            </a:r>
            <a:r>
              <a:rPr lang="en-US" dirty="0"/>
              <a:t>CPT</a:t>
            </a:r>
            <a:r>
              <a:rPr lang="ru-RU" dirty="0"/>
              <a:t> </a:t>
            </a:r>
            <a:r>
              <a:rPr lang="ru-RU" dirty="0" err="1"/>
              <a:t>I</a:t>
            </a:r>
            <a:r>
              <a:rPr lang="ru-RU" dirty="0"/>
              <a:t>/</a:t>
            </a:r>
            <a:r>
              <a:rPr lang="en-US" dirty="0"/>
              <a:t>II,</a:t>
            </a:r>
            <a:r>
              <a:rPr lang="ru-RU" dirty="0" err="1"/>
              <a:t>T</a:t>
            </a:r>
            <a:r>
              <a:rPr lang="en-US" dirty="0"/>
              <a:t>FPD)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Плохая переносимость приема масел, содержащих </a:t>
            </a:r>
            <a:r>
              <a:rPr lang="ru-RU" dirty="0" err="1"/>
              <a:t>среднецепочечные</a:t>
            </a:r>
            <a:r>
              <a:rPr lang="ru-RU" dirty="0"/>
              <a:t> жиры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Частота госпитализаций в связи с метаболической декомпенсацией более 2 раз в год, несмотря на соблюдение диеты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86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01CE51-AF15-4A40-A772-6F99916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233" y="1163345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51326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препараты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препараты" id="{062A2766-D4D4-6244-9413-B66D90C96813}" vid="{10D42991-6634-664C-8DF3-7A21DC92391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препараты</Template>
  <TotalTime>324</TotalTime>
  <Words>252</Words>
  <Application>Microsoft Macintosh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Gill Sans</vt:lpstr>
      <vt:lpstr>Lato</vt:lpstr>
      <vt:lpstr>Wingdings</vt:lpstr>
      <vt:lpstr>Тема препараты</vt:lpstr>
      <vt:lpstr>Лечение нарушений митохондриального бета –окисления жирных кислот с длинной цепью</vt:lpstr>
      <vt:lpstr>Презентация PowerPoint</vt:lpstr>
      <vt:lpstr>Презентация PowerPoint</vt:lpstr>
      <vt:lpstr>Патогенетическая терапия при нарушениях бета –окисления жирных кислот</vt:lpstr>
      <vt:lpstr>ТРИГЕПТАНОИН (DOJOLVI®)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Лечение гипераммониемии при заболеваниях из группы нарушений цикла мочевины</dc:title>
  <dc:creator>наталья печатникова</dc:creator>
  <cp:lastModifiedBy>наталья печатникова</cp:lastModifiedBy>
  <cp:revision>32</cp:revision>
  <dcterms:created xsi:type="dcterms:W3CDTF">2021-09-01T05:58:55Z</dcterms:created>
  <dcterms:modified xsi:type="dcterms:W3CDTF">2022-06-16T13:20:21Z</dcterms:modified>
</cp:coreProperties>
</file>