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  <p:sldMasterId id="2147483661" r:id="rId5"/>
  </p:sldMasterIdLst>
  <p:notesMasterIdLst>
    <p:notesMasterId r:id="rId22"/>
  </p:notesMasterIdLst>
  <p:sldIdLst>
    <p:sldId id="269" r:id="rId6"/>
    <p:sldId id="270" r:id="rId7"/>
    <p:sldId id="272" r:id="rId8"/>
    <p:sldId id="1098" r:id="rId9"/>
    <p:sldId id="1018" r:id="rId10"/>
    <p:sldId id="328" r:id="rId11"/>
    <p:sldId id="327" r:id="rId12"/>
    <p:sldId id="382" r:id="rId13"/>
    <p:sldId id="1106" r:id="rId14"/>
    <p:sldId id="1099" r:id="rId15"/>
    <p:sldId id="1102" r:id="rId16"/>
    <p:sldId id="1104" r:id="rId17"/>
    <p:sldId id="1103" r:id="rId18"/>
    <p:sldId id="1107" r:id="rId19"/>
    <p:sldId id="1108" r:id="rId20"/>
    <p:sldId id="110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 Domaradskaya" initials="AD" lastIdx="17" clrIdx="0">
    <p:extLst>
      <p:ext uri="{19B8F6BF-5375-455C-9EA6-DF929625EA0E}">
        <p15:presenceInfo xmlns:p15="http://schemas.microsoft.com/office/powerpoint/2012/main" userId="S::adomaradskaya@bmrn.com::8a00c642-ceae-47ae-8e50-0242230fbf7d" providerId="AD"/>
      </p:ext>
    </p:extLst>
  </p:cmAuthor>
  <p:cmAuthor id="2" name="Andrey Kharevsky" initials="AK" lastIdx="2" clrIdx="1">
    <p:extLst>
      <p:ext uri="{19B8F6BF-5375-455C-9EA6-DF929625EA0E}">
        <p15:presenceInfo xmlns:p15="http://schemas.microsoft.com/office/powerpoint/2012/main" userId="S::akharevsky@bmrn.com::2d8ac636-19b8-4e9f-b180-20b73075f6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6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6" autoAdjust="0"/>
    <p:restoredTop sz="85120" autoAdjust="0"/>
  </p:normalViewPr>
  <p:slideViewPr>
    <p:cSldViewPr snapToGrid="0">
      <p:cViewPr varScale="1">
        <p:scale>
          <a:sx n="99" d="100"/>
          <a:sy n="99" d="100"/>
        </p:scale>
        <p:origin x="1110" y="84"/>
      </p:cViewPr>
      <p:guideLst/>
    </p:cSldViewPr>
  </p:slideViewPr>
  <p:outlineViewPr>
    <p:cViewPr>
      <p:scale>
        <a:sx n="33" d="100"/>
        <a:sy n="33" d="100"/>
      </p:scale>
      <p:origin x="0" y="-450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A68D6-E29A-4F07-B2D6-E2EE332A3D97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5A7051-3BD4-4284-A798-383836369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6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A7051-3BD4-4284-A798-3838363692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216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A7051-3BD4-4284-A798-3838363692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460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A7051-3BD4-4284-A798-3838363692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596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8E9C51-147A-9C45-8247-A2C3C5E5DB0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611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A7051-3BD4-4284-A798-38383636923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853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E684D1-796A-494D-A6AC-908F861150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9331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A7051-3BD4-4284-A798-38383636923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766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A7051-3BD4-4284-A798-38383636923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168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A7051-3BD4-4284-A798-38383636923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984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2DF72B-FE04-45BC-B808-132E15CD76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836481E-A6BB-49F9-AEEA-81E7E68800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FB40A23-7FE4-492E-8AF8-655023AF2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8772D-C373-477F-A5E8-4CE4F322EC97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DE180F-92F6-4DC1-8D36-EF2BF5019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E0AB52B-CA5D-4375-98F5-D8E10704F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F6303-7CB5-4FE8-8C28-9DF550F6E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526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F80C65-C781-4776-8D18-E379C4372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EAC05E8-9B59-48AC-BB60-4CF593C1E5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5851075-5F6B-495B-8139-1B55DA136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8772D-C373-477F-A5E8-4CE4F322EC97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C704F8-AF39-4F18-A6CB-5318877F1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CE59CC9-0C85-4A42-B6A5-52A025531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F6303-7CB5-4FE8-8C28-9DF550F6E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780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73FDD18-9AA3-484C-A1B3-FED8368CFC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8A40F4F-2454-4CB7-B50E-622C272CBC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F117709-BAD7-4A0A-A4CE-DC743EB47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8772D-C373-477F-A5E8-4CE4F322EC97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7C85E97-A064-481A-98F6-5F62A9B62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4BBA6B-0365-4314-BBD1-B2945C295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F6303-7CB5-4FE8-8C28-9DF550F6E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49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Subhead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4" name="Shape 34"/>
          <p:cNvSpPr>
            <a:spLocks noGrp="1"/>
          </p:cNvSpPr>
          <p:nvPr>
            <p:ph type="body" idx="1"/>
          </p:nvPr>
        </p:nvSpPr>
        <p:spPr>
          <a:xfrm>
            <a:off x="609600" y="2247703"/>
            <a:ext cx="10972800" cy="3657311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 marL="605367" indent="-322792">
              <a:defRPr sz="2000"/>
            </a:lvl2pPr>
            <a:lvl3pPr marL="860821" indent="-287734">
              <a:defRPr sz="2000"/>
            </a:lvl3pPr>
            <a:lvl4pPr marL="1206953" indent="-403678">
              <a:defRPr sz="2000"/>
            </a:lvl4pPr>
            <a:lvl5pPr marL="1414690" indent="-328840">
              <a:defRPr sz="2000"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35" name="Shape 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Text Placeholder 2"/>
          <p:cNvSpPr>
            <a:spLocks noGrp="1"/>
          </p:cNvSpPr>
          <p:nvPr>
            <p:ph type="body" idx="14"/>
          </p:nvPr>
        </p:nvSpPr>
        <p:spPr>
          <a:xfrm>
            <a:off x="609601" y="1381177"/>
            <a:ext cx="10972801" cy="63976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rgbClr val="30A5E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613288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No T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34184"/>
            <a:ext cx="10972800" cy="4271618"/>
          </a:xfrm>
        </p:spPr>
        <p:txBody>
          <a:bodyPr/>
          <a:lstStyle>
            <a:lvl1pPr>
              <a:defRPr sz="1500"/>
            </a:lvl1pPr>
            <a:lvl2pPr marL="455613" indent="-223838">
              <a:defRPr sz="1400"/>
            </a:lvl2pPr>
            <a:lvl3pPr marL="687388" indent="-231775">
              <a:defRPr sz="1300"/>
            </a:lvl3pPr>
            <a:lvl4pPr marL="911225" indent="-223838">
              <a:defRPr sz="1200"/>
            </a:lvl4pPr>
            <a:lvl5pPr marL="1143000" indent="-23177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5983289"/>
            <a:ext cx="8663483" cy="4692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38244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827A5-1DDC-2C4C-8642-FBD25035F2E5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6D28E-51D5-674A-8FCD-4752D899B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459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827A5-1DDC-2C4C-8642-FBD25035F2E5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6D28E-51D5-674A-8FCD-4752D899B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847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827A5-1DDC-2C4C-8642-FBD25035F2E5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6D28E-51D5-674A-8FCD-4752D899B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2059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827A5-1DDC-2C4C-8642-FBD25035F2E5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6D28E-51D5-674A-8FCD-4752D899B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5400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827A5-1DDC-2C4C-8642-FBD25035F2E5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6D28E-51D5-674A-8FCD-4752D899B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5668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827A5-1DDC-2C4C-8642-FBD25035F2E5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6D28E-51D5-674A-8FCD-4752D899B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97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DD709B-026A-410F-97AE-48076970F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1A4CC2-C343-454C-A08D-7D63434723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97F0B5-CD88-4E17-95AD-1620F4BB7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8772D-C373-477F-A5E8-4CE4F322EC97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665CC69-588E-435D-80A7-F80E4B741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8050AF2-5ABD-4EB8-85F6-6545ECC31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F6303-7CB5-4FE8-8C28-9DF550F6E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7751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827A5-1DDC-2C4C-8642-FBD25035F2E5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6D28E-51D5-674A-8FCD-4752D899B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77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827A5-1DDC-2C4C-8642-FBD25035F2E5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6D28E-51D5-674A-8FCD-4752D899B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7750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827A5-1DDC-2C4C-8642-FBD25035F2E5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6D28E-51D5-674A-8FCD-4752D899B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7334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827A5-1DDC-2C4C-8642-FBD25035F2E5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6D28E-51D5-674A-8FCD-4752D899B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0742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827A5-1DDC-2C4C-8642-FBD25035F2E5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6D28E-51D5-674A-8FCD-4752D899B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3254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077" y="474274"/>
            <a:ext cx="11533632" cy="886968"/>
          </a:xfrm>
        </p:spPr>
        <p:txBody>
          <a:bodyPr>
            <a:noAutofit/>
          </a:bodyPr>
          <a:lstStyle>
            <a:lvl1pPr algn="l">
              <a:defRPr sz="150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733" y="1801406"/>
            <a:ext cx="10972800" cy="4059617"/>
          </a:xfrm>
        </p:spPr>
        <p:txBody>
          <a:bodyPr/>
          <a:lstStyle>
            <a:lvl1pPr marL="257175" indent="-129779">
              <a:defRPr sz="1350">
                <a:solidFill>
                  <a:srgbClr val="1E3B8A"/>
                </a:solidFill>
                <a:latin typeface="Trebuchet MS"/>
                <a:cs typeface="Trebuchet MS"/>
              </a:defRPr>
            </a:lvl1pPr>
            <a:lvl2pPr marL="557213" indent="-171450">
              <a:spcAft>
                <a:spcPts val="450"/>
              </a:spcAft>
              <a:buClr>
                <a:schemeClr val="accent1"/>
              </a:buClr>
              <a:defRPr lang="en-US" sz="120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2pPr>
            <a:lvl3pPr marL="557213" indent="-171450">
              <a:spcAft>
                <a:spcPts val="0"/>
              </a:spcAft>
              <a:buClr>
                <a:schemeClr val="accent1"/>
              </a:buClr>
              <a:defRPr sz="1200">
                <a:latin typeface="+mj-lt"/>
              </a:defRPr>
            </a:lvl3pPr>
            <a:lvl4pPr marL="557213" indent="-171450">
              <a:spcAft>
                <a:spcPts val="0"/>
              </a:spcAft>
              <a:buClr>
                <a:schemeClr val="accent1"/>
              </a:buClr>
              <a:defRPr sz="1200">
                <a:latin typeface="+mj-lt"/>
              </a:defRPr>
            </a:lvl4pPr>
            <a:lvl5pPr marL="557213" indent="-171450">
              <a:spcAft>
                <a:spcPts val="0"/>
              </a:spcAft>
              <a:buClr>
                <a:schemeClr val="accent1"/>
              </a:buClr>
              <a:defRPr sz="12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1"/>
            <a:r>
              <a:rPr lang="en-US"/>
              <a:t>Third level</a:t>
            </a:r>
          </a:p>
          <a:p>
            <a:pPr lvl="1"/>
            <a:r>
              <a:rPr lang="en-US"/>
              <a:t>Fourth level</a:t>
            </a:r>
          </a:p>
          <a:p>
            <a:pPr lvl="1"/>
            <a:r>
              <a:rPr lang="en-US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35282" y="5897598"/>
            <a:ext cx="11517239" cy="471328"/>
          </a:xfrm>
        </p:spPr>
        <p:txBody>
          <a:bodyPr anchor="b">
            <a:noAutofit/>
          </a:bodyPr>
          <a:lstStyle>
            <a:lvl1pPr marL="2381" indent="-2381" algn="l">
              <a:buNone/>
              <a:defRPr sz="675" b="0">
                <a:solidFill>
                  <a:schemeClr val="accent2"/>
                </a:solidFill>
                <a:latin typeface="+mj-lt"/>
              </a:defRPr>
            </a:lvl1pPr>
            <a:lvl2pPr>
              <a:defRPr sz="675">
                <a:latin typeface="+mj-lt"/>
              </a:defRPr>
            </a:lvl2pPr>
            <a:lvl3pPr>
              <a:defRPr sz="675">
                <a:latin typeface="+mj-lt"/>
              </a:defRPr>
            </a:lvl3pPr>
            <a:lvl4pPr>
              <a:defRPr sz="675">
                <a:latin typeface="+mj-lt"/>
              </a:defRPr>
            </a:lvl4pPr>
            <a:lvl5pPr>
              <a:defRPr sz="675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48287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3" name="Shape 53"/>
          <p:cNvSpPr>
            <a:spLocks noGrp="1"/>
          </p:cNvSpPr>
          <p:nvPr>
            <p:ph type="body" sz="half" idx="1"/>
          </p:nvPr>
        </p:nvSpPr>
        <p:spPr>
          <a:xfrm>
            <a:off x="609600" y="1379050"/>
            <a:ext cx="5384800" cy="452596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 marL="605367" indent="-322792">
              <a:defRPr sz="2000"/>
            </a:lvl2pPr>
            <a:lvl3pPr marL="860821" indent="-287734">
              <a:defRPr sz="2000"/>
            </a:lvl3pPr>
            <a:lvl4pPr marL="1206953" indent="-403678">
              <a:defRPr sz="2000"/>
            </a:lvl4pPr>
            <a:lvl5pPr marL="1414690" indent="-328840"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0294946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Subhead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4" name="Shape 34"/>
          <p:cNvSpPr>
            <a:spLocks noGrp="1"/>
          </p:cNvSpPr>
          <p:nvPr>
            <p:ph type="body" idx="1"/>
          </p:nvPr>
        </p:nvSpPr>
        <p:spPr>
          <a:xfrm>
            <a:off x="609600" y="2247703"/>
            <a:ext cx="10972800" cy="3657311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 marL="605367" indent="-322792">
              <a:defRPr sz="2000"/>
            </a:lvl2pPr>
            <a:lvl3pPr marL="860821" indent="-287734">
              <a:defRPr sz="2000"/>
            </a:lvl3pPr>
            <a:lvl4pPr marL="1206953" indent="-403678">
              <a:defRPr sz="2000"/>
            </a:lvl4pPr>
            <a:lvl5pPr marL="1414690" indent="-328840">
              <a:defRPr sz="2000"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35" name="Shape 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Text Placeholder 2"/>
          <p:cNvSpPr>
            <a:spLocks noGrp="1"/>
          </p:cNvSpPr>
          <p:nvPr>
            <p:ph type="body" idx="14"/>
          </p:nvPr>
        </p:nvSpPr>
        <p:spPr>
          <a:xfrm>
            <a:off x="609601" y="1381177"/>
            <a:ext cx="10972801" cy="63976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rgbClr val="30A5E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0457824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26020A-C0E7-4D04-A3E0-6BC6593A0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594" y="1449250"/>
            <a:ext cx="11114815" cy="4501009"/>
          </a:xfrm>
        </p:spPr>
        <p:txBody>
          <a:bodyPr/>
          <a:lstStyle>
            <a:lvl1pPr marL="171450" indent="-171450">
              <a:buClr>
                <a:srgbClr val="AE1280"/>
              </a:buClr>
              <a:defRPr lang="en-US" altLang="en-US" sz="15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46175" indent="-257175">
              <a:buFont typeface="Arial" panose="020B0604020202020204" pitchFamily="34" charset="0"/>
              <a:buChar char="–"/>
              <a:defRPr lang="en-US" altLang="en-US" sz="135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35175" indent="-257175">
              <a:buClr>
                <a:schemeClr val="accent3"/>
              </a:buClr>
              <a:defRPr lang="en-US" altLang="en-US" sz="1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81313" indent="-214313">
              <a:buClr>
                <a:schemeClr val="accent4"/>
              </a:buClr>
              <a:defRPr lang="en-US" altLang="en-US" sz="105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70313" indent="-214313">
              <a:buClr>
                <a:schemeClr val="accent5"/>
              </a:buClr>
              <a:defRPr lang="en-GB" altLang="en-US" sz="1050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189000" lvl="0" indent="-189000" algn="l" defTabSz="685800" rtl="0" eaLnBrk="0" fontAlgn="base" latinLnBrk="0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Edit Master text styles</a:t>
            </a:r>
          </a:p>
          <a:p>
            <a:pPr marL="378000" lvl="1" indent="-189000" algn="l" defTabSz="685800" rtl="0" eaLnBrk="0" fontAlgn="base" latinLnBrk="0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‒"/>
            </a:pPr>
            <a:r>
              <a:rPr lang="en-US" dirty="0"/>
              <a:t>Second level</a:t>
            </a:r>
          </a:p>
          <a:p>
            <a:pPr marL="567000" lvl="2" indent="-189000" algn="l" defTabSz="685800" rtl="0" eaLnBrk="0" fontAlgn="base" latinLnBrk="0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  <a:p>
            <a:pPr marL="756000" lvl="3" indent="-189000" algn="l" defTabSz="685800" rtl="0" eaLnBrk="0" fontAlgn="base" latinLnBrk="0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945000" lvl="4" indent="-189000" algn="l" defTabSz="685800" rtl="0" eaLnBrk="0" fontAlgn="base" latinLnBrk="0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6F26A0-14D3-4FDE-BAFB-7756128CB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CAD5503-D968-44C4-87F5-1E1A4FB1474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xmlns="" id="{40A3498B-FEFB-4345-84C2-0B676AD819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89933" y="6151563"/>
            <a:ext cx="4563473" cy="455612"/>
          </a:xfrm>
        </p:spPr>
        <p:txBody>
          <a:bodyPr lIns="0" tIns="0" rIns="0" bIns="0" anchor="b"/>
          <a:lstStyle>
            <a:lvl1pPr marL="0" indent="0" algn="r">
              <a:buFontTx/>
              <a:buNone/>
              <a:defRPr sz="75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xmlns="" id="{BA621EDB-2951-4BD8-BC96-086D800A3F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18019" y="6151563"/>
            <a:ext cx="4564800" cy="455612"/>
          </a:xfrm>
        </p:spPr>
        <p:txBody>
          <a:bodyPr lIns="0" tIns="0" rIns="0" bIns="0" anchor="b"/>
          <a:lstStyle>
            <a:lvl1pPr marL="0" indent="0" algn="l">
              <a:buFontTx/>
              <a:buNone/>
              <a:defRPr sz="75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BC47C77-F888-40D2-8249-B2A1A6536B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592" y="6458589"/>
            <a:ext cx="1005536" cy="14845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C5B49E7D-136F-4516-ACA2-44FAAFD76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591" y="275583"/>
            <a:ext cx="11114816" cy="8382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en-GB" dirty="0"/>
            </a:lvl1pPr>
          </a:lstStyle>
          <a:p>
            <a:pPr lvl="0" eaLnBrk="0" fontAlgn="base" hangingPunct="0">
              <a:spcAft>
                <a:spcPct val="0"/>
              </a:spcAft>
            </a:pPr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83FE54F4-2DD9-4B4A-BE5C-BB2A6BD62E66}"/>
              </a:ext>
            </a:extLst>
          </p:cNvPr>
          <p:cNvCxnSpPr/>
          <p:nvPr userDrawn="1"/>
        </p:nvCxnSpPr>
        <p:spPr bwMode="auto">
          <a:xfrm>
            <a:off x="0" y="1205375"/>
            <a:ext cx="12199435" cy="0"/>
          </a:xfrm>
          <a:prstGeom prst="line">
            <a:avLst/>
          </a:prstGeom>
          <a:solidFill>
            <a:schemeClr val="bg2"/>
          </a:solidFill>
          <a:ln w="38100" cap="flat" cmpd="sng" algn="ctr">
            <a:gradFill>
              <a:gsLst>
                <a:gs pos="0">
                  <a:srgbClr val="AE1280">
                    <a:alpha val="18000"/>
                  </a:srgbClr>
                </a:gs>
                <a:gs pos="53000">
                  <a:srgbClr val="AE1280"/>
                </a:gs>
                <a:gs pos="100000">
                  <a:srgbClr val="AE1280">
                    <a:alpha val="16000"/>
                  </a:srgbClr>
                </a:gs>
              </a:gsLst>
              <a:lin ang="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1208217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0" y="2"/>
            <a:ext cx="12192000" cy="1210235"/>
          </a:xfrm>
          <a:prstGeom prst="rect">
            <a:avLst/>
          </a:prstGeom>
          <a:solidFill>
            <a:srgbClr val="7358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-10510" y="1210235"/>
            <a:ext cx="12202511" cy="0"/>
          </a:xfrm>
          <a:prstGeom prst="line">
            <a:avLst/>
          </a:prstGeom>
          <a:ln w="57150">
            <a:solidFill>
              <a:srgbClr val="F8B05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7111" y="313722"/>
            <a:ext cx="10733052" cy="676829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90000"/>
              </a:lnSpc>
              <a:defRPr sz="21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-10510" y="6495023"/>
            <a:ext cx="12202511" cy="382509"/>
          </a:xfrm>
          <a:prstGeom prst="rect">
            <a:avLst/>
          </a:prstGeom>
          <a:solidFill>
            <a:srgbClr val="C7C9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359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04B6B0-9EBC-40A2-A7E0-F888A6804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D52B117-249A-4F1E-A251-9A5369E9F0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0476B6-2C6B-4756-9524-0D5998226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8772D-C373-477F-A5E8-4CE4F322EC97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6A2F60-F234-4EF6-B51A-40D76F99C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F1FC2AE-FDF1-4053-883B-194930D06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F6303-7CB5-4FE8-8C28-9DF550F6E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6945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1400820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C7D95A-8FE4-47EC-955A-46F1DA893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09DBAD-3388-43F3-8839-2D1661ECE8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EBCAF44-A890-4D92-8BD9-3331352610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20142F2-7ADE-496F-942E-03F869C05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8772D-C373-477F-A5E8-4CE4F322EC97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43D2709-5F2B-4D69-AA50-6EB8449FE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11BCBC2-A2CF-4481-9470-7C25235B7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F6303-7CB5-4FE8-8C28-9DF550F6E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915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A6A15C-3D60-4839-8AA8-340161BDF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996E572-7373-4C2D-97E5-B4EDF94F97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CA53E36-D27D-4DD6-B49E-54E0D1C20F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A8AB0B8-23E4-4AC1-94F0-4BC15FE86A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CA73E0B-F09F-4C5D-A884-152BFDA52D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268DA6F-24B6-44E6-B1E3-5F38E8F2B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8772D-C373-477F-A5E8-4CE4F322EC97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C98AB6B-166D-4D8C-8AEB-DA206F4FE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3F4BF29-6CC6-4DB2-B423-B867C61AD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F6303-7CB5-4FE8-8C28-9DF550F6E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546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A33AD4-4A28-4B7C-953A-2C8CFFE69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5533E24-F6A6-4566-8A64-15DB3D3CF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8772D-C373-477F-A5E8-4CE4F322EC97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C50C90E-87DB-40DA-8639-B53E70CC4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58680F2-7D20-4BA3-8784-28F2CACDC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F6303-7CB5-4FE8-8C28-9DF550F6E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838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E8C7EFF-DBE2-446D-8D8C-78BDA238A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8772D-C373-477F-A5E8-4CE4F322EC97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B8D8BF6-2D08-40F2-8011-EBC6F954B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61FB524-310F-43CD-84DF-483DE9AA5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F6303-7CB5-4FE8-8C28-9DF550F6E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265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E4E9DC-8D42-4965-89B5-DAD5109DB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9E4D0BE-8EC5-40FF-8BAF-FFB40ABC3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6257FB9-22CE-47CB-ADAC-5565690A40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B3C54DB-8EAD-4B80-BC7E-B635531DF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8772D-C373-477F-A5E8-4CE4F322EC97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D243FBE-2A16-44E4-97C4-1BEC0516A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6AC92C4-8B17-4AAB-BB20-95764EAF6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F6303-7CB5-4FE8-8C28-9DF550F6E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54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4A6C4E-5BFE-43AE-A19F-07A5D1ACB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263502D-BF48-4ACC-B5E1-2470BDDE89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9D5FB55-AA6A-4C4B-993F-8617555EF0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902BE2C-6D04-4174-927C-C43AC69AF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8772D-C373-477F-A5E8-4CE4F322EC97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74B4352-C824-464C-866F-34A11DD5C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71C36DA-6A82-4042-9D19-6B765B21D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F6303-7CB5-4FE8-8C28-9DF550F6E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32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6978192-3344-4FE9-A20B-C91BBAAD2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645C6DE-07B0-4F1E-BA90-9C871B8C62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4A4FE3-8D8F-4863-A459-5A030DB3C8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8772D-C373-477F-A5E8-4CE4F322EC97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872E06B-91C3-4825-B321-AC50862250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704C0E0-D04E-43CC-8F26-89C19F35F5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F6303-7CB5-4FE8-8C28-9DF550F6E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230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827A5-1DDC-2C4C-8642-FBD25035F2E5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6D28E-51D5-674A-8FCD-4752D899B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223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#_ftnref1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xmlns="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463877-7947-45B9-93F5-8B52751B1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325369"/>
            <a:ext cx="8706051" cy="1956841"/>
          </a:xfrm>
        </p:spPr>
        <p:txBody>
          <a:bodyPr anchor="b">
            <a:normAutofit/>
          </a:bodyPr>
          <a:lstStyle/>
          <a:p>
            <a:r>
              <a:rPr lang="ru-RU" sz="3400" dirty="0" err="1"/>
              <a:t>Нейрональный</a:t>
            </a:r>
            <a:r>
              <a:rPr lang="ru-RU" sz="3400" dirty="0"/>
              <a:t> </a:t>
            </a:r>
            <a:r>
              <a:rPr lang="ru-RU" sz="3400" dirty="0" err="1"/>
              <a:t>цероидный</a:t>
            </a:r>
            <a:r>
              <a:rPr lang="ru-RU" sz="3400" dirty="0"/>
              <a:t> </a:t>
            </a:r>
            <a:r>
              <a:rPr lang="ru-RU" sz="3400" dirty="0" err="1"/>
              <a:t>липофусциноз</a:t>
            </a:r>
            <a:r>
              <a:rPr lang="ru-RU" sz="3400" dirty="0"/>
              <a:t> 2-го типа (НЦЛ2</a:t>
            </a:r>
            <a:r>
              <a:rPr lang="ru-RU" sz="3400" dirty="0" smtClean="0"/>
              <a:t>):</a:t>
            </a:r>
            <a:endParaRPr lang="en-US" sz="3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132B70-134C-43A4-9706-9C6EE917B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10120964" cy="3659732"/>
          </a:xfrm>
        </p:spPr>
        <p:txBody>
          <a:bodyPr>
            <a:normAutofit/>
          </a:bodyPr>
          <a:lstStyle/>
          <a:p>
            <a:r>
              <a:rPr lang="ru-RU" sz="2200" dirty="0"/>
              <a:t>Фатальное, хроническое, редкое (</a:t>
            </a:r>
            <a:r>
              <a:rPr lang="ru-RU" sz="2200" dirty="0" err="1"/>
              <a:t>орфанное</a:t>
            </a:r>
            <a:r>
              <a:rPr lang="ru-RU" sz="2200" dirty="0"/>
              <a:t>) заболевание</a:t>
            </a:r>
          </a:p>
          <a:p>
            <a:r>
              <a:rPr lang="ru-RU" sz="2200" dirty="0"/>
              <a:t>обусловлено недостаточной активностью фермента </a:t>
            </a:r>
            <a:r>
              <a:rPr lang="ru-RU" sz="2200" dirty="0" err="1"/>
              <a:t>трипептидилпептидазы</a:t>
            </a:r>
            <a:r>
              <a:rPr lang="ru-RU" sz="2200" dirty="0"/>
              <a:t> 1 (ТПП1)</a:t>
            </a:r>
          </a:p>
          <a:p>
            <a:r>
              <a:rPr lang="ru-RU" sz="2200" dirty="0"/>
              <a:t>Быстро прогрессирует и имеет предсказуемую клиническую картину с ранней</a:t>
            </a:r>
            <a:r>
              <a:rPr lang="en-US" sz="2200" dirty="0"/>
              <a:t> </a:t>
            </a:r>
            <a:r>
              <a:rPr lang="ru-RU" sz="2200" dirty="0"/>
              <a:t>преждевременной гибелью пациента </a:t>
            </a:r>
          </a:p>
          <a:p>
            <a:r>
              <a:rPr lang="ru-RU" sz="2200" dirty="0"/>
              <a:t>Код по МКБ 10:   E75.4 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732970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5732" y="-55366"/>
            <a:ext cx="10515600" cy="1325563"/>
          </a:xfrm>
        </p:spPr>
        <p:txBody>
          <a:bodyPr>
            <a:noAutofit/>
          </a:bodyPr>
          <a:lstStyle/>
          <a:p>
            <a:r>
              <a:rPr lang="ru-RU" sz="3200" dirty="0"/>
              <a:t>Основной конечный показатель </a:t>
            </a:r>
            <a:r>
              <a:rPr lang="aa-ET" sz="3200" dirty="0"/>
              <a:t>успеха терапии </a:t>
            </a:r>
            <a:r>
              <a:rPr lang="ru-RU" sz="3200" dirty="0"/>
              <a:t> </a:t>
            </a:r>
            <a:r>
              <a:rPr lang="en-US" sz="3200" dirty="0"/>
              <a:t>– </a:t>
            </a:r>
            <a:r>
              <a:rPr lang="ru-RU" sz="3200" dirty="0"/>
              <a:t>изменение баллов по шкале НЦЛ</a:t>
            </a:r>
            <a:r>
              <a:rPr lang="en-US" sz="3200" dirty="0"/>
              <a:t>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25517" y="1628468"/>
            <a:ext cx="12512566" cy="6193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/>
              <a:t>Изменение баллов </a:t>
            </a:r>
            <a:r>
              <a:rPr lang="aa-ET" sz="1800" b="1" dirty="0"/>
              <a:t>двигательной и речевой функций</a:t>
            </a:r>
            <a:r>
              <a:rPr lang="ru-RU" sz="1800" b="1" dirty="0"/>
              <a:t> </a:t>
            </a:r>
            <a:r>
              <a:rPr lang="en-US" sz="1800" b="1" dirty="0"/>
              <a:t> </a:t>
            </a:r>
            <a:r>
              <a:rPr lang="ru-RU" sz="1800" b="1" dirty="0"/>
              <a:t>от исходного </a:t>
            </a:r>
            <a:r>
              <a:rPr lang="aa-ET" sz="1800" b="1" dirty="0"/>
              <a:t>уровня </a:t>
            </a:r>
            <a:r>
              <a:rPr lang="ru-RU" sz="1800" b="1" dirty="0"/>
              <a:t> </a:t>
            </a:r>
            <a:r>
              <a:rPr lang="en-US" sz="1800" b="1" baseline="30000" dirty="0"/>
              <a:t>a</a:t>
            </a:r>
            <a:r>
              <a:rPr lang="en-US" sz="1800" b="1" dirty="0"/>
              <a:t> (≥48 </a:t>
            </a:r>
            <a:r>
              <a:rPr lang="ru-RU" sz="1800" b="1" dirty="0"/>
              <a:t>недель</a:t>
            </a:r>
            <a:r>
              <a:rPr lang="en-US" sz="1800" b="1" dirty="0"/>
              <a:t>)</a:t>
            </a:r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7629099" y="2533202"/>
            <a:ext cx="4067503" cy="357739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14B6B6"/>
              </a:buClr>
              <a:buFont typeface="Arial"/>
              <a:buChar char="•"/>
              <a:defRPr sz="2800" kern="120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14B6B6"/>
              </a:buClr>
              <a:buFont typeface="Arial"/>
              <a:buChar char="–"/>
              <a:defRPr sz="2400" kern="120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14B6B6"/>
              </a:buClr>
              <a:buFont typeface="Arial"/>
              <a:buChar char="•"/>
              <a:defRPr sz="2000" kern="120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14B6B6"/>
              </a:buClr>
              <a:buFont typeface="Arial"/>
              <a:buChar char="–"/>
              <a:defRPr sz="1800" kern="120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14B6B6"/>
              </a:buClr>
              <a:buFont typeface="Arial"/>
              <a:buChar char="»"/>
              <a:defRPr sz="1800" kern="120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  <a:latin typeface="+mn-lt"/>
                <a:cs typeface="+mn-cs"/>
              </a:rPr>
              <a:t>У </a:t>
            </a:r>
            <a:r>
              <a:rPr lang="ru-RU" sz="1800" b="1" dirty="0">
                <a:solidFill>
                  <a:schemeClr val="tx1"/>
                </a:solidFill>
                <a:latin typeface="+mn-lt"/>
                <a:cs typeface="+mn-cs"/>
              </a:rPr>
              <a:t>87% пациентов</a:t>
            </a:r>
            <a:r>
              <a:rPr lang="ru-RU" sz="1800" dirty="0">
                <a:solidFill>
                  <a:schemeClr val="tx1"/>
                </a:solidFill>
                <a:latin typeface="+mn-lt"/>
                <a:cs typeface="+mn-cs"/>
              </a:rPr>
              <a:t>, получавших терапию </a:t>
            </a:r>
            <a:r>
              <a:rPr lang="ru-RU" sz="1800" dirty="0" err="1">
                <a:solidFill>
                  <a:schemeClr val="tx1"/>
                </a:solidFill>
                <a:latin typeface="+mn-lt"/>
                <a:cs typeface="+mn-cs"/>
              </a:rPr>
              <a:t>церлипоназой</a:t>
            </a:r>
            <a:r>
              <a:rPr lang="ru-RU" sz="1800" dirty="0">
                <a:solidFill>
                  <a:schemeClr val="tx1"/>
                </a:solidFill>
                <a:latin typeface="+mn-lt"/>
                <a:cs typeface="+mn-cs"/>
              </a:rPr>
              <a:t> альфа, </a:t>
            </a:r>
            <a:r>
              <a:rPr lang="ru-RU" sz="1800" b="1" dirty="0">
                <a:solidFill>
                  <a:schemeClr val="tx1"/>
                </a:solidFill>
                <a:latin typeface="+mn-lt"/>
                <a:cs typeface="+mn-cs"/>
              </a:rPr>
              <a:t>динамика</a:t>
            </a:r>
            <a:r>
              <a:rPr lang="ru-RU" sz="1800" dirty="0">
                <a:solidFill>
                  <a:schemeClr val="tx1"/>
                </a:solidFill>
                <a:latin typeface="+mn-lt"/>
                <a:cs typeface="+mn-cs"/>
              </a:rPr>
              <a:t> была </a:t>
            </a:r>
            <a:r>
              <a:rPr lang="ru-RU" sz="1800" b="1" dirty="0">
                <a:solidFill>
                  <a:schemeClr val="tx1"/>
                </a:solidFill>
                <a:latin typeface="+mn-lt"/>
                <a:cs typeface="+mn-cs"/>
              </a:rPr>
              <a:t>лучше</a:t>
            </a:r>
            <a:r>
              <a:rPr lang="ru-RU" sz="1800" dirty="0">
                <a:solidFill>
                  <a:schemeClr val="tx1"/>
                </a:solidFill>
                <a:latin typeface="+mn-lt"/>
                <a:cs typeface="+mn-cs"/>
              </a:rPr>
              <a:t> (снижение менее, чем на 2 балла) по </a:t>
            </a:r>
            <a:r>
              <a:rPr lang="ru-RU" sz="1800" b="1" dirty="0">
                <a:solidFill>
                  <a:schemeClr val="tx1"/>
                </a:solidFill>
                <a:latin typeface="+mn-lt"/>
                <a:cs typeface="+mn-cs"/>
              </a:rPr>
              <a:t>сравнению</a:t>
            </a:r>
            <a:r>
              <a:rPr lang="ru-RU" sz="1800" dirty="0">
                <a:solidFill>
                  <a:schemeClr val="tx1"/>
                </a:solidFill>
                <a:latin typeface="+mn-lt"/>
                <a:cs typeface="+mn-cs"/>
              </a:rPr>
              <a:t> с ожидаемыми показателями </a:t>
            </a:r>
            <a:r>
              <a:rPr lang="ru-RU" sz="1800" b="1" dirty="0">
                <a:solidFill>
                  <a:schemeClr val="tx1"/>
                </a:solidFill>
                <a:latin typeface="+mn-lt"/>
                <a:cs typeface="+mn-cs"/>
              </a:rPr>
              <a:t>без лечения </a:t>
            </a:r>
            <a:r>
              <a:rPr lang="ru-RU" sz="1800" dirty="0">
                <a:solidFill>
                  <a:schemeClr val="tx1"/>
                </a:solidFill>
                <a:latin typeface="+mn-lt"/>
                <a:cs typeface="+mn-cs"/>
              </a:rPr>
              <a:t>(p= 0,0002)</a:t>
            </a:r>
            <a:r>
              <a:rPr lang="en-US" sz="1800" dirty="0">
                <a:solidFill>
                  <a:schemeClr val="tx1"/>
                </a:solidFill>
                <a:latin typeface="+mn-lt"/>
                <a:cs typeface="+mn-cs"/>
              </a:rPr>
              <a:t>)</a:t>
            </a:r>
            <a:endParaRPr lang="ru-RU" sz="180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180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  <a:latin typeface="+mn-lt"/>
                <a:cs typeface="+mn-cs"/>
              </a:rPr>
              <a:t>У </a:t>
            </a:r>
            <a:r>
              <a:rPr lang="ru-RU" sz="1800" b="1" dirty="0">
                <a:solidFill>
                  <a:schemeClr val="tx1"/>
                </a:solidFill>
                <a:latin typeface="+mn-lt"/>
                <a:cs typeface="+mn-cs"/>
              </a:rPr>
              <a:t>65% пациентов </a:t>
            </a:r>
            <a:r>
              <a:rPr lang="ru-RU" sz="1800" dirty="0">
                <a:solidFill>
                  <a:schemeClr val="tx1"/>
                </a:solidFill>
                <a:latin typeface="+mn-lt"/>
                <a:cs typeface="+mn-cs"/>
              </a:rPr>
              <a:t>(15 из 23), получавших терапию </a:t>
            </a:r>
            <a:r>
              <a:rPr lang="ru-RU" sz="1800" dirty="0" err="1">
                <a:solidFill>
                  <a:schemeClr val="tx1"/>
                </a:solidFill>
                <a:latin typeface="+mn-lt"/>
                <a:cs typeface="+mn-cs"/>
              </a:rPr>
              <a:t>церлипоназой</a:t>
            </a:r>
            <a:r>
              <a:rPr lang="ru-RU" sz="1800" dirty="0">
                <a:solidFill>
                  <a:schemeClr val="tx1"/>
                </a:solidFill>
                <a:latin typeface="+mn-lt"/>
                <a:cs typeface="+mn-cs"/>
              </a:rPr>
              <a:t> альфа, отмечалось </a:t>
            </a:r>
            <a:r>
              <a:rPr lang="ru-RU" sz="1800" b="1" dirty="0">
                <a:solidFill>
                  <a:schemeClr val="tx1"/>
                </a:solidFill>
                <a:latin typeface="+mn-lt"/>
                <a:cs typeface="+mn-cs"/>
              </a:rPr>
              <a:t>отсутствие клинического прогрессирования </a:t>
            </a:r>
            <a:r>
              <a:rPr lang="ru-RU" sz="1800" dirty="0">
                <a:solidFill>
                  <a:schemeClr val="tx1"/>
                </a:solidFill>
                <a:latin typeface="+mn-lt"/>
                <a:cs typeface="+mn-cs"/>
              </a:rPr>
              <a:t>заболевания</a:t>
            </a:r>
            <a:endParaRPr lang="en-US" sz="180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6488" y="6446622"/>
            <a:ext cx="5614656" cy="259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00" b="1" baseline="30000" dirty="0">
                <a:solidFill>
                  <a:srgbClr val="E7E6E6">
                    <a:lumMod val="50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ru-RU" sz="1000" b="1" dirty="0">
                <a:solidFill>
                  <a:srgbClr val="E7E6E6">
                    <a:lumMod val="50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исходно – это последние результаты до проведение первой инфузии с дозой 300 мг</a:t>
            </a:r>
            <a:endParaRPr lang="en-US" sz="1000" b="1" dirty="0">
              <a:solidFill>
                <a:srgbClr val="E7E6E6">
                  <a:lumMod val="50000"/>
                </a:srgb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667000" y="5727931"/>
            <a:ext cx="6858000" cy="0"/>
          </a:xfrm>
          <a:prstGeom prst="line">
            <a:avLst/>
          </a:prstGeom>
          <a:ln w="9525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95515F5A-99AA-4AA9-995F-05184D840245}"/>
              </a:ext>
            </a:extLst>
          </p:cNvPr>
          <p:cNvSpPr/>
          <p:nvPr/>
        </p:nvSpPr>
        <p:spPr>
          <a:xfrm>
            <a:off x="2069970" y="1406215"/>
            <a:ext cx="8141334" cy="22860"/>
          </a:xfrm>
          <a:custGeom>
            <a:avLst/>
            <a:gdLst/>
            <a:ahLst/>
            <a:cxnLst/>
            <a:rect l="l" t="t" r="r" b="b"/>
            <a:pathLst>
              <a:path w="8141334" h="22859">
                <a:moveTo>
                  <a:pt x="8141169" y="0"/>
                </a:moveTo>
                <a:lnTo>
                  <a:pt x="0" y="22682"/>
                </a:lnTo>
              </a:path>
            </a:pathLst>
          </a:custGeom>
          <a:ln w="1295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2737552C-CCD1-489C-8BED-83D218303E1F}"/>
              </a:ext>
            </a:extLst>
          </p:cNvPr>
          <p:cNvGrpSpPr/>
          <p:nvPr/>
        </p:nvGrpSpPr>
        <p:grpSpPr>
          <a:xfrm>
            <a:off x="275464" y="2792379"/>
            <a:ext cx="7161521" cy="3444423"/>
            <a:chOff x="274018" y="2792379"/>
            <a:chExt cx="7161521" cy="344442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9" r="37381" b="7170"/>
            <a:stretch/>
          </p:blipFill>
          <p:spPr>
            <a:xfrm>
              <a:off x="578110" y="2792379"/>
              <a:ext cx="4380412" cy="3034896"/>
            </a:xfrm>
            <a:prstGeom prst="rect">
              <a:avLst/>
            </a:prstGeom>
          </p:spPr>
        </p:pic>
        <p:sp>
          <p:nvSpPr>
            <p:cNvPr id="9" name="Прямоугольник 8"/>
            <p:cNvSpPr/>
            <p:nvPr/>
          </p:nvSpPr>
          <p:spPr>
            <a:xfrm>
              <a:off x="2233483" y="6012167"/>
              <a:ext cx="1606059" cy="2246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r>
                <a:rPr lang="ru-RU" sz="1000" b="1" dirty="0">
                  <a:solidFill>
                    <a:prstClr val="black"/>
                  </a:solidFill>
                  <a:latin typeface="Calibri"/>
                </a:rPr>
                <a:t>Число пациентов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684873" y="3049214"/>
              <a:ext cx="1604607" cy="4815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r>
                <a:rPr lang="ru-RU" sz="1600" dirty="0">
                  <a:solidFill>
                    <a:schemeClr val="accent1"/>
                  </a:solidFill>
                  <a:latin typeface="Calibri"/>
                </a:rPr>
                <a:t>Без клинической прогрессии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713639" y="3963967"/>
              <a:ext cx="1721900" cy="6250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r>
                <a:rPr lang="ru-RU" sz="1600" dirty="0">
                  <a:solidFill>
                    <a:schemeClr val="accent6"/>
                  </a:solidFill>
                </a:rPr>
                <a:t>Лучше, чем естественное течение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 rot="16200000">
              <a:off x="-629587" y="3835826"/>
              <a:ext cx="2111301" cy="3040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r>
                <a:rPr lang="ru-RU" sz="1000" b="1" dirty="0">
                  <a:solidFill>
                    <a:prstClr val="black"/>
                  </a:solidFill>
                  <a:latin typeface="Calibri"/>
                </a:rPr>
                <a:t>Изменение балла НЦЛ2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xmlns="" id="{E28475F5-8859-4D3B-B4B8-0012264AB8D5}"/>
                </a:ext>
              </a:extLst>
            </p:cNvPr>
            <p:cNvCxnSpPr/>
            <p:nvPr/>
          </p:nvCxnSpPr>
          <p:spPr>
            <a:xfrm>
              <a:off x="5240256" y="2932220"/>
              <a:ext cx="0" cy="1696424"/>
            </a:xfrm>
            <a:prstGeom prst="straightConnector1">
              <a:avLst/>
            </a:prstGeom>
            <a:ln w="28575">
              <a:solidFill>
                <a:schemeClr val="accent6"/>
              </a:solidFill>
              <a:headEnd type="triangle"/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xmlns="" id="{EB4E89B9-89C0-4707-949C-87C853756467}"/>
                </a:ext>
              </a:extLst>
            </p:cNvPr>
            <p:cNvCxnSpPr>
              <a:cxnSpLocks/>
            </p:cNvCxnSpPr>
            <p:nvPr/>
          </p:nvCxnSpPr>
          <p:spPr>
            <a:xfrm>
              <a:off x="5437721" y="2932220"/>
              <a:ext cx="0" cy="1055651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triangle"/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09385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69970" y="1232791"/>
            <a:ext cx="8141334" cy="22860"/>
          </a:xfrm>
          <a:custGeom>
            <a:avLst/>
            <a:gdLst/>
            <a:ahLst/>
            <a:cxnLst/>
            <a:rect l="l" t="t" r="r" b="b"/>
            <a:pathLst>
              <a:path w="8141334" h="22859">
                <a:moveTo>
                  <a:pt x="8141169" y="0"/>
                </a:moveTo>
                <a:lnTo>
                  <a:pt x="0" y="22682"/>
                </a:lnTo>
              </a:path>
            </a:pathLst>
          </a:cu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0722" y="21152"/>
            <a:ext cx="11006254" cy="1325563"/>
          </a:xfrm>
        </p:spPr>
        <p:txBody>
          <a:bodyPr>
            <a:normAutofit/>
          </a:bodyPr>
          <a:lstStyle/>
          <a:p>
            <a:r>
              <a:rPr lang="ru-RU" sz="3600" dirty="0" err="1"/>
              <a:t>Церлипоназа</a:t>
            </a:r>
            <a:r>
              <a:rPr lang="ru-RU" sz="3600" dirty="0"/>
              <a:t> альфа демонстрирует длительный эффект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72D21322-75F9-4319-9150-A707E44B2EA1}"/>
              </a:ext>
            </a:extLst>
          </p:cNvPr>
          <p:cNvSpPr/>
          <p:nvPr/>
        </p:nvSpPr>
        <p:spPr>
          <a:xfrm>
            <a:off x="266308" y="1774288"/>
            <a:ext cx="4046617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 </a:t>
            </a:r>
            <a:r>
              <a:rPr lang="en-US" b="1" dirty="0"/>
              <a:t>96 </a:t>
            </a:r>
            <a:r>
              <a:rPr lang="en-US" b="1" dirty="0" err="1"/>
              <a:t>недел</a:t>
            </a:r>
            <a:r>
              <a:rPr lang="ru-RU" b="1" dirty="0"/>
              <a:t>е</a:t>
            </a:r>
            <a:r>
              <a:rPr lang="en-US" b="1" dirty="0"/>
              <a:t> </a:t>
            </a:r>
            <a:r>
              <a:rPr lang="ru-RU" dirty="0"/>
              <a:t>исследования</a:t>
            </a:r>
            <a:r>
              <a:rPr lang="en-US" dirty="0"/>
              <a:t>:</a:t>
            </a:r>
          </a:p>
          <a:p>
            <a:r>
              <a:rPr lang="ru-RU" dirty="0"/>
              <a:t>р</a:t>
            </a:r>
            <a:r>
              <a:rPr lang="en-US" dirty="0" err="1"/>
              <a:t>азница</a:t>
            </a:r>
            <a:r>
              <a:rPr lang="en-US" dirty="0"/>
              <a:t> в </a:t>
            </a:r>
            <a:r>
              <a:rPr lang="ru-RU" dirty="0"/>
              <a:t>при оценке состояния </a:t>
            </a:r>
            <a:r>
              <a:rPr lang="en-US" dirty="0"/>
              <a:t> </a:t>
            </a:r>
            <a:r>
              <a:rPr lang="en-US" dirty="0" err="1"/>
              <a:t>составляет</a:t>
            </a:r>
            <a:r>
              <a:rPr lang="en-US" dirty="0"/>
              <a:t> </a:t>
            </a:r>
            <a:r>
              <a:rPr lang="en-US" b="1" dirty="0"/>
              <a:t>3,3 </a:t>
            </a:r>
            <a:r>
              <a:rPr lang="en-US" b="1" dirty="0" err="1"/>
              <a:t>балла</a:t>
            </a:r>
            <a:r>
              <a:rPr lang="en-US" b="1" dirty="0"/>
              <a:t> </a:t>
            </a:r>
            <a:r>
              <a:rPr lang="en-US" dirty="0"/>
              <a:t>в </a:t>
            </a:r>
            <a:r>
              <a:rPr lang="en-US" dirty="0" err="1"/>
              <a:t>пользу</a:t>
            </a:r>
            <a:r>
              <a:rPr lang="en-US" dirty="0"/>
              <a:t> </a:t>
            </a:r>
            <a:r>
              <a:rPr lang="aa-ET" dirty="0"/>
              <a:t>пациентов </a:t>
            </a:r>
            <a:r>
              <a:rPr lang="ru-RU" dirty="0"/>
              <a:t> получающих инфузии церлипоназы альфа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ru-RU" dirty="0"/>
              <a:t>На</a:t>
            </a:r>
            <a:r>
              <a:rPr lang="en-US" dirty="0"/>
              <a:t> </a:t>
            </a:r>
            <a:r>
              <a:rPr lang="en-US" b="1" dirty="0"/>
              <a:t>160 </a:t>
            </a:r>
            <a:r>
              <a:rPr lang="en-US" b="1" dirty="0" err="1"/>
              <a:t>недел</a:t>
            </a:r>
            <a:r>
              <a:rPr lang="ru-RU" b="1" dirty="0"/>
              <a:t>е</a:t>
            </a:r>
            <a:r>
              <a:rPr lang="en-US" dirty="0"/>
              <a:t> </a:t>
            </a:r>
            <a:r>
              <a:rPr lang="ru-RU" dirty="0"/>
              <a:t>исследования</a:t>
            </a:r>
            <a:r>
              <a:rPr lang="en-US" dirty="0"/>
              <a:t>: </a:t>
            </a:r>
            <a:endParaRPr lang="ru-RU" dirty="0"/>
          </a:p>
          <a:p>
            <a:r>
              <a:rPr lang="en-US" dirty="0" err="1"/>
              <a:t>разница</a:t>
            </a:r>
            <a:r>
              <a:rPr lang="en-US" dirty="0"/>
              <a:t> </a:t>
            </a:r>
            <a:r>
              <a:rPr lang="ru-RU" dirty="0"/>
              <a:t>при оценке состояния</a:t>
            </a:r>
            <a:r>
              <a:rPr lang="en-US" dirty="0"/>
              <a:t> </a:t>
            </a:r>
            <a:r>
              <a:rPr lang="en-US" dirty="0" err="1"/>
              <a:t>составляет</a:t>
            </a:r>
            <a:r>
              <a:rPr lang="en-US" dirty="0"/>
              <a:t> </a:t>
            </a:r>
            <a:r>
              <a:rPr lang="en-US" b="1" dirty="0"/>
              <a:t>3,8 </a:t>
            </a:r>
            <a:r>
              <a:rPr lang="en-US" b="1" dirty="0" err="1"/>
              <a:t>балла</a:t>
            </a:r>
            <a:r>
              <a:rPr lang="en-US" b="1" dirty="0"/>
              <a:t> </a:t>
            </a:r>
            <a:r>
              <a:rPr lang="en-US" dirty="0"/>
              <a:t>в </a:t>
            </a:r>
            <a:r>
              <a:rPr lang="en-US" dirty="0" err="1"/>
              <a:t>пользу</a:t>
            </a:r>
            <a:r>
              <a:rPr lang="en-US" dirty="0"/>
              <a:t> </a:t>
            </a:r>
            <a:r>
              <a:rPr lang="aa-ET" dirty="0"/>
              <a:t>пациентов </a:t>
            </a:r>
            <a:r>
              <a:rPr lang="ru-RU" dirty="0"/>
              <a:t> получающих инфузии церлипоназы альфа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sz="2000" b="1" dirty="0" err="1">
                <a:solidFill>
                  <a:schemeClr val="accent1"/>
                </a:solidFill>
              </a:rPr>
              <a:t>Эффект</a:t>
            </a:r>
            <a:r>
              <a:rPr lang="ru-RU" sz="2000" b="1" dirty="0">
                <a:solidFill>
                  <a:schemeClr val="accent1"/>
                </a:solidFill>
              </a:rPr>
              <a:t>ы терапии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ru-RU" sz="2000" b="1" dirty="0">
                <a:solidFill>
                  <a:schemeClr val="accent1"/>
                </a:solidFill>
              </a:rPr>
              <a:t>на фоне лечения </a:t>
            </a:r>
            <a:r>
              <a:rPr lang="aa-ET" sz="2000" b="1" dirty="0">
                <a:solidFill>
                  <a:schemeClr val="accent1"/>
                </a:solidFill>
              </a:rPr>
              <a:t>сохраняются</a:t>
            </a:r>
            <a:r>
              <a:rPr lang="ru-RU" sz="2000" b="1" dirty="0">
                <a:solidFill>
                  <a:schemeClr val="accent1"/>
                </a:solidFill>
              </a:rPr>
              <a:t> на протяжении более </a:t>
            </a:r>
            <a:r>
              <a:rPr lang="en-US" sz="2000" b="1" dirty="0">
                <a:solidFill>
                  <a:schemeClr val="accent1"/>
                </a:solidFill>
              </a:rPr>
              <a:t>3 </a:t>
            </a:r>
            <a:r>
              <a:rPr lang="en-US" sz="2000" b="1" dirty="0" err="1">
                <a:solidFill>
                  <a:schemeClr val="accent1"/>
                </a:solidFill>
              </a:rPr>
              <a:t>лет</a:t>
            </a:r>
            <a:r>
              <a:rPr lang="en-US" sz="2000" b="1" dirty="0">
                <a:solidFill>
                  <a:schemeClr val="accent1"/>
                </a:solidFill>
              </a:rPr>
              <a:t>.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F44979D9-6074-4B66-BF23-58AA798327AF}"/>
              </a:ext>
            </a:extLst>
          </p:cNvPr>
          <p:cNvGrpSpPr/>
          <p:nvPr/>
        </p:nvGrpSpPr>
        <p:grpSpPr>
          <a:xfrm>
            <a:off x="5407847" y="1757784"/>
            <a:ext cx="5975370" cy="4941851"/>
            <a:chOff x="5407847" y="1757784"/>
            <a:chExt cx="5975370" cy="494185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E46D1B34-1C2D-45C2-8CFF-E0F63969E3CF}"/>
                </a:ext>
              </a:extLst>
            </p:cNvPr>
            <p:cNvGrpSpPr/>
            <p:nvPr/>
          </p:nvGrpSpPr>
          <p:grpSpPr>
            <a:xfrm>
              <a:off x="5407847" y="1757784"/>
              <a:ext cx="5975370" cy="4329477"/>
              <a:chOff x="5407847" y="1757784"/>
              <a:chExt cx="5975370" cy="4329477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xmlns="" id="{55A6B361-FB35-45EA-8A5E-E51AD2C5856C}"/>
                  </a:ext>
                </a:extLst>
              </p:cNvPr>
              <p:cNvGrpSpPr/>
              <p:nvPr/>
            </p:nvGrpSpPr>
            <p:grpSpPr>
              <a:xfrm>
                <a:off x="5407847" y="2558354"/>
                <a:ext cx="5975370" cy="3528907"/>
                <a:chOff x="5336903" y="2845521"/>
                <a:chExt cx="5975370" cy="3528907"/>
              </a:xfrm>
            </p:grpSpPr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xmlns="" id="{96E175D8-7A0E-4020-AD2F-FEC91C4143DA}"/>
                    </a:ext>
                  </a:extLst>
                </p:cNvPr>
                <p:cNvGrpSpPr/>
                <p:nvPr/>
              </p:nvGrpSpPr>
              <p:grpSpPr>
                <a:xfrm>
                  <a:off x="5841092" y="6097428"/>
                  <a:ext cx="5339288" cy="277000"/>
                  <a:chOff x="5841092" y="6097428"/>
                  <a:chExt cx="5339288" cy="277000"/>
                </a:xfrm>
              </p:grpSpPr>
              <p:sp>
                <p:nvSpPr>
                  <p:cNvPr id="3" name="TextBox 2">
                    <a:extLst>
                      <a:ext uri="{FF2B5EF4-FFF2-40B4-BE49-F238E27FC236}">
                        <a16:creationId xmlns:a16="http://schemas.microsoft.com/office/drawing/2014/main" xmlns="" id="{5CC40D94-1674-4B2E-87CB-37B30AC57FB6}"/>
                      </a:ext>
                    </a:extLst>
                  </p:cNvPr>
                  <p:cNvSpPr txBox="1"/>
                  <p:nvPr/>
                </p:nvSpPr>
                <p:spPr>
                  <a:xfrm>
                    <a:off x="6614163" y="6097429"/>
                    <a:ext cx="2017458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ru-RU" sz="1200" b="1" dirty="0"/>
                      <a:t>Пациенты на лечении</a:t>
                    </a:r>
                    <a:endParaRPr lang="en-US" sz="1200" b="1" dirty="0"/>
                  </a:p>
                </p:txBody>
              </p:sp>
              <p:cxnSp>
                <p:nvCxnSpPr>
                  <p:cNvPr id="15" name="Straight Connector 14">
                    <a:extLst>
                      <a:ext uri="{FF2B5EF4-FFF2-40B4-BE49-F238E27FC236}">
                        <a16:creationId xmlns:a16="http://schemas.microsoft.com/office/drawing/2014/main" xmlns="" id="{6831574E-F098-4946-B177-115A3AF7BB26}"/>
                      </a:ext>
                    </a:extLst>
                  </p:cNvPr>
                  <p:cNvCxnSpPr/>
                  <p:nvPr/>
                </p:nvCxnSpPr>
                <p:spPr>
                  <a:xfrm>
                    <a:off x="5841092" y="6235929"/>
                    <a:ext cx="701566" cy="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xmlns="" id="{80F9A824-0703-4A26-B4FD-C9F9264FCB1D}"/>
                      </a:ext>
                    </a:extLst>
                  </p:cNvPr>
                  <p:cNvGrpSpPr/>
                  <p:nvPr/>
                </p:nvGrpSpPr>
                <p:grpSpPr>
                  <a:xfrm>
                    <a:off x="8631621" y="6097428"/>
                    <a:ext cx="2548759" cy="276999"/>
                    <a:chOff x="8161282" y="1635788"/>
                    <a:chExt cx="2548759" cy="276999"/>
                  </a:xfrm>
                </p:grpSpPr>
                <p:sp>
                  <p:nvSpPr>
                    <p:cNvPr id="9" name="TextBox 8">
                      <a:extLst>
                        <a:ext uri="{FF2B5EF4-FFF2-40B4-BE49-F238E27FC236}">
                          <a16:creationId xmlns:a16="http://schemas.microsoft.com/office/drawing/2014/main" xmlns="" id="{4625679E-1E94-4EF1-9C66-0D0C4D07B29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017876" y="1635788"/>
                      <a:ext cx="1692165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ru-RU" sz="1200" b="1" dirty="0"/>
                        <a:t>Течение без терапии</a:t>
                      </a:r>
                      <a:endParaRPr lang="en-US" sz="1200" b="1" dirty="0"/>
                    </a:p>
                  </p:txBody>
                </p:sp>
                <p:cxnSp>
                  <p:nvCxnSpPr>
                    <p:cNvPr id="16" name="Straight Connector 15">
                      <a:extLst>
                        <a:ext uri="{FF2B5EF4-FFF2-40B4-BE49-F238E27FC236}">
                          <a16:creationId xmlns:a16="http://schemas.microsoft.com/office/drawing/2014/main" xmlns="" id="{E0B8006C-C5A7-4793-9A7B-91978DDB5FB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8161282" y="1775004"/>
                      <a:ext cx="701566" cy="0"/>
                    </a:xfrm>
                    <a:prstGeom prst="line">
                      <a:avLst/>
                    </a:prstGeom>
                    <a:ln w="28575">
                      <a:solidFill>
                        <a:srgbClr val="FF0000"/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xmlns="" id="{E0DBEE81-AB6C-4CED-9CF3-3A17BE1241C5}"/>
                    </a:ext>
                  </a:extLst>
                </p:cNvPr>
                <p:cNvGrpSpPr/>
                <p:nvPr/>
              </p:nvGrpSpPr>
              <p:grpSpPr>
                <a:xfrm>
                  <a:off x="5336903" y="2845521"/>
                  <a:ext cx="5975370" cy="3097669"/>
                  <a:chOff x="4690517" y="2285845"/>
                  <a:chExt cx="5975370" cy="3097669"/>
                </a:xfrm>
              </p:grpSpPr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xmlns="" id="{A76CD70D-6199-463E-A4A1-203BE2CF872A}"/>
                      </a:ext>
                    </a:extLst>
                  </p:cNvPr>
                  <p:cNvSpPr txBox="1"/>
                  <p:nvPr/>
                </p:nvSpPr>
                <p:spPr>
                  <a:xfrm>
                    <a:off x="7791056" y="5106515"/>
                    <a:ext cx="740451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ru-RU" sz="1200" b="1" dirty="0"/>
                      <a:t>Недели</a:t>
                    </a:r>
                    <a:endParaRPr lang="en-US" sz="1200" b="1" dirty="0"/>
                  </a:p>
                </p:txBody>
              </p:sp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xmlns="" id="{6D81A7F7-6460-44A9-B48D-F599560B0F55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3841752" y="3465347"/>
                    <a:ext cx="2159196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ru-RU" sz="1200" b="1" dirty="0"/>
                      <a:t>Изменение показателей шкалы НЦЛ2 от исходных</a:t>
                    </a:r>
                    <a:endParaRPr lang="en-US" sz="1200" b="1" dirty="0"/>
                  </a:p>
                </p:txBody>
              </p:sp>
              <p:pic>
                <p:nvPicPr>
                  <p:cNvPr id="18" name="Picture 17">
                    <a:extLst>
                      <a:ext uri="{FF2B5EF4-FFF2-40B4-BE49-F238E27FC236}">
                        <a16:creationId xmlns:a16="http://schemas.microsoft.com/office/drawing/2014/main" xmlns="" id="{1E67D6DC-1FF6-44C9-BD49-844CCE677F2D}"/>
                      </a:ext>
                    </a:extLst>
                  </p:cNvPr>
                  <p:cNvPicPr/>
                  <p:nvPr/>
                </p:nvPicPr>
                <p:blipFill rotWithShape="1">
                  <a:blip r:embed="rId3"/>
                  <a:srcRect l="7208" t="5242" b="20502"/>
                  <a:stretch/>
                </p:blipFill>
                <p:spPr bwMode="auto">
                  <a:xfrm>
                    <a:off x="5152182" y="2285845"/>
                    <a:ext cx="5513705" cy="2820670"/>
                  </a:xfrm>
                  <a:prstGeom prst="rect">
                    <a:avLst/>
                  </a:prstGeom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</p:grpSp>
          </p:grp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31C7AC84-C105-41ED-BFC6-F58884E6E0D8}"/>
                  </a:ext>
                </a:extLst>
              </p:cNvPr>
              <p:cNvSpPr/>
              <p:nvPr/>
            </p:nvSpPr>
            <p:spPr>
              <a:xfrm>
                <a:off x="6005348" y="1757784"/>
                <a:ext cx="524597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err="1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Изменение</a:t>
                </a:r>
                <a:r>
                  <a:rPr lang="en-US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</a:t>
                </a:r>
                <a:r>
                  <a:rPr lang="ru-RU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состояния пациентов по шкале НЦЛ2 </a:t>
                </a:r>
                <a:r>
                  <a:rPr lang="en-US" dirty="0" err="1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по</a:t>
                </a:r>
                <a:r>
                  <a:rPr lang="en-US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</a:t>
                </a:r>
                <a:r>
                  <a:rPr lang="en-US" dirty="0" err="1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сравнению</a:t>
                </a:r>
                <a:r>
                  <a:rPr lang="en-US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с </a:t>
                </a:r>
                <a:r>
                  <a:rPr lang="en-US" dirty="0" err="1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исходным</a:t>
                </a:r>
                <a:r>
                  <a:rPr lang="en-US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</a:t>
                </a:r>
                <a:r>
                  <a:rPr lang="en-US" dirty="0" err="1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уровнем</a:t>
                </a:r>
                <a:r>
                  <a:rPr lang="en-US" baseline="30000" dirty="0" err="1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a</a:t>
                </a:r>
                <a:endParaRPr lang="en-US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034B3CCD-AE31-49C1-A845-FCB039038DCE}"/>
                </a:ext>
              </a:extLst>
            </p:cNvPr>
            <p:cNvSpPr txBox="1"/>
            <p:nvPr/>
          </p:nvSpPr>
          <p:spPr>
            <a:xfrm>
              <a:off x="6140637" y="6481690"/>
              <a:ext cx="5114779" cy="217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750" b="1" baseline="30000" dirty="0">
                  <a:solidFill>
                    <a:srgbClr val="E7E6E6">
                      <a:lumMod val="50000"/>
                    </a:srgb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 </a:t>
              </a:r>
              <a:r>
                <a:rPr lang="ru-RU" sz="750" b="1" dirty="0">
                  <a:solidFill>
                    <a:srgbClr val="E7E6E6">
                      <a:lumMod val="50000"/>
                    </a:srgb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исходный уровень  – это последние результаты до проведение первой инфузии с дозой 300 мг</a:t>
              </a:r>
              <a:endParaRPr lang="en-US" sz="750" b="1" dirty="0">
                <a:solidFill>
                  <a:srgbClr val="E7E6E6">
                    <a:lumMod val="50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97244F1-DFAC-436A-9010-F6CA6383B4EE}"/>
              </a:ext>
            </a:extLst>
          </p:cNvPr>
          <p:cNvSpPr txBox="1"/>
          <p:nvPr/>
        </p:nvSpPr>
        <p:spPr>
          <a:xfrm>
            <a:off x="117488" y="6422636"/>
            <a:ext cx="35948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595959"/>
                </a:solidFill>
                <a:ea typeface="Futura Std Book" charset="0"/>
                <a:cs typeface="Futura Std Book" charset="0"/>
              </a:rPr>
              <a:t>Schulz A, et al. </a:t>
            </a:r>
            <a:r>
              <a:rPr lang="de-DE" sz="1200" i="1" dirty="0">
                <a:solidFill>
                  <a:srgbClr val="595959"/>
                </a:solidFill>
                <a:ea typeface="Futura Std Book" charset="0"/>
                <a:cs typeface="Futura Std Book" charset="0"/>
              </a:rPr>
              <a:t>N Engl J Med</a:t>
            </a:r>
            <a:r>
              <a:rPr lang="de-DE" sz="1200" dirty="0">
                <a:solidFill>
                  <a:srgbClr val="595959"/>
                </a:solidFill>
                <a:ea typeface="Futura Std Book" charset="0"/>
                <a:cs typeface="Futura Std Book" charset="0"/>
              </a:rPr>
              <a:t>. 2018; 378(20):1898-1907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88552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C6F52BC0-CC5B-481E-A075-FE954A9E2071}"/>
              </a:ext>
            </a:extLst>
          </p:cNvPr>
          <p:cNvGrpSpPr/>
          <p:nvPr/>
        </p:nvGrpSpPr>
        <p:grpSpPr>
          <a:xfrm>
            <a:off x="1522479" y="2254403"/>
            <a:ext cx="7870236" cy="4422030"/>
            <a:chOff x="1561457" y="1691277"/>
            <a:chExt cx="7870236" cy="442203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70F0EC5C-D372-4020-A84A-B0F1B74BBEFC}"/>
                </a:ext>
              </a:extLst>
            </p:cNvPr>
            <p:cNvSpPr txBox="1"/>
            <p:nvPr/>
          </p:nvSpPr>
          <p:spPr>
            <a:xfrm>
              <a:off x="5775803" y="5807108"/>
              <a:ext cx="990137" cy="3061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/>
                <a:t>Недели</a:t>
              </a:r>
              <a:endParaRPr lang="en-US" sz="1200" b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5EFFCAFF-4386-4252-8866-17363706B721}"/>
                </a:ext>
              </a:extLst>
            </p:cNvPr>
            <p:cNvSpPr txBox="1"/>
            <p:nvPr/>
          </p:nvSpPr>
          <p:spPr>
            <a:xfrm rot="16200000">
              <a:off x="355187" y="3501221"/>
              <a:ext cx="3029882" cy="617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/>
                <a:t>Количество пациентов с как минимум с одним эпизодом судорог</a:t>
              </a:r>
              <a:endParaRPr lang="en-US" sz="1200" b="1" dirty="0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74434EA9-4AAE-4E2E-98AC-E383CE0C79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689" b="9244"/>
            <a:stretch/>
          </p:blipFill>
          <p:spPr>
            <a:xfrm>
              <a:off x="2069970" y="1691277"/>
              <a:ext cx="7361723" cy="4102961"/>
            </a:xfrm>
            <a:prstGeom prst="rect">
              <a:avLst/>
            </a:prstGeom>
          </p:spPr>
        </p:pic>
      </p:grpSp>
      <p:sp>
        <p:nvSpPr>
          <p:cNvPr id="2" name="object 2"/>
          <p:cNvSpPr/>
          <p:nvPr/>
        </p:nvSpPr>
        <p:spPr>
          <a:xfrm>
            <a:off x="2069970" y="1319502"/>
            <a:ext cx="8141334" cy="22860"/>
          </a:xfrm>
          <a:custGeom>
            <a:avLst/>
            <a:gdLst/>
            <a:ahLst/>
            <a:cxnLst/>
            <a:rect l="l" t="t" r="r" b="b"/>
            <a:pathLst>
              <a:path w="8141334" h="22859">
                <a:moveTo>
                  <a:pt x="8141169" y="0"/>
                </a:moveTo>
                <a:lnTo>
                  <a:pt x="0" y="22682"/>
                </a:lnTo>
              </a:path>
            </a:pathLst>
          </a:cu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0722" y="21152"/>
            <a:ext cx="11006254" cy="1325563"/>
          </a:xfrm>
        </p:spPr>
        <p:txBody>
          <a:bodyPr>
            <a:normAutofit/>
          </a:bodyPr>
          <a:lstStyle/>
          <a:p>
            <a:r>
              <a:rPr lang="ru-RU" sz="3600" dirty="0"/>
              <a:t>Снижение количества </a:t>
            </a:r>
            <a:r>
              <a:rPr lang="en-US" sz="3600" dirty="0" err="1"/>
              <a:t>судорожных</a:t>
            </a:r>
            <a:r>
              <a:rPr lang="en-US" sz="3600" dirty="0"/>
              <a:t> </a:t>
            </a:r>
            <a:r>
              <a:rPr lang="en-US" sz="3600" dirty="0" err="1"/>
              <a:t>приступов</a:t>
            </a:r>
            <a:r>
              <a:rPr lang="en-US" sz="3600" dirty="0"/>
              <a:t> у </a:t>
            </a:r>
            <a:r>
              <a:rPr lang="en-US" sz="3600" dirty="0" err="1"/>
              <a:t>пациентов</a:t>
            </a:r>
            <a:r>
              <a:rPr lang="en-US" sz="3600" dirty="0"/>
              <a:t> </a:t>
            </a:r>
            <a:r>
              <a:rPr lang="en-US" sz="3600" dirty="0" err="1"/>
              <a:t>на</a:t>
            </a:r>
            <a:r>
              <a:rPr lang="en-US" sz="3600" dirty="0"/>
              <a:t> </a:t>
            </a:r>
            <a:r>
              <a:rPr lang="en-US" sz="3600" dirty="0" err="1"/>
              <a:t>фоне</a:t>
            </a:r>
            <a:r>
              <a:rPr lang="en-US" sz="3600" dirty="0"/>
              <a:t> </a:t>
            </a:r>
            <a:r>
              <a:rPr lang="en-US" sz="3600" dirty="0" err="1"/>
              <a:t>лечения</a:t>
            </a:r>
            <a:r>
              <a:rPr lang="en-US" sz="3600" dirty="0"/>
              <a:t> </a:t>
            </a:r>
            <a:r>
              <a:rPr lang="en-US" sz="3600" dirty="0" err="1"/>
              <a:t>церлипоназой</a:t>
            </a:r>
            <a:r>
              <a:rPr lang="en-US" sz="3600" dirty="0"/>
              <a:t> </a:t>
            </a:r>
            <a:r>
              <a:rPr lang="en-US" sz="3600" dirty="0" err="1"/>
              <a:t>альфа</a:t>
            </a:r>
            <a:endParaRPr lang="ru-RU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37A95EE-B6BD-4A25-BEA6-7CE8FD0FD227}"/>
              </a:ext>
            </a:extLst>
          </p:cNvPr>
          <p:cNvSpPr/>
          <p:nvPr/>
        </p:nvSpPr>
        <p:spPr>
          <a:xfrm>
            <a:off x="8392002" y="6537934"/>
            <a:ext cx="27571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1200" dirty="0"/>
              <a:t>Table 14.3.1.33 (190-202; 72-day update)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23232A6-E67E-4BED-BE86-70C5EB76824B}"/>
              </a:ext>
            </a:extLst>
          </p:cNvPr>
          <p:cNvSpPr txBox="1"/>
          <p:nvPr/>
        </p:nvSpPr>
        <p:spPr>
          <a:xfrm>
            <a:off x="1870128" y="1527429"/>
            <a:ext cx="439785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457200" eaLnBrk="1" hangingPunct="1"/>
            <a:r>
              <a:rPr lang="aa-ET" sz="1600" dirty="0">
                <a:latin typeface="Arial" charset="0"/>
                <a:ea typeface="Geneva" charset="-128"/>
              </a:rPr>
              <a:t>Первые </a:t>
            </a:r>
            <a:r>
              <a:rPr lang="aa-ET" sz="1600" b="1" dirty="0">
                <a:latin typeface="Arial" charset="0"/>
                <a:ea typeface="Geneva" charset="-128"/>
              </a:rPr>
              <a:t>24 недели </a:t>
            </a:r>
            <a:r>
              <a:rPr lang="aa-ET" sz="1600" dirty="0">
                <a:latin typeface="Arial" charset="0"/>
                <a:ea typeface="Geneva" charset="-128"/>
              </a:rPr>
              <a:t>лечения </a:t>
            </a:r>
            <a:r>
              <a:rPr lang="en-US" sz="1600" u="sng" dirty="0">
                <a:latin typeface="Arial" charset="0"/>
                <a:ea typeface="Geneva" charset="-128"/>
              </a:rPr>
              <a:t>:</a:t>
            </a:r>
          </a:p>
          <a:p>
            <a:pPr defTabSz="457200" eaLnBrk="1" hangingPunct="1"/>
            <a:r>
              <a:rPr lang="en-US" sz="1600" b="1" dirty="0">
                <a:latin typeface="Arial" charset="0"/>
                <a:ea typeface="Geneva" charset="-128"/>
              </a:rPr>
              <a:t>88% </a:t>
            </a:r>
            <a:r>
              <a:rPr lang="aa-ET" sz="1600" b="1" dirty="0">
                <a:latin typeface="Arial" charset="0"/>
                <a:ea typeface="Geneva" charset="-128"/>
              </a:rPr>
              <a:t>пациентов </a:t>
            </a:r>
            <a:r>
              <a:rPr lang="en-US" sz="1600" b="1" dirty="0">
                <a:latin typeface="Arial" charset="0"/>
                <a:ea typeface="Geneva" charset="-128"/>
              </a:rPr>
              <a:t> ≥1 </a:t>
            </a:r>
            <a:r>
              <a:rPr lang="aa-ET" sz="1600" b="1" dirty="0">
                <a:latin typeface="Arial" charset="0"/>
                <a:ea typeface="Geneva" charset="-128"/>
              </a:rPr>
              <a:t>судорги </a:t>
            </a:r>
            <a:endParaRPr lang="en-US" sz="1600" b="1" dirty="0">
              <a:latin typeface="Arial" charset="0"/>
              <a:ea typeface="Geneva" charset="-12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0741D6C-95E1-4FE6-AAD1-71BEC8B0D836}"/>
              </a:ext>
            </a:extLst>
          </p:cNvPr>
          <p:cNvSpPr txBox="1"/>
          <p:nvPr/>
        </p:nvSpPr>
        <p:spPr>
          <a:xfrm>
            <a:off x="6231893" y="2436190"/>
            <a:ext cx="356647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457200" eaLnBrk="1" hangingPunct="1"/>
            <a:r>
              <a:rPr lang="aa-ET" sz="1600" dirty="0">
                <a:latin typeface="Arial" charset="0"/>
                <a:ea typeface="Geneva" charset="-128"/>
              </a:rPr>
              <a:t>После </a:t>
            </a:r>
            <a:r>
              <a:rPr lang="aa-ET" sz="1600" b="1" dirty="0">
                <a:latin typeface="Arial" charset="0"/>
                <a:ea typeface="Geneva" charset="-128"/>
              </a:rPr>
              <a:t>96 недель </a:t>
            </a:r>
            <a:r>
              <a:rPr lang="aa-ET" sz="1600" dirty="0">
                <a:latin typeface="Arial" charset="0"/>
                <a:ea typeface="Geneva" charset="-128"/>
              </a:rPr>
              <a:t>лечения</a:t>
            </a:r>
            <a:r>
              <a:rPr lang="en-US" sz="1600" dirty="0">
                <a:latin typeface="Arial" charset="0"/>
                <a:ea typeface="Geneva" charset="-128"/>
              </a:rPr>
              <a:t>:</a:t>
            </a:r>
          </a:p>
          <a:p>
            <a:pPr defTabSz="457200" eaLnBrk="1" hangingPunct="1"/>
            <a:r>
              <a:rPr lang="aa-ET" sz="1600" dirty="0">
                <a:latin typeface="Arial" charset="0"/>
                <a:ea typeface="Geneva" charset="-128"/>
              </a:rPr>
              <a:t>Количес</a:t>
            </a:r>
            <a:r>
              <a:rPr lang="ru-RU" sz="1600" dirty="0">
                <a:latin typeface="Arial" charset="0"/>
                <a:ea typeface="Geneva" charset="-128"/>
              </a:rPr>
              <a:t>т</a:t>
            </a:r>
            <a:r>
              <a:rPr lang="aa-ET" sz="1600" dirty="0">
                <a:latin typeface="Arial" charset="0"/>
                <a:ea typeface="Geneva" charset="-128"/>
              </a:rPr>
              <a:t>во пациентов с   </a:t>
            </a:r>
            <a:r>
              <a:rPr lang="en-US" sz="1600" dirty="0">
                <a:latin typeface="Arial" charset="0"/>
                <a:ea typeface="Geneva" charset="-128"/>
              </a:rPr>
              <a:t>≥1</a:t>
            </a:r>
            <a:r>
              <a:rPr lang="aa-ET" sz="1600" dirty="0">
                <a:latin typeface="Arial" charset="0"/>
                <a:ea typeface="Geneva" charset="-128"/>
              </a:rPr>
              <a:t>судор</a:t>
            </a:r>
            <a:r>
              <a:rPr lang="ru-RU" sz="1600" dirty="0">
                <a:latin typeface="Arial" charset="0"/>
                <a:ea typeface="Geneva" charset="-128"/>
              </a:rPr>
              <a:t>о</a:t>
            </a:r>
            <a:r>
              <a:rPr lang="aa-ET" sz="1600" dirty="0">
                <a:latin typeface="Arial" charset="0"/>
                <a:ea typeface="Geneva" charset="-128"/>
              </a:rPr>
              <a:t>гой снизилось до 45 % </a:t>
            </a:r>
            <a:r>
              <a:rPr lang="en-US" sz="1600" dirty="0">
                <a:latin typeface="Arial" charset="0"/>
                <a:ea typeface="Geneva" charset="-128"/>
              </a:rPr>
              <a:t> </a:t>
            </a:r>
            <a:r>
              <a:rPr lang="aa-ET" sz="1600" dirty="0">
                <a:latin typeface="Arial" charset="0"/>
                <a:ea typeface="Geneva" charset="-128"/>
              </a:rPr>
              <a:t>и менее </a:t>
            </a:r>
            <a:endParaRPr lang="en-US" sz="1600" dirty="0">
              <a:latin typeface="Arial" charset="0"/>
              <a:ea typeface="Geneva" charset="-128"/>
            </a:endParaRP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xmlns="" id="{AF81599C-A318-4439-AAA3-C05DA45D729B}"/>
              </a:ext>
            </a:extLst>
          </p:cNvPr>
          <p:cNvSpPr/>
          <p:nvPr/>
        </p:nvSpPr>
        <p:spPr>
          <a:xfrm rot="16200000">
            <a:off x="2899508" y="1988434"/>
            <a:ext cx="193933" cy="806966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xmlns="" id="{4D88409B-21BC-44C9-8141-A65880CC824D}"/>
              </a:ext>
            </a:extLst>
          </p:cNvPr>
          <p:cNvSpPr/>
          <p:nvPr/>
        </p:nvSpPr>
        <p:spPr>
          <a:xfrm rot="16200000">
            <a:off x="7582441" y="2088184"/>
            <a:ext cx="312784" cy="3501991"/>
          </a:xfrm>
          <a:prstGeom prst="rightBrace">
            <a:avLst>
              <a:gd name="adj1" fmla="val 8333"/>
              <a:gd name="adj2" fmla="val 4955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xmlns="" id="{7CB01216-45F4-40D5-AE2B-D9533EDF5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8272" y="6591845"/>
            <a:ext cx="4841390" cy="245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baseline="30000" dirty="0">
                <a:solidFill>
                  <a:srgbClr val="000000"/>
                </a:solidFill>
              </a:rPr>
              <a:t>1</a:t>
            </a:r>
            <a:r>
              <a:rPr lang="en-US" sz="1000" dirty="0">
                <a:solidFill>
                  <a:srgbClr val="000000"/>
                </a:solidFill>
              </a:rPr>
              <a:t> Schulz A. Presented at WORLD Symposium. February 7, 2019; Orlando, Florida</a:t>
            </a:r>
            <a:r>
              <a:rPr lang="de-DE" sz="1000" dirty="0">
                <a:solidFill>
                  <a:srgbClr val="000000"/>
                </a:solidFill>
              </a:rPr>
              <a:t>.</a:t>
            </a:r>
            <a:endParaRPr lang="en-US" altLang="en-US" sz="10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73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69970" y="1327387"/>
            <a:ext cx="8141334" cy="22860"/>
          </a:xfrm>
          <a:custGeom>
            <a:avLst/>
            <a:gdLst/>
            <a:ahLst/>
            <a:cxnLst/>
            <a:rect l="l" t="t" r="r" b="b"/>
            <a:pathLst>
              <a:path w="8141334" h="22859">
                <a:moveTo>
                  <a:pt x="8141169" y="0"/>
                </a:moveTo>
                <a:lnTo>
                  <a:pt x="0" y="22682"/>
                </a:lnTo>
              </a:path>
            </a:pathLst>
          </a:cu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0722" y="21152"/>
            <a:ext cx="11006254" cy="1325563"/>
          </a:xfrm>
        </p:spPr>
        <p:txBody>
          <a:bodyPr>
            <a:normAutofit/>
          </a:bodyPr>
          <a:lstStyle/>
          <a:p>
            <a:r>
              <a:rPr lang="ru-RU" sz="3600" dirty="0" err="1"/>
              <a:t>Церлипоназа</a:t>
            </a:r>
            <a:r>
              <a:rPr lang="ru-RU" sz="3600" dirty="0"/>
              <a:t> альфа показала высокий профиль безопасности в рамках клинических исследований  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xmlns="" id="{6BF4E497-5E98-4A54-B95A-41950BB3A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992" y="1761009"/>
            <a:ext cx="9965036" cy="4149341"/>
          </a:xfrm>
        </p:spPr>
        <p:txBody>
          <a:bodyPr>
            <a:noAutofit/>
          </a:bodyPr>
          <a:lstStyle/>
          <a:p>
            <a:pPr marL="223838" indent="-223838">
              <a:spcBef>
                <a:spcPts val="600"/>
              </a:spcBef>
              <a:spcAft>
                <a:spcPts val="0"/>
              </a:spcAft>
              <a:buClr>
                <a:srgbClr val="393996"/>
              </a:buClr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Церлипоназа альфа при введении путем интрацеребровентрикулярного вливания каждые 14 дней переносилась хорошо, и ни один пациент не прекратил лечение из-за НЯ:</a:t>
            </a:r>
          </a:p>
          <a:p>
            <a:pPr marL="682625" lvl="1" indent="-225425">
              <a:spcBef>
                <a:spcPts val="600"/>
              </a:spcBef>
              <a:spcAft>
                <a:spcPts val="0"/>
              </a:spcAft>
              <a:buClr>
                <a:srgbClr val="393996"/>
              </a:buClr>
            </a:pP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все 23 участника, получивших &gt;1 дозы, завершили исследование и приняли участие </a:t>
            </a:r>
            <a:b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в расширении исследования.</a:t>
            </a:r>
          </a:p>
          <a:p>
            <a:pPr marL="223838" indent="-223838">
              <a:spcBef>
                <a:spcPts val="600"/>
              </a:spcBef>
              <a:spcAft>
                <a:spcPts val="0"/>
              </a:spcAft>
              <a:buClr>
                <a:srgbClr val="393996"/>
              </a:buClr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Большинство нежелательных явлений соответствуют тяжелому хроническому неврологическому заболеванию в педиатрической популяции.</a:t>
            </a:r>
          </a:p>
          <a:p>
            <a:pPr marL="223838" indent="-223838">
              <a:spcBef>
                <a:spcPts val="600"/>
              </a:spcBef>
              <a:spcAft>
                <a:spcPts val="0"/>
              </a:spcAft>
              <a:buClr>
                <a:srgbClr val="393996"/>
              </a:buClr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Наиболее частым связанным с препаратом СНЯ была гиперчувствительность, развившаяся у 7 участников (29%).</a:t>
            </a:r>
          </a:p>
          <a:p>
            <a:pPr marL="223838" indent="-223838">
              <a:spcBef>
                <a:spcPts val="600"/>
              </a:spcBef>
              <a:spcAft>
                <a:spcPts val="0"/>
              </a:spcAft>
              <a:buClr>
                <a:srgbClr val="393996"/>
              </a:buClr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Большинство НЯ гиперчувствительности были 1-2 степени тяжести и не рецидивировали.</a:t>
            </a:r>
          </a:p>
          <a:p>
            <a:pPr marL="223838" indent="-223838">
              <a:spcBef>
                <a:spcPts val="600"/>
              </a:spcBef>
              <a:spcAft>
                <a:spcPts val="0"/>
              </a:spcAft>
              <a:buClr>
                <a:srgbClr val="393996"/>
              </a:buClr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Связанные с устройства НЯ были в основном легкими (1 степени тяжести):</a:t>
            </a:r>
          </a:p>
          <a:p>
            <a:pPr marL="682625" lvl="1" indent="-225425">
              <a:spcBef>
                <a:spcPts val="600"/>
              </a:spcBef>
              <a:spcAft>
                <a:spcPts val="0"/>
              </a:spcAft>
              <a:buClr>
                <a:srgbClr val="393996"/>
              </a:buClr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всего выявлено три случая развития инфекции, связанных с устройством; частота инфицирования ICV составила 0,26/100 инфузий.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B411AC3-B3B1-4EE9-8BAD-2312741B8409}"/>
              </a:ext>
            </a:extLst>
          </p:cNvPr>
          <p:cNvSpPr/>
          <p:nvPr/>
        </p:nvSpPr>
        <p:spPr>
          <a:xfrm>
            <a:off x="857992" y="6418449"/>
            <a:ext cx="17018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Schulz et al, 2018, NEJM</a:t>
            </a:r>
          </a:p>
        </p:txBody>
      </p:sp>
    </p:spTree>
    <p:extLst>
      <p:ext uri="{BB962C8B-B14F-4D97-AF65-F5344CB8AC3E}">
        <p14:creationId xmlns:p14="http://schemas.microsoft.com/office/powerpoint/2010/main" val="1911007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FBC207-3102-424B-A14E-CE893338A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err="1"/>
              <a:t>Церлипоназа</a:t>
            </a:r>
            <a:r>
              <a:rPr lang="ru-RU" sz="3600" dirty="0"/>
              <a:t> альфа: регистрация и включение в списки</a:t>
            </a:r>
            <a:endParaRPr lang="en-US" sz="36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28324518-61FC-4A9E-9074-9FCC4E5DE7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175140"/>
              </p:ext>
            </p:extLst>
          </p:nvPr>
        </p:nvGraphicFramePr>
        <p:xfrm>
          <a:off x="454792" y="1982241"/>
          <a:ext cx="10799381" cy="43910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8852">
                  <a:extLst>
                    <a:ext uri="{9D8B030D-6E8A-4147-A177-3AD203B41FA5}">
                      <a16:colId xmlns:a16="http://schemas.microsoft.com/office/drawing/2014/main" xmlns="" val="2927415690"/>
                    </a:ext>
                  </a:extLst>
                </a:gridCol>
                <a:gridCol w="1127218">
                  <a:extLst>
                    <a:ext uri="{9D8B030D-6E8A-4147-A177-3AD203B41FA5}">
                      <a16:colId xmlns:a16="http://schemas.microsoft.com/office/drawing/2014/main" xmlns="" val="684133913"/>
                    </a:ext>
                  </a:extLst>
                </a:gridCol>
                <a:gridCol w="1127218">
                  <a:extLst>
                    <a:ext uri="{9D8B030D-6E8A-4147-A177-3AD203B41FA5}">
                      <a16:colId xmlns:a16="http://schemas.microsoft.com/office/drawing/2014/main" xmlns="" val="4265775033"/>
                    </a:ext>
                  </a:extLst>
                </a:gridCol>
                <a:gridCol w="840516">
                  <a:extLst>
                    <a:ext uri="{9D8B030D-6E8A-4147-A177-3AD203B41FA5}">
                      <a16:colId xmlns:a16="http://schemas.microsoft.com/office/drawing/2014/main" xmlns="" val="1992671234"/>
                    </a:ext>
                  </a:extLst>
                </a:gridCol>
                <a:gridCol w="1292826">
                  <a:extLst>
                    <a:ext uri="{9D8B030D-6E8A-4147-A177-3AD203B41FA5}">
                      <a16:colId xmlns:a16="http://schemas.microsoft.com/office/drawing/2014/main" xmlns="" val="4067429770"/>
                    </a:ext>
                  </a:extLst>
                </a:gridCol>
                <a:gridCol w="1080917">
                  <a:extLst>
                    <a:ext uri="{9D8B030D-6E8A-4147-A177-3AD203B41FA5}">
                      <a16:colId xmlns:a16="http://schemas.microsoft.com/office/drawing/2014/main" xmlns="" val="3269052836"/>
                    </a:ext>
                  </a:extLst>
                </a:gridCol>
                <a:gridCol w="1080917">
                  <a:extLst>
                    <a:ext uri="{9D8B030D-6E8A-4147-A177-3AD203B41FA5}">
                      <a16:colId xmlns:a16="http://schemas.microsoft.com/office/drawing/2014/main" xmlns="" val="4087454255"/>
                    </a:ext>
                  </a:extLst>
                </a:gridCol>
                <a:gridCol w="1080917">
                  <a:extLst>
                    <a:ext uri="{9D8B030D-6E8A-4147-A177-3AD203B41FA5}">
                      <a16:colId xmlns:a16="http://schemas.microsoft.com/office/drawing/2014/main" xmlns="" val="4052578837"/>
                    </a:ext>
                  </a:extLst>
                </a:gridCol>
              </a:tblGrid>
              <a:tr h="19225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МНН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Регистрация в РФ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Регистрация в ЕС/США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Наличие в перечне ЖНВЛП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Наличие в отечественных КР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Наличие в зарубежных КР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Наличие аналогов в РФ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за рубежом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Опыт использования в РФ  (дети)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518" marR="62518" marT="0" marB="0"/>
                </a:tc>
                <a:extLst>
                  <a:ext uri="{0D108BD9-81ED-4DB2-BD59-A6C34878D82A}">
                    <a16:rowId xmlns:a16="http://schemas.microsoft.com/office/drawing/2014/main" xmlns="" val="4196091531"/>
                  </a:ext>
                </a:extLst>
              </a:tr>
              <a:tr h="246856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Церлипоназа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альфа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НЕТ, подано на регистрацию в сентябре 2019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ДА/ДА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НЕТ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НЕТ, 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 по НЦЛ2 в РФ отсутствуют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НЕТ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НЕТ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 человек 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518" marR="62518" marT="0" marB="0"/>
                </a:tc>
                <a:extLst>
                  <a:ext uri="{0D108BD9-81ED-4DB2-BD59-A6C34878D82A}">
                    <a16:rowId xmlns:a16="http://schemas.microsoft.com/office/drawing/2014/main" xmlns="" val="581834831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C9210ECD-5242-430F-90AF-03E99FF40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792" y="183646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BD04BA34-410C-4B7B-AC4F-4D7757D9C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792" y="633439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[</a:t>
            </a:r>
            <a:r>
              <a:rPr kumimoji="0" lang="en-US" altLang="en-US" sz="10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1]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Mole, S.E., Schulz, A.,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Badoe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E. et al. Guidelines on the diagnosis, clinical assessments, treatment, and management for CLN2 disease patients.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Orphanet</a:t>
            </a:r>
            <a:r>
              <a:rPr kumimoji="0" lang="ru-RU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kumimoji="0" lang="ru-RU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Rare</a:t>
            </a:r>
            <a:r>
              <a:rPr kumimoji="0" lang="ru-RU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</a:t>
            </a:r>
            <a:r>
              <a:rPr kumimoji="0" lang="ru-RU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16, 185 (2021).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://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doi</a:t>
            </a:r>
            <a:r>
              <a:rPr kumimoji="0" lang="ru-RU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org</a:t>
            </a:r>
            <a:r>
              <a:rPr kumimoji="0" lang="ru-RU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/10.1186/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ru-RU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13023-021-01813-5</a:t>
            </a:r>
            <a:endParaRPr kumimoji="0" lang="ru-RU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xmlns="" id="{48BA3E56-3553-41C8-9CFE-814A18653AC7}"/>
              </a:ext>
            </a:extLst>
          </p:cNvPr>
          <p:cNvSpPr/>
          <p:nvPr/>
        </p:nvSpPr>
        <p:spPr>
          <a:xfrm>
            <a:off x="2025333" y="1541096"/>
            <a:ext cx="8141334" cy="22860"/>
          </a:xfrm>
          <a:custGeom>
            <a:avLst/>
            <a:gdLst/>
            <a:ahLst/>
            <a:cxnLst/>
            <a:rect l="l" t="t" r="r" b="b"/>
            <a:pathLst>
              <a:path w="8141334" h="22859">
                <a:moveTo>
                  <a:pt x="8141169" y="0"/>
                </a:moveTo>
                <a:lnTo>
                  <a:pt x="0" y="22682"/>
                </a:lnTo>
              </a:path>
            </a:pathLst>
          </a:cu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4351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FBC207-3102-424B-A14E-CE893338A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7828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dirty="0" err="1"/>
              <a:t>Церлипоназа</a:t>
            </a:r>
            <a:r>
              <a:rPr lang="ru-RU" sz="3600" dirty="0"/>
              <a:t> альфа – критерии назначения</a:t>
            </a:r>
            <a:endParaRPr lang="en-US" sz="3600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C9210ECD-5242-430F-90AF-03E99FF40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792" y="185553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xmlns="" id="{48BA3E56-3553-41C8-9CFE-814A18653AC7}"/>
              </a:ext>
            </a:extLst>
          </p:cNvPr>
          <p:cNvSpPr/>
          <p:nvPr/>
        </p:nvSpPr>
        <p:spPr>
          <a:xfrm>
            <a:off x="2025333" y="1526792"/>
            <a:ext cx="8141334" cy="22860"/>
          </a:xfrm>
          <a:custGeom>
            <a:avLst/>
            <a:gdLst/>
            <a:ahLst/>
            <a:cxnLst/>
            <a:rect l="l" t="t" r="r" b="b"/>
            <a:pathLst>
              <a:path w="8141334" h="22859">
                <a:moveTo>
                  <a:pt x="8141169" y="0"/>
                </a:moveTo>
                <a:lnTo>
                  <a:pt x="0" y="22682"/>
                </a:lnTo>
              </a:path>
            </a:pathLst>
          </a:cu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2173746-9929-46C8-8F2D-A77793B45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606" y="2067674"/>
            <a:ext cx="6484883" cy="415181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Критерии назначения:</a:t>
            </a:r>
          </a:p>
          <a:p>
            <a:pPr marL="514350" indent="-514350">
              <a:buAutoNum type="arabicPeriod"/>
            </a:pPr>
            <a:r>
              <a:rPr lang="ru-RU" dirty="0" smtClean="0"/>
              <a:t>Наличие </a:t>
            </a:r>
            <a:r>
              <a:rPr lang="ru-RU" dirty="0"/>
              <a:t>мутации в обоих аллелях гена </a:t>
            </a:r>
            <a:r>
              <a:rPr lang="en-US" i="1" dirty="0"/>
              <a:t>TPP1</a:t>
            </a:r>
            <a:r>
              <a:rPr lang="ru-RU" dirty="0" smtClean="0"/>
              <a:t>  </a:t>
            </a:r>
            <a:endParaRPr lang="ru-RU" dirty="0"/>
          </a:p>
          <a:p>
            <a:pPr marL="514350" indent="-514350">
              <a:buAutoNum type="arabicPeriod"/>
            </a:pPr>
            <a:r>
              <a:rPr lang="ru-RU" dirty="0" smtClean="0"/>
              <a:t>Низкая активность </a:t>
            </a:r>
            <a:r>
              <a:rPr lang="ru-RU" dirty="0"/>
              <a:t>фермента трипептидилпептидазы-1 (ТПП1</a:t>
            </a:r>
            <a:r>
              <a:rPr lang="ru-RU" dirty="0" smtClean="0"/>
              <a:t>) (менее 10% от нормы)</a:t>
            </a: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r>
              <a:rPr lang="ru-RU" sz="2000" dirty="0"/>
              <a:t>20 детей соответствуют критериям, имеют </a:t>
            </a:r>
            <a:r>
              <a:rPr lang="ru-RU" sz="2000" dirty="0" err="1"/>
              <a:t>жизнеугрожающее</a:t>
            </a:r>
            <a:r>
              <a:rPr lang="ru-RU" sz="2000" dirty="0"/>
              <a:t> состояние, которое без патогенетического лечения приведет к тяжелой инвалидизации и гибели пациента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2F06AD12-3890-4453-A4D2-F27973EBAE7E}"/>
              </a:ext>
            </a:extLst>
          </p:cNvPr>
          <p:cNvGrpSpPr/>
          <p:nvPr/>
        </p:nvGrpSpPr>
        <p:grpSpPr>
          <a:xfrm>
            <a:off x="8710448" y="2376269"/>
            <a:ext cx="2233448" cy="2105461"/>
            <a:chOff x="8686800" y="2782614"/>
            <a:chExt cx="2233448" cy="2105461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26F3BBE8-D5B9-49CB-A01B-0C2F5D987356}"/>
                </a:ext>
              </a:extLst>
            </p:cNvPr>
            <p:cNvSpPr/>
            <p:nvPr/>
          </p:nvSpPr>
          <p:spPr>
            <a:xfrm>
              <a:off x="8686800" y="2782614"/>
              <a:ext cx="2233448" cy="2105461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74A892EE-ED56-49BE-9665-8B724144B0EF}"/>
                </a:ext>
              </a:extLst>
            </p:cNvPr>
            <p:cNvSpPr txBox="1"/>
            <p:nvPr/>
          </p:nvSpPr>
          <p:spPr>
            <a:xfrm>
              <a:off x="9082251" y="3279228"/>
              <a:ext cx="144254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5600" dirty="0">
                  <a:solidFill>
                    <a:schemeClr val="bg1"/>
                  </a:solidFill>
                </a:rPr>
                <a:t>20  </a:t>
              </a:r>
              <a:r>
                <a:rPr lang="ru-RU" sz="2400" dirty="0">
                  <a:solidFill>
                    <a:schemeClr val="bg1"/>
                  </a:solidFill>
                </a:rPr>
                <a:t>детей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xmlns="" id="{F3C5B5A4-8980-4A33-A541-13359955568C}"/>
              </a:ext>
            </a:extLst>
          </p:cNvPr>
          <p:cNvSpPr txBox="1">
            <a:spLocks/>
          </p:cNvSpPr>
          <p:nvPr/>
        </p:nvSpPr>
        <p:spPr>
          <a:xfrm>
            <a:off x="7835462" y="4799040"/>
            <a:ext cx="4356538" cy="3039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dirty="0"/>
              <a:t>Проживают в следующих регионах:  г. Москва (4 пациента), Республика Башкортостан (2 пациента), по одному пациенту в областях Владимирская, Воронежская, Курская, Московская, Новосибирская, Оренбургская, Пензенская, Пермская, Ростовская, в республиках Крым, Алтай, Удмуртия  и Чеченской Республике, в Краснодарском и Ставропольском краях.</a:t>
            </a:r>
            <a:endParaRPr lang="en-US" sz="1200" dirty="0"/>
          </a:p>
          <a:p>
            <a:pPr marL="0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92272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FBC207-3102-424B-A14E-CE893338A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7828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dirty="0" err="1"/>
              <a:t>Церлипоназа</a:t>
            </a:r>
            <a:r>
              <a:rPr lang="ru-RU" sz="3600" dirty="0"/>
              <a:t> альфа – данные для расчетов по стоимости лекарственной терапии</a:t>
            </a:r>
            <a:endParaRPr lang="en-US" sz="3600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C9210ECD-5242-430F-90AF-03E99FF40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792" y="185553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xmlns="" id="{48BA3E56-3553-41C8-9CFE-814A18653AC7}"/>
              </a:ext>
            </a:extLst>
          </p:cNvPr>
          <p:cNvSpPr/>
          <p:nvPr/>
        </p:nvSpPr>
        <p:spPr>
          <a:xfrm>
            <a:off x="2069970" y="1855532"/>
            <a:ext cx="8141334" cy="22860"/>
          </a:xfrm>
          <a:custGeom>
            <a:avLst/>
            <a:gdLst/>
            <a:ahLst/>
            <a:cxnLst/>
            <a:rect l="l" t="t" r="r" b="b"/>
            <a:pathLst>
              <a:path w="8141334" h="22859">
                <a:moveTo>
                  <a:pt x="8141169" y="0"/>
                </a:moveTo>
                <a:lnTo>
                  <a:pt x="0" y="22682"/>
                </a:lnTo>
              </a:path>
            </a:pathLst>
          </a:cu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3" name="Content Placeholder 3">
            <a:extLst>
              <a:ext uri="{FF2B5EF4-FFF2-40B4-BE49-F238E27FC236}">
                <a16:creationId xmlns:a16="http://schemas.microsoft.com/office/drawing/2014/main" xmlns="" id="{C247626E-FE72-4D99-B642-CE3B5D1821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7094150"/>
              </p:ext>
            </p:extLst>
          </p:nvPr>
        </p:nvGraphicFramePr>
        <p:xfrm>
          <a:off x="612447" y="2431560"/>
          <a:ext cx="11188043" cy="31185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9581">
                  <a:extLst>
                    <a:ext uri="{9D8B030D-6E8A-4147-A177-3AD203B41FA5}">
                      <a16:colId xmlns:a16="http://schemas.microsoft.com/office/drawing/2014/main" xmlns="" val="2927415690"/>
                    </a:ext>
                  </a:extLst>
                </a:gridCol>
                <a:gridCol w="1868213">
                  <a:extLst>
                    <a:ext uri="{9D8B030D-6E8A-4147-A177-3AD203B41FA5}">
                      <a16:colId xmlns:a16="http://schemas.microsoft.com/office/drawing/2014/main" xmlns="" val="684133913"/>
                    </a:ext>
                  </a:extLst>
                </a:gridCol>
                <a:gridCol w="2230821">
                  <a:extLst>
                    <a:ext uri="{9D8B030D-6E8A-4147-A177-3AD203B41FA5}">
                      <a16:colId xmlns:a16="http://schemas.microsoft.com/office/drawing/2014/main" xmlns="" val="4265775033"/>
                    </a:ext>
                  </a:extLst>
                </a:gridCol>
                <a:gridCol w="1489841">
                  <a:extLst>
                    <a:ext uri="{9D8B030D-6E8A-4147-A177-3AD203B41FA5}">
                      <a16:colId xmlns:a16="http://schemas.microsoft.com/office/drawing/2014/main" xmlns="" val="1992671234"/>
                    </a:ext>
                  </a:extLst>
                </a:gridCol>
                <a:gridCol w="1537138">
                  <a:extLst>
                    <a:ext uri="{9D8B030D-6E8A-4147-A177-3AD203B41FA5}">
                      <a16:colId xmlns:a16="http://schemas.microsoft.com/office/drawing/2014/main" xmlns="" val="4067429770"/>
                    </a:ext>
                  </a:extLst>
                </a:gridCol>
                <a:gridCol w="1852449">
                  <a:extLst>
                    <a:ext uri="{9D8B030D-6E8A-4147-A177-3AD203B41FA5}">
                      <a16:colId xmlns:a16="http://schemas.microsoft.com/office/drawing/2014/main" xmlns="" val="3269052836"/>
                    </a:ext>
                  </a:extLst>
                </a:gridCol>
              </a:tblGrid>
              <a:tr h="13367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МНН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Регистрация в РФ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Стоимость 1 упаковки согласно данным аукционов (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 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учетом НДС 20%)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Количество упаковок на полный год лечения 1 пациента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Стоимость года лечения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Общие затраты на лечение всех пациентов (20 человек)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518" marR="62518" marT="0" marB="0"/>
                </a:tc>
                <a:extLst>
                  <a:ext uri="{0D108BD9-81ED-4DB2-BD59-A6C34878D82A}">
                    <a16:rowId xmlns:a16="http://schemas.microsoft.com/office/drawing/2014/main" xmlns="" val="4196091531"/>
                  </a:ext>
                </a:extLst>
              </a:tr>
              <a:tr h="171648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Церлипоназа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альфа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НЕТ, подано на регистрацию в сентябре 2019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2 613 000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67 938 000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518" marR="6251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1 358 760 000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518" marR="62518" marT="0" marB="0"/>
                </a:tc>
                <a:extLst>
                  <a:ext uri="{0D108BD9-81ED-4DB2-BD59-A6C34878D82A}">
                    <a16:rowId xmlns:a16="http://schemas.microsoft.com/office/drawing/2014/main" xmlns="" val="5818348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0195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xmlns="" id="{2C61293E-6EBE-43EF-A52C-9BEBFD7679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BEF69D-3867-49F1-9A96-199263C9E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3554" y="329184"/>
            <a:ext cx="9585318" cy="1783080"/>
          </a:xfrm>
        </p:spPr>
        <p:txBody>
          <a:bodyPr anchor="b">
            <a:normAutofit/>
          </a:bodyPr>
          <a:lstStyle/>
          <a:p>
            <a:r>
              <a:rPr lang="ru-RU" sz="5400" dirty="0"/>
              <a:t>НЦЛ 2 в </a:t>
            </a:r>
            <a:r>
              <a:rPr lang="ru-RU" sz="5400" dirty="0" smtClean="0"/>
              <a:t>России</a:t>
            </a:r>
            <a:endParaRPr lang="en-US" sz="5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04D3B8A-BA44-4D02-A090-47186D90622E}"/>
              </a:ext>
            </a:extLst>
          </p:cNvPr>
          <p:cNvSpPr/>
          <p:nvPr/>
        </p:nvSpPr>
        <p:spPr>
          <a:xfrm>
            <a:off x="5166155" y="6477071"/>
            <a:ext cx="13304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aseline="30000" dirty="0"/>
              <a:t>1.  С учетом НДС (20%)</a:t>
            </a:r>
            <a:endParaRPr lang="en-US" sz="14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11158375-B406-4F16-A4C2-AF889BE931A2}"/>
              </a:ext>
            </a:extLst>
          </p:cNvPr>
          <p:cNvSpPr txBox="1">
            <a:spLocks/>
          </p:cNvSpPr>
          <p:nvPr/>
        </p:nvSpPr>
        <p:spPr>
          <a:xfrm>
            <a:off x="924025" y="2706624"/>
            <a:ext cx="10624847" cy="3483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&gt;100 </a:t>
            </a:r>
            <a:r>
              <a:rPr lang="ru-RU" sz="2200" dirty="0"/>
              <a:t>пациентов за последние 10 лет выявлено в лаборатории ФГБНУ МГНЦ им. Н.П. Бочкова</a:t>
            </a:r>
            <a:endParaRPr lang="en-US" sz="2200" dirty="0"/>
          </a:p>
          <a:p>
            <a:r>
              <a:rPr lang="ru-RU" sz="2200" dirty="0"/>
              <a:t>32 пациента известны в настоящий момент, 20-ти необходима патогенетическая лекарственная терапия (16 субъектов федерации)</a:t>
            </a:r>
          </a:p>
          <a:p>
            <a:r>
              <a:rPr lang="ru-RU" sz="2200" dirty="0"/>
              <a:t>За последние 3 года диагноз НЦЛ 2 был подтвержден </a:t>
            </a:r>
            <a:r>
              <a:rPr lang="en-US" sz="2200" dirty="0"/>
              <a:t>&gt;</a:t>
            </a:r>
            <a:r>
              <a:rPr lang="ru-RU" sz="2200" dirty="0"/>
              <a:t> 20 пациентам  </a:t>
            </a:r>
          </a:p>
          <a:p>
            <a:r>
              <a:rPr lang="ru-RU" sz="2200" dirty="0"/>
              <a:t>100% пациентов имеют инвалидность</a:t>
            </a:r>
          </a:p>
          <a:p>
            <a:r>
              <a:rPr lang="ru-RU" sz="2200" dirty="0"/>
              <a:t>Необходимый объем финансирования: 1.35 млрд. руб</a:t>
            </a:r>
            <a:r>
              <a:rPr lang="ru-RU" sz="2200" baseline="300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25246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100EDD19-6802-4EC3-95CE-CFFAB042CF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B71AA2-EC6D-4E12-B276-7D7F6EA9B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sz="5400" dirty="0"/>
              <a:t>НЦЛ2: исходы без лечения</a:t>
            </a:r>
            <a:endParaRPr lang="en-US" sz="54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6868532D-784D-4A58-9622-A871DE622493}"/>
              </a:ext>
            </a:extLst>
          </p:cNvPr>
          <p:cNvSpPr txBox="1">
            <a:spLocks/>
          </p:cNvSpPr>
          <p:nvPr/>
        </p:nvSpPr>
        <p:spPr>
          <a:xfrm>
            <a:off x="529389" y="1849543"/>
            <a:ext cx="3693793" cy="471519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/>
              <a:t>В основе патогенеза лежит генетический дефект, который приводит к снижению активности природного фермента ТПП1, в результате в клетках головного мозга происходят необратимые нарушения</a:t>
            </a:r>
          </a:p>
          <a:p>
            <a:r>
              <a:rPr lang="ru-RU" sz="1600" dirty="0"/>
              <a:t>характеризуется стремительной необратимой потерей жизненно важных функций у детей, что приводит к последовательной утрате интеллектуальных, двигательных, речевых функций, потере зрения, и сопровождается постоянными эпилептическими приступами, резистентными к </a:t>
            </a:r>
            <a:r>
              <a:rPr lang="ru-RU" sz="1600" dirty="0" err="1"/>
              <a:t>антиэпилептической</a:t>
            </a:r>
            <a:r>
              <a:rPr lang="ru-RU" sz="1600" dirty="0"/>
              <a:t> терапии. </a:t>
            </a:r>
          </a:p>
          <a:p>
            <a:r>
              <a:rPr lang="ru-RU" sz="1600" dirty="0"/>
              <a:t>Без патогенетической терапии заболевание приводит к тяжелой ранней инвалидизации и гибели ребенка в возрасте 10-12 лет</a:t>
            </a:r>
            <a:endParaRPr lang="en-US" sz="1600" dirty="0"/>
          </a:p>
        </p:txBody>
      </p:sp>
      <p:pic>
        <p:nvPicPr>
          <p:cNvPr id="11" name="Picture 10" descr="timeline.png">
            <a:extLst>
              <a:ext uri="{FF2B5EF4-FFF2-40B4-BE49-F238E27FC236}">
                <a16:creationId xmlns:a16="http://schemas.microsoft.com/office/drawing/2014/main" xmlns="" id="{81401E10-F39D-4CF7-A24A-6E2803985F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942" y="2600936"/>
            <a:ext cx="6822153" cy="153425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DB25E3CB-A1B3-41BD-8649-74E5DE89442F}"/>
              </a:ext>
            </a:extLst>
          </p:cNvPr>
          <p:cNvGrpSpPr/>
          <p:nvPr/>
        </p:nvGrpSpPr>
        <p:grpSpPr>
          <a:xfrm>
            <a:off x="4007479" y="4155284"/>
            <a:ext cx="8181473" cy="3067841"/>
            <a:chOff x="1524000" y="2850332"/>
            <a:chExt cx="8642195" cy="2834761"/>
          </a:xfrm>
        </p:grpSpPr>
        <p:sp>
          <p:nvSpPr>
            <p:cNvPr id="13" name="Shape 256">
              <a:extLst>
                <a:ext uri="{FF2B5EF4-FFF2-40B4-BE49-F238E27FC236}">
                  <a16:creationId xmlns:a16="http://schemas.microsoft.com/office/drawing/2014/main" xmlns="" id="{864ECEEC-8788-415A-90F0-51D90A6AAAA4}"/>
                </a:ext>
              </a:extLst>
            </p:cNvPr>
            <p:cNvSpPr/>
            <p:nvPr/>
          </p:nvSpPr>
          <p:spPr>
            <a:xfrm>
              <a:off x="2153849" y="3245301"/>
              <a:ext cx="897140" cy="27699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rIns="45719">
              <a:spAutoFit/>
            </a:bodyPr>
            <a:lstStyle>
              <a:lvl1pPr algn="ctr">
                <a:defRPr sz="1500" b="1">
                  <a:solidFill>
                    <a:srgbClr val="42B3E3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lang="ru-RU" sz="1200" dirty="0">
                  <a:solidFill>
                    <a:schemeClr val="accent2">
                      <a:lumMod val="75000"/>
                    </a:schemeClr>
                  </a:solidFill>
                </a:rPr>
                <a:t>1-3 года</a:t>
              </a:r>
            </a:p>
          </p:txBody>
        </p:sp>
        <p:sp>
          <p:nvSpPr>
            <p:cNvPr id="14" name="Shape 256">
              <a:extLst>
                <a:ext uri="{FF2B5EF4-FFF2-40B4-BE49-F238E27FC236}">
                  <a16:creationId xmlns:a16="http://schemas.microsoft.com/office/drawing/2014/main" xmlns="" id="{2A975831-0D95-4780-9707-5F3BA9892156}"/>
                </a:ext>
              </a:extLst>
            </p:cNvPr>
            <p:cNvSpPr/>
            <p:nvPr/>
          </p:nvSpPr>
          <p:spPr>
            <a:xfrm>
              <a:off x="3314394" y="3246009"/>
              <a:ext cx="897140" cy="27699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rIns="45719">
              <a:spAutoFit/>
            </a:bodyPr>
            <a:lstStyle>
              <a:lvl1pPr algn="ctr">
                <a:defRPr sz="1500" b="1">
                  <a:solidFill>
                    <a:srgbClr val="42B3E3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lang="ru-RU" sz="1200" dirty="0">
                  <a:solidFill>
                    <a:schemeClr val="accent2">
                      <a:lumMod val="75000"/>
                    </a:schemeClr>
                  </a:solidFill>
                </a:rPr>
                <a:t>2-4 года</a:t>
              </a:r>
            </a:p>
          </p:txBody>
        </p:sp>
        <p:sp>
          <p:nvSpPr>
            <p:cNvPr id="15" name="Shape 256">
              <a:extLst>
                <a:ext uri="{FF2B5EF4-FFF2-40B4-BE49-F238E27FC236}">
                  <a16:creationId xmlns:a16="http://schemas.microsoft.com/office/drawing/2014/main" xmlns="" id="{6D05E3BA-4184-499F-BAA2-F6811CFAE076}"/>
                </a:ext>
              </a:extLst>
            </p:cNvPr>
            <p:cNvSpPr/>
            <p:nvPr/>
          </p:nvSpPr>
          <p:spPr>
            <a:xfrm>
              <a:off x="4474939" y="3245124"/>
              <a:ext cx="897140" cy="27699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rIns="45719">
              <a:spAutoFit/>
            </a:bodyPr>
            <a:lstStyle>
              <a:lvl1pPr algn="ctr">
                <a:defRPr sz="1500" b="1">
                  <a:solidFill>
                    <a:srgbClr val="42B3E3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lang="ru-RU" sz="1200" dirty="0">
                  <a:solidFill>
                    <a:schemeClr val="accent2">
                      <a:lumMod val="75000"/>
                    </a:schemeClr>
                  </a:solidFill>
                </a:rPr>
                <a:t>3-4 года</a:t>
              </a:r>
            </a:p>
          </p:txBody>
        </p:sp>
        <p:sp>
          <p:nvSpPr>
            <p:cNvPr id="16" name="Shape 256">
              <a:extLst>
                <a:ext uri="{FF2B5EF4-FFF2-40B4-BE49-F238E27FC236}">
                  <a16:creationId xmlns:a16="http://schemas.microsoft.com/office/drawing/2014/main" xmlns="" id="{F191D88B-CA0B-4BE1-9212-3DE52EDE2A15}"/>
                </a:ext>
              </a:extLst>
            </p:cNvPr>
            <p:cNvSpPr/>
            <p:nvPr/>
          </p:nvSpPr>
          <p:spPr>
            <a:xfrm>
              <a:off x="5847353" y="3245832"/>
              <a:ext cx="897140" cy="27699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rIns="45719">
              <a:spAutoFit/>
            </a:bodyPr>
            <a:lstStyle>
              <a:lvl1pPr algn="ctr">
                <a:defRPr sz="1500" b="1">
                  <a:solidFill>
                    <a:srgbClr val="42B3E3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lang="ru-RU" sz="1200" dirty="0">
                  <a:solidFill>
                    <a:schemeClr val="accent2">
                      <a:lumMod val="75000"/>
                    </a:schemeClr>
                  </a:solidFill>
                </a:rPr>
                <a:t>4-5 лет</a:t>
              </a:r>
            </a:p>
          </p:txBody>
        </p:sp>
        <p:sp>
          <p:nvSpPr>
            <p:cNvPr id="17" name="Shape 256">
              <a:extLst>
                <a:ext uri="{FF2B5EF4-FFF2-40B4-BE49-F238E27FC236}">
                  <a16:creationId xmlns:a16="http://schemas.microsoft.com/office/drawing/2014/main" xmlns="" id="{A73B0874-C51B-4B68-9352-DFADD84773C5}"/>
                </a:ext>
              </a:extLst>
            </p:cNvPr>
            <p:cNvSpPr/>
            <p:nvPr/>
          </p:nvSpPr>
          <p:spPr>
            <a:xfrm>
              <a:off x="7074804" y="3245655"/>
              <a:ext cx="897140" cy="27699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rIns="45719">
              <a:spAutoFit/>
            </a:bodyPr>
            <a:lstStyle>
              <a:lvl1pPr algn="ctr">
                <a:defRPr sz="1500" b="1">
                  <a:solidFill>
                    <a:srgbClr val="42B3E3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lang="ru-RU" sz="1200" dirty="0">
                  <a:solidFill>
                    <a:schemeClr val="accent2">
                      <a:lumMod val="75000"/>
                    </a:schemeClr>
                  </a:solidFill>
                </a:rPr>
                <a:t>5-6 лет</a:t>
              </a:r>
            </a:p>
          </p:txBody>
        </p:sp>
        <p:sp>
          <p:nvSpPr>
            <p:cNvPr id="18" name="Shape 256">
              <a:extLst>
                <a:ext uri="{FF2B5EF4-FFF2-40B4-BE49-F238E27FC236}">
                  <a16:creationId xmlns:a16="http://schemas.microsoft.com/office/drawing/2014/main" xmlns="" id="{C8B25E2D-672C-42C7-B3E6-B34ADB480EE2}"/>
                </a:ext>
              </a:extLst>
            </p:cNvPr>
            <p:cNvSpPr/>
            <p:nvPr/>
          </p:nvSpPr>
          <p:spPr>
            <a:xfrm>
              <a:off x="8079235" y="3246184"/>
              <a:ext cx="897140" cy="27699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rIns="45719">
              <a:spAutoFit/>
            </a:bodyPr>
            <a:lstStyle>
              <a:lvl1pPr algn="ctr">
                <a:defRPr sz="1500" b="1">
                  <a:solidFill>
                    <a:srgbClr val="42B3E3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lang="ru-RU" sz="1200" dirty="0">
                  <a:solidFill>
                    <a:schemeClr val="accent2">
                      <a:lumMod val="75000"/>
                    </a:schemeClr>
                  </a:solidFill>
                </a:rPr>
                <a:t>7-8 лет</a:t>
              </a:r>
            </a:p>
          </p:txBody>
        </p:sp>
        <p:sp>
          <p:nvSpPr>
            <p:cNvPr id="19" name="Shape 256">
              <a:extLst>
                <a:ext uri="{FF2B5EF4-FFF2-40B4-BE49-F238E27FC236}">
                  <a16:creationId xmlns:a16="http://schemas.microsoft.com/office/drawing/2014/main" xmlns="" id="{0EEF4B08-08B8-4BFF-830C-C19A6332B75D}"/>
                </a:ext>
              </a:extLst>
            </p:cNvPr>
            <p:cNvSpPr/>
            <p:nvPr/>
          </p:nvSpPr>
          <p:spPr>
            <a:xfrm>
              <a:off x="9117122" y="3245478"/>
              <a:ext cx="971633" cy="27699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rIns="45719">
              <a:spAutoFit/>
            </a:bodyPr>
            <a:lstStyle>
              <a:lvl1pPr algn="ctr">
                <a:defRPr sz="1500" b="1">
                  <a:solidFill>
                    <a:srgbClr val="42B3E3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lang="ru-RU" sz="1200" dirty="0">
                  <a:solidFill>
                    <a:schemeClr val="accent2">
                      <a:lumMod val="75000"/>
                    </a:schemeClr>
                  </a:solidFill>
                </a:rPr>
                <a:t>8-12 лет</a:t>
              </a:r>
            </a:p>
          </p:txBody>
        </p:sp>
        <p:sp>
          <p:nvSpPr>
            <p:cNvPr id="20" name="Shape 256">
              <a:extLst>
                <a:ext uri="{FF2B5EF4-FFF2-40B4-BE49-F238E27FC236}">
                  <a16:creationId xmlns:a16="http://schemas.microsoft.com/office/drawing/2014/main" xmlns="" id="{3FACF97A-18C6-4DBF-943C-53D5FED25796}"/>
                </a:ext>
              </a:extLst>
            </p:cNvPr>
            <p:cNvSpPr/>
            <p:nvPr/>
          </p:nvSpPr>
          <p:spPr>
            <a:xfrm>
              <a:off x="1524000" y="2850332"/>
              <a:ext cx="8564754" cy="32316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rIns="45719">
              <a:spAutoFit/>
            </a:bodyPr>
            <a:lstStyle>
              <a:lvl1pPr algn="ctr">
                <a:defRPr sz="1500" b="1">
                  <a:solidFill>
                    <a:srgbClr val="42B3E3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lang="ru-RU" dirty="0">
                  <a:solidFill>
                    <a:schemeClr val="tx1"/>
                  </a:solidFill>
                </a:rPr>
                <a:t>Естественное течение заболевания НЦЛ2 (время появления симптомов )</a:t>
              </a: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1" name="Shape 180">
              <a:extLst>
                <a:ext uri="{FF2B5EF4-FFF2-40B4-BE49-F238E27FC236}">
                  <a16:creationId xmlns:a16="http://schemas.microsoft.com/office/drawing/2014/main" xmlns="" id="{CADC5C56-DD30-4638-983E-D5901ABBC8ED}"/>
                </a:ext>
              </a:extLst>
            </p:cNvPr>
            <p:cNvSpPr txBox="1">
              <a:spLocks/>
            </p:cNvSpPr>
            <p:nvPr/>
          </p:nvSpPr>
          <p:spPr>
            <a:xfrm>
              <a:off x="2079468" y="3513632"/>
              <a:ext cx="1047114" cy="216894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1400"/>
                </a:spcBef>
                <a:buFont typeface="Arial" panose="020B0604020202020204" pitchFamily="34" charset="0"/>
                <a:buNone/>
                <a:defRPr>
                  <a:solidFill>
                    <a:srgbClr val="07192C"/>
                  </a:solidFill>
                </a:defRPr>
              </a:pPr>
              <a:r>
                <a:rPr lang="ru-RU" sz="9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Задержка развития речи</a:t>
              </a:r>
              <a:endParaRPr lang="ru-RU" sz="900" baseline="30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Shape 180">
              <a:extLst>
                <a:ext uri="{FF2B5EF4-FFF2-40B4-BE49-F238E27FC236}">
                  <a16:creationId xmlns:a16="http://schemas.microsoft.com/office/drawing/2014/main" xmlns="" id="{3127084E-C201-4DFD-9251-2BAA4CC6E8FE}"/>
                </a:ext>
              </a:extLst>
            </p:cNvPr>
            <p:cNvSpPr txBox="1">
              <a:spLocks/>
            </p:cNvSpPr>
            <p:nvPr/>
          </p:nvSpPr>
          <p:spPr>
            <a:xfrm>
              <a:off x="3148315" y="3512372"/>
              <a:ext cx="1241548" cy="216894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rIns="45719">
              <a:normAutofit/>
            </a:bodyPr>
            <a:lstStyle>
              <a:lvl1pPr marL="230188" marR="0" indent="-230188" algn="l" defTabSz="457200" rtl="0" latinLnBrk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BB765"/>
                </a:buClr>
                <a:buSzPct val="100000"/>
                <a:buFont typeface="Arial"/>
                <a:buChar char="•"/>
                <a:tabLst/>
                <a:defRPr sz="20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1pPr>
              <a:lvl2pPr marL="605367" marR="0" indent="-322792" algn="l" defTabSz="457200" rtl="0" latinLnBrk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BB765"/>
                </a:buClr>
                <a:buSzPct val="100000"/>
                <a:buFont typeface="Arial"/>
                <a:buChar char="–"/>
                <a:tabLst/>
                <a:defRPr sz="20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2pPr>
              <a:lvl3pPr marL="860821" marR="0" indent="-287734" algn="l" defTabSz="457200" rtl="0" latinLnBrk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BB765"/>
                </a:buClr>
                <a:buSzPct val="100000"/>
                <a:buFont typeface="Arial"/>
                <a:buChar char="•"/>
                <a:tabLst/>
                <a:defRPr sz="20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3pPr>
              <a:lvl4pPr marL="1206953" marR="0" indent="-403678" algn="l" defTabSz="457200" rtl="0" latinLnBrk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BB765"/>
                </a:buClr>
                <a:buSzPct val="100000"/>
                <a:buFont typeface="Arial"/>
                <a:buChar char="–"/>
                <a:tabLst/>
                <a:defRPr sz="20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4pPr>
              <a:lvl5pPr marL="1414690" marR="0" indent="-328840" algn="l" defTabSz="457200" rtl="0" latinLnBrk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BB765"/>
                </a:buClr>
                <a:buSzPct val="100000"/>
                <a:buFont typeface="Arial"/>
                <a:buChar char="»"/>
                <a:tabLst/>
                <a:defRPr sz="20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5pPr>
              <a:lvl6pPr marL="2491739" marR="0" indent="-205739" algn="l" defTabSz="457200" rtl="0" latinLnBrk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F7D00"/>
                </a:buClr>
                <a:buSzPct val="100000"/>
                <a:buFont typeface="Arial"/>
                <a:buChar char="•"/>
                <a:tabLst/>
                <a:defRPr sz="1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6pPr>
              <a:lvl7pPr marL="2948939" marR="0" indent="-205739" algn="l" defTabSz="457200" rtl="0" latinLnBrk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F7D00"/>
                </a:buClr>
                <a:buSzPct val="100000"/>
                <a:buFont typeface="Arial"/>
                <a:buChar char="•"/>
                <a:tabLst/>
                <a:defRPr sz="1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7pPr>
              <a:lvl8pPr marL="3406140" marR="0" indent="-205740" algn="l" defTabSz="457200" rtl="0" latinLnBrk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F7D00"/>
                </a:buClr>
                <a:buSzPct val="100000"/>
                <a:buFont typeface="Arial"/>
                <a:buChar char="•"/>
                <a:tabLst/>
                <a:defRPr sz="1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8pPr>
              <a:lvl9pPr marL="3863340" marR="0" indent="-205740" algn="l" defTabSz="457200" rtl="0" latinLnBrk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F7D00"/>
                </a:buClr>
                <a:buSzPct val="100000"/>
                <a:buFont typeface="Arial"/>
                <a:buChar char="•"/>
                <a:tabLst/>
                <a:defRPr sz="1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indent="0" algn="ctr">
                <a:spcBef>
                  <a:spcPts val="1400"/>
                </a:spcBef>
                <a:buNone/>
                <a:defRPr>
                  <a:solidFill>
                    <a:srgbClr val="07192C"/>
                  </a:solidFill>
                </a:defRPr>
              </a:pPr>
              <a:r>
                <a:rPr lang="ru-RU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Первые неспровоцированные судорожные приступы, также возможно появление фебрильных судорог</a:t>
              </a:r>
              <a:endParaRPr lang="ru-RU" sz="900" baseline="30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Shape 180">
              <a:extLst>
                <a:ext uri="{FF2B5EF4-FFF2-40B4-BE49-F238E27FC236}">
                  <a16:creationId xmlns:a16="http://schemas.microsoft.com/office/drawing/2014/main" xmlns="" id="{12FB982D-8E1C-4C2E-ADCB-D9D788F05B5E}"/>
                </a:ext>
              </a:extLst>
            </p:cNvPr>
            <p:cNvSpPr txBox="1">
              <a:spLocks/>
            </p:cNvSpPr>
            <p:nvPr/>
          </p:nvSpPr>
          <p:spPr>
            <a:xfrm>
              <a:off x="4287263" y="3509852"/>
              <a:ext cx="1280385" cy="110603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rIns="45719">
              <a:noAutofit/>
            </a:bodyPr>
            <a:lstStyle>
              <a:lvl1pPr marL="230188" marR="0" indent="-230188" algn="l" defTabSz="457200" rtl="0" latinLnBrk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BB765"/>
                </a:buClr>
                <a:buSzPct val="100000"/>
                <a:buFont typeface="Arial"/>
                <a:buChar char="•"/>
                <a:tabLst/>
                <a:defRPr sz="20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1pPr>
              <a:lvl2pPr marL="605367" marR="0" indent="-322792" algn="l" defTabSz="457200" rtl="0" latinLnBrk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BB765"/>
                </a:buClr>
                <a:buSzPct val="100000"/>
                <a:buFont typeface="Arial"/>
                <a:buChar char="–"/>
                <a:tabLst/>
                <a:defRPr sz="20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2pPr>
              <a:lvl3pPr marL="860821" marR="0" indent="-287734" algn="l" defTabSz="457200" rtl="0" latinLnBrk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BB765"/>
                </a:buClr>
                <a:buSzPct val="100000"/>
                <a:buFont typeface="Arial"/>
                <a:buChar char="•"/>
                <a:tabLst/>
                <a:defRPr sz="20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3pPr>
              <a:lvl4pPr marL="1206953" marR="0" indent="-403678" algn="l" defTabSz="457200" rtl="0" latinLnBrk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BB765"/>
                </a:buClr>
                <a:buSzPct val="100000"/>
                <a:buFont typeface="Arial"/>
                <a:buChar char="–"/>
                <a:tabLst/>
                <a:defRPr sz="20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4pPr>
              <a:lvl5pPr marL="1414690" marR="0" indent="-328840" algn="l" defTabSz="457200" rtl="0" latinLnBrk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BB765"/>
                </a:buClr>
                <a:buSzPct val="100000"/>
                <a:buFont typeface="Arial"/>
                <a:buChar char="»"/>
                <a:tabLst/>
                <a:defRPr sz="20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5pPr>
              <a:lvl6pPr marL="2491739" marR="0" indent="-205739" algn="l" defTabSz="457200" rtl="0" latinLnBrk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F7D00"/>
                </a:buClr>
                <a:buSzPct val="100000"/>
                <a:buFont typeface="Arial"/>
                <a:buChar char="•"/>
                <a:tabLst/>
                <a:defRPr sz="1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6pPr>
              <a:lvl7pPr marL="2948939" marR="0" indent="-205739" algn="l" defTabSz="457200" rtl="0" latinLnBrk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F7D00"/>
                </a:buClr>
                <a:buSzPct val="100000"/>
                <a:buFont typeface="Arial"/>
                <a:buChar char="•"/>
                <a:tabLst/>
                <a:defRPr sz="1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7pPr>
              <a:lvl8pPr marL="3406140" marR="0" indent="-205740" algn="l" defTabSz="457200" rtl="0" latinLnBrk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F7D00"/>
                </a:buClr>
                <a:buSzPct val="100000"/>
                <a:buFont typeface="Arial"/>
                <a:buChar char="•"/>
                <a:tabLst/>
                <a:defRPr sz="1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8pPr>
              <a:lvl9pPr marL="3863340" marR="0" indent="-205740" algn="l" defTabSz="457200" rtl="0" latinLnBrk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F7D00"/>
                </a:buClr>
                <a:buSzPct val="100000"/>
                <a:buFont typeface="Arial"/>
                <a:buChar char="•"/>
                <a:tabLst/>
                <a:defRPr sz="1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indent="0" algn="ctr">
                <a:spcBef>
                  <a:spcPts val="1400"/>
                </a:spcBef>
                <a:buNone/>
                <a:defRPr>
                  <a:solidFill>
                    <a:srgbClr val="07192C"/>
                  </a:solidFill>
                </a:defRPr>
              </a:pPr>
              <a:r>
                <a:rPr lang="ru-RU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Атаксия, прогрессирующая деменция, нарушение двигательной функции</a:t>
              </a:r>
              <a:endParaRPr lang="ru-RU" sz="900" baseline="30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Shape 180">
              <a:extLst>
                <a:ext uri="{FF2B5EF4-FFF2-40B4-BE49-F238E27FC236}">
                  <a16:creationId xmlns:a16="http://schemas.microsoft.com/office/drawing/2014/main" xmlns="" id="{8168C184-37DC-40A8-B6F6-7277A87180EE}"/>
                </a:ext>
              </a:extLst>
            </p:cNvPr>
            <p:cNvSpPr txBox="1">
              <a:spLocks/>
            </p:cNvSpPr>
            <p:nvPr/>
          </p:nvSpPr>
          <p:spPr>
            <a:xfrm>
              <a:off x="5571171" y="3508591"/>
              <a:ext cx="1466578" cy="103976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rIns="45719">
              <a:noAutofit/>
            </a:bodyPr>
            <a:lstStyle>
              <a:lvl1pPr marL="230188" marR="0" indent="-230188" algn="l" defTabSz="457200" rtl="0" latinLnBrk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BB765"/>
                </a:buClr>
                <a:buSzPct val="100000"/>
                <a:buFont typeface="Arial"/>
                <a:buChar char="•"/>
                <a:tabLst/>
                <a:defRPr sz="20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1pPr>
              <a:lvl2pPr marL="605367" marR="0" indent="-322792" algn="l" defTabSz="457200" rtl="0" latinLnBrk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BB765"/>
                </a:buClr>
                <a:buSzPct val="100000"/>
                <a:buFont typeface="Arial"/>
                <a:buChar char="–"/>
                <a:tabLst/>
                <a:defRPr sz="20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2pPr>
              <a:lvl3pPr marL="860821" marR="0" indent="-287734" algn="l" defTabSz="457200" rtl="0" latinLnBrk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BB765"/>
                </a:buClr>
                <a:buSzPct val="100000"/>
                <a:buFont typeface="Arial"/>
                <a:buChar char="•"/>
                <a:tabLst/>
                <a:defRPr sz="20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3pPr>
              <a:lvl4pPr marL="1206953" marR="0" indent="-403678" algn="l" defTabSz="457200" rtl="0" latinLnBrk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BB765"/>
                </a:buClr>
                <a:buSzPct val="100000"/>
                <a:buFont typeface="Arial"/>
                <a:buChar char="–"/>
                <a:tabLst/>
                <a:defRPr sz="20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4pPr>
              <a:lvl5pPr marL="1414690" marR="0" indent="-328840" algn="l" defTabSz="457200" rtl="0" latinLnBrk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BB765"/>
                </a:buClr>
                <a:buSzPct val="100000"/>
                <a:buFont typeface="Arial"/>
                <a:buChar char="»"/>
                <a:tabLst/>
                <a:defRPr sz="20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5pPr>
              <a:lvl6pPr marL="2491739" marR="0" indent="-205739" algn="l" defTabSz="457200" rtl="0" latinLnBrk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F7D00"/>
                </a:buClr>
                <a:buSzPct val="100000"/>
                <a:buFont typeface="Arial"/>
                <a:buChar char="•"/>
                <a:tabLst/>
                <a:defRPr sz="1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6pPr>
              <a:lvl7pPr marL="2948939" marR="0" indent="-205739" algn="l" defTabSz="457200" rtl="0" latinLnBrk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F7D00"/>
                </a:buClr>
                <a:buSzPct val="100000"/>
                <a:buFont typeface="Arial"/>
                <a:buChar char="•"/>
                <a:tabLst/>
                <a:defRPr sz="1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7pPr>
              <a:lvl8pPr marL="3406140" marR="0" indent="-205740" algn="l" defTabSz="457200" rtl="0" latinLnBrk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F7D00"/>
                </a:buClr>
                <a:buSzPct val="100000"/>
                <a:buFont typeface="Arial"/>
                <a:buChar char="•"/>
                <a:tabLst/>
                <a:defRPr sz="1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8pPr>
              <a:lvl9pPr marL="3863340" marR="0" indent="-205740" algn="l" defTabSz="457200" rtl="0" latinLnBrk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F7D00"/>
                </a:buClr>
                <a:buSzPct val="100000"/>
                <a:buFont typeface="Arial"/>
                <a:buChar char="•"/>
                <a:tabLst/>
                <a:defRPr sz="1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indent="0" algn="ctr">
                <a:spcBef>
                  <a:spcPts val="1400"/>
                </a:spcBef>
                <a:buNone/>
                <a:defRPr>
                  <a:solidFill>
                    <a:srgbClr val="07192C"/>
                  </a:solidFill>
                </a:defRPr>
              </a:pPr>
              <a:r>
                <a:rPr lang="ru-RU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Судороги, не купируемые лекарственными препаратами, миоклонус, спастичность, дистония, ухудшение зрения</a:t>
              </a:r>
              <a:endParaRPr lang="ru-RU" sz="900" baseline="30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Shape 180">
              <a:extLst>
                <a:ext uri="{FF2B5EF4-FFF2-40B4-BE49-F238E27FC236}">
                  <a16:creationId xmlns:a16="http://schemas.microsoft.com/office/drawing/2014/main" xmlns="" id="{42515DA5-D469-445E-8CE0-DB353465DE55}"/>
                </a:ext>
              </a:extLst>
            </p:cNvPr>
            <p:cNvSpPr txBox="1">
              <a:spLocks/>
            </p:cNvSpPr>
            <p:nvPr/>
          </p:nvSpPr>
          <p:spPr>
            <a:xfrm>
              <a:off x="7022499" y="3516151"/>
              <a:ext cx="1134570" cy="216894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rIns="45719">
              <a:normAutofit/>
            </a:bodyPr>
            <a:lstStyle>
              <a:lvl1pPr marL="230188" marR="0" indent="-230188" algn="l" defTabSz="457200" rtl="0" latinLnBrk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BB765"/>
                </a:buClr>
                <a:buSzPct val="100000"/>
                <a:buFont typeface="Arial"/>
                <a:buChar char="•"/>
                <a:tabLst/>
                <a:defRPr sz="20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1pPr>
              <a:lvl2pPr marL="605367" marR="0" indent="-322792" algn="l" defTabSz="457200" rtl="0" latinLnBrk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BB765"/>
                </a:buClr>
                <a:buSzPct val="100000"/>
                <a:buFont typeface="Arial"/>
                <a:buChar char="–"/>
                <a:tabLst/>
                <a:defRPr sz="20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2pPr>
              <a:lvl3pPr marL="860821" marR="0" indent="-287734" algn="l" defTabSz="457200" rtl="0" latinLnBrk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BB765"/>
                </a:buClr>
                <a:buSzPct val="100000"/>
                <a:buFont typeface="Arial"/>
                <a:buChar char="•"/>
                <a:tabLst/>
                <a:defRPr sz="20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3pPr>
              <a:lvl4pPr marL="1206953" marR="0" indent="-403678" algn="l" defTabSz="457200" rtl="0" latinLnBrk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BB765"/>
                </a:buClr>
                <a:buSzPct val="100000"/>
                <a:buFont typeface="Arial"/>
                <a:buChar char="–"/>
                <a:tabLst/>
                <a:defRPr sz="20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4pPr>
              <a:lvl5pPr marL="1414690" marR="0" indent="-328840" algn="l" defTabSz="457200" rtl="0" latinLnBrk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BB765"/>
                </a:buClr>
                <a:buSzPct val="100000"/>
                <a:buFont typeface="Arial"/>
                <a:buChar char="»"/>
                <a:tabLst/>
                <a:defRPr sz="20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5pPr>
              <a:lvl6pPr marL="2491739" marR="0" indent="-205739" algn="l" defTabSz="457200" rtl="0" latinLnBrk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F7D00"/>
                </a:buClr>
                <a:buSzPct val="100000"/>
                <a:buFont typeface="Arial"/>
                <a:buChar char="•"/>
                <a:tabLst/>
                <a:defRPr sz="1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6pPr>
              <a:lvl7pPr marL="2948939" marR="0" indent="-205739" algn="l" defTabSz="457200" rtl="0" latinLnBrk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F7D00"/>
                </a:buClr>
                <a:buSzPct val="100000"/>
                <a:buFont typeface="Arial"/>
                <a:buChar char="•"/>
                <a:tabLst/>
                <a:defRPr sz="1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7pPr>
              <a:lvl8pPr marL="3406140" marR="0" indent="-205740" algn="l" defTabSz="457200" rtl="0" latinLnBrk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F7D00"/>
                </a:buClr>
                <a:buSzPct val="100000"/>
                <a:buFont typeface="Arial"/>
                <a:buChar char="•"/>
                <a:tabLst/>
                <a:defRPr sz="1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8pPr>
              <a:lvl9pPr marL="3863340" marR="0" indent="-205740" algn="l" defTabSz="457200" rtl="0" latinLnBrk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F7D00"/>
                </a:buClr>
                <a:buSzPct val="100000"/>
                <a:buFont typeface="Arial"/>
                <a:buChar char="•"/>
                <a:tabLst/>
                <a:defRPr sz="1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indent="0" algn="ctr">
                <a:spcBef>
                  <a:spcPts val="1400"/>
                </a:spcBef>
                <a:buNone/>
                <a:defRPr>
                  <a:solidFill>
                    <a:srgbClr val="07192C"/>
                  </a:solidFill>
                </a:defRPr>
              </a:pPr>
              <a:r>
                <a:rPr lang="ru-RU" sz="9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Передвижение </a:t>
              </a:r>
              <a:br>
                <a:rPr lang="ru-RU" sz="9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ru-RU" sz="9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в </a:t>
              </a:r>
              <a:r>
                <a:rPr lang="ru-RU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инвалидной коляске/пациент прикован к постели</a:t>
              </a:r>
              <a:endParaRPr lang="ru-RU" sz="900" baseline="30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Shape 180">
              <a:extLst>
                <a:ext uri="{FF2B5EF4-FFF2-40B4-BE49-F238E27FC236}">
                  <a16:creationId xmlns:a16="http://schemas.microsoft.com/office/drawing/2014/main" xmlns="" id="{65DDDD51-7B22-4A52-9A6F-219477E9118F}"/>
                </a:ext>
              </a:extLst>
            </p:cNvPr>
            <p:cNvSpPr txBox="1">
              <a:spLocks/>
            </p:cNvSpPr>
            <p:nvPr/>
          </p:nvSpPr>
          <p:spPr>
            <a:xfrm>
              <a:off x="8032449" y="3514892"/>
              <a:ext cx="1047114" cy="165376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rIns="45719">
              <a:normAutofit/>
            </a:bodyPr>
            <a:lstStyle>
              <a:lvl1pPr marL="230188" marR="0" indent="-230188" algn="l" defTabSz="457200" rtl="0" latinLnBrk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BB765"/>
                </a:buClr>
                <a:buSzPct val="100000"/>
                <a:buFont typeface="Arial"/>
                <a:buChar char="•"/>
                <a:tabLst/>
                <a:defRPr sz="20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1pPr>
              <a:lvl2pPr marL="605367" marR="0" indent="-322792" algn="l" defTabSz="457200" rtl="0" latinLnBrk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BB765"/>
                </a:buClr>
                <a:buSzPct val="100000"/>
                <a:buFont typeface="Arial"/>
                <a:buChar char="–"/>
                <a:tabLst/>
                <a:defRPr sz="20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2pPr>
              <a:lvl3pPr marL="860821" marR="0" indent="-287734" algn="l" defTabSz="457200" rtl="0" latinLnBrk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BB765"/>
                </a:buClr>
                <a:buSzPct val="100000"/>
                <a:buFont typeface="Arial"/>
                <a:buChar char="•"/>
                <a:tabLst/>
                <a:defRPr sz="20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3pPr>
              <a:lvl4pPr marL="1206953" marR="0" indent="-403678" algn="l" defTabSz="457200" rtl="0" latinLnBrk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BB765"/>
                </a:buClr>
                <a:buSzPct val="100000"/>
                <a:buFont typeface="Arial"/>
                <a:buChar char="–"/>
                <a:tabLst/>
                <a:defRPr sz="20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4pPr>
              <a:lvl5pPr marL="1414690" marR="0" indent="-328840" algn="l" defTabSz="457200" rtl="0" latinLnBrk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BB765"/>
                </a:buClr>
                <a:buSzPct val="100000"/>
                <a:buFont typeface="Arial"/>
                <a:buChar char="»"/>
                <a:tabLst/>
                <a:defRPr sz="20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5pPr>
              <a:lvl6pPr marL="2491739" marR="0" indent="-205739" algn="l" defTabSz="457200" rtl="0" latinLnBrk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F7D00"/>
                </a:buClr>
                <a:buSzPct val="100000"/>
                <a:buFont typeface="Arial"/>
                <a:buChar char="•"/>
                <a:tabLst/>
                <a:defRPr sz="1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6pPr>
              <a:lvl7pPr marL="2948939" marR="0" indent="-205739" algn="l" defTabSz="457200" rtl="0" latinLnBrk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F7D00"/>
                </a:buClr>
                <a:buSzPct val="100000"/>
                <a:buFont typeface="Arial"/>
                <a:buChar char="•"/>
                <a:tabLst/>
                <a:defRPr sz="1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7pPr>
              <a:lvl8pPr marL="3406140" marR="0" indent="-205740" algn="l" defTabSz="457200" rtl="0" latinLnBrk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F7D00"/>
                </a:buClr>
                <a:buSzPct val="100000"/>
                <a:buFont typeface="Arial"/>
                <a:buChar char="•"/>
                <a:tabLst/>
                <a:defRPr sz="1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8pPr>
              <a:lvl9pPr marL="3863340" marR="0" indent="-205740" algn="l" defTabSz="457200" rtl="0" latinLnBrk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F7D00"/>
                </a:buClr>
                <a:buSzPct val="100000"/>
                <a:buFont typeface="Arial"/>
                <a:buChar char="•"/>
                <a:tabLst/>
                <a:defRPr sz="1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indent="0" algn="ctr">
                <a:spcBef>
                  <a:spcPts val="1400"/>
                </a:spcBef>
                <a:buNone/>
                <a:defRPr>
                  <a:solidFill>
                    <a:srgbClr val="07192C"/>
                  </a:solidFill>
                </a:defRPr>
              </a:pPr>
              <a:r>
                <a:rPr lang="ru-RU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Слепота</a:t>
              </a:r>
              <a:endParaRPr lang="ru-RU" sz="900" baseline="30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Shape 180">
              <a:extLst>
                <a:ext uri="{FF2B5EF4-FFF2-40B4-BE49-F238E27FC236}">
                  <a16:creationId xmlns:a16="http://schemas.microsoft.com/office/drawing/2014/main" xmlns="" id="{E2FAF2BE-2591-4D4A-B85C-1ADA7ECDD14B}"/>
                </a:ext>
              </a:extLst>
            </p:cNvPr>
            <p:cNvSpPr txBox="1">
              <a:spLocks/>
            </p:cNvSpPr>
            <p:nvPr/>
          </p:nvSpPr>
          <p:spPr>
            <a:xfrm>
              <a:off x="9032619" y="3511112"/>
              <a:ext cx="1133576" cy="165376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rIns="45719">
              <a:normAutofit/>
            </a:bodyPr>
            <a:lstStyle>
              <a:lvl1pPr marL="230188" marR="0" indent="-230188" algn="l" defTabSz="457200" rtl="0" latinLnBrk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BB765"/>
                </a:buClr>
                <a:buSzPct val="100000"/>
                <a:buFont typeface="Arial"/>
                <a:buChar char="•"/>
                <a:tabLst/>
                <a:defRPr sz="20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1pPr>
              <a:lvl2pPr marL="605367" marR="0" indent="-322792" algn="l" defTabSz="457200" rtl="0" latinLnBrk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BB765"/>
                </a:buClr>
                <a:buSzPct val="100000"/>
                <a:buFont typeface="Arial"/>
                <a:buChar char="–"/>
                <a:tabLst/>
                <a:defRPr sz="20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2pPr>
              <a:lvl3pPr marL="860821" marR="0" indent="-287734" algn="l" defTabSz="457200" rtl="0" latinLnBrk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BB765"/>
                </a:buClr>
                <a:buSzPct val="100000"/>
                <a:buFont typeface="Arial"/>
                <a:buChar char="•"/>
                <a:tabLst/>
                <a:defRPr sz="20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3pPr>
              <a:lvl4pPr marL="1206953" marR="0" indent="-403678" algn="l" defTabSz="457200" rtl="0" latinLnBrk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BB765"/>
                </a:buClr>
                <a:buSzPct val="100000"/>
                <a:buFont typeface="Arial"/>
                <a:buChar char="–"/>
                <a:tabLst/>
                <a:defRPr sz="20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4pPr>
              <a:lvl5pPr marL="1414690" marR="0" indent="-328840" algn="l" defTabSz="457200" rtl="0" latinLnBrk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BB765"/>
                </a:buClr>
                <a:buSzPct val="100000"/>
                <a:buFont typeface="Arial"/>
                <a:buChar char="»"/>
                <a:tabLst/>
                <a:defRPr sz="20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5pPr>
              <a:lvl6pPr marL="2491739" marR="0" indent="-205739" algn="l" defTabSz="457200" rtl="0" latinLnBrk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F7D00"/>
                </a:buClr>
                <a:buSzPct val="100000"/>
                <a:buFont typeface="Arial"/>
                <a:buChar char="•"/>
                <a:tabLst/>
                <a:defRPr sz="1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6pPr>
              <a:lvl7pPr marL="2948939" marR="0" indent="-205739" algn="l" defTabSz="457200" rtl="0" latinLnBrk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F7D00"/>
                </a:buClr>
                <a:buSzPct val="100000"/>
                <a:buFont typeface="Arial"/>
                <a:buChar char="•"/>
                <a:tabLst/>
                <a:defRPr sz="1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7pPr>
              <a:lvl8pPr marL="3406140" marR="0" indent="-205740" algn="l" defTabSz="457200" rtl="0" latinLnBrk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F7D00"/>
                </a:buClr>
                <a:buSzPct val="100000"/>
                <a:buFont typeface="Arial"/>
                <a:buChar char="•"/>
                <a:tabLst/>
                <a:defRPr sz="1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8pPr>
              <a:lvl9pPr marL="3863340" marR="0" indent="-205740" algn="l" defTabSz="457200" rtl="0" latinLnBrk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F7D00"/>
                </a:buClr>
                <a:buSzPct val="100000"/>
                <a:buFont typeface="Arial"/>
                <a:buChar char="•"/>
                <a:tabLst/>
                <a:defRPr sz="18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indent="0" algn="ctr">
                <a:spcBef>
                  <a:spcPts val="1400"/>
                </a:spcBef>
                <a:buNone/>
                <a:defRPr>
                  <a:solidFill>
                    <a:srgbClr val="07192C"/>
                  </a:solidFill>
                </a:defRPr>
              </a:pPr>
              <a:r>
                <a:rPr lang="ru-RU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Преждевременная смерть</a:t>
              </a:r>
              <a:endParaRPr lang="ru-RU" sz="900" baseline="30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27527BA6-CF6B-46DB-BB71-C8684388A4C0}"/>
              </a:ext>
            </a:extLst>
          </p:cNvPr>
          <p:cNvSpPr txBox="1"/>
          <p:nvPr/>
        </p:nvSpPr>
        <p:spPr>
          <a:xfrm>
            <a:off x="184485" y="6550223"/>
            <a:ext cx="12007515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700" b="1" dirty="0">
                <a:latin typeface="Arial"/>
                <a:cs typeface="Arial"/>
              </a:rPr>
              <a:t>Литература.</a:t>
            </a:r>
            <a:r>
              <a:rPr lang="en-US" sz="700" b="1" dirty="0">
                <a:latin typeface="Arial"/>
                <a:cs typeface="Arial"/>
              </a:rPr>
              <a:t> 1.</a:t>
            </a:r>
            <a:r>
              <a:rPr lang="en-US" sz="700" dirty="0">
                <a:latin typeface="Arial"/>
                <a:cs typeface="Arial"/>
              </a:rPr>
              <a:t> Mole SE </a:t>
            </a:r>
            <a:r>
              <a:rPr lang="en-US" sz="700" i="1" dirty="0">
                <a:latin typeface="Arial"/>
                <a:cs typeface="Arial"/>
              </a:rPr>
              <a:t>et al</a:t>
            </a:r>
            <a:r>
              <a:rPr lang="en-US" sz="700" dirty="0">
                <a:latin typeface="Arial"/>
                <a:cs typeface="Arial"/>
              </a:rPr>
              <a:t>. </a:t>
            </a:r>
            <a:r>
              <a:rPr lang="en-US" sz="700" i="1" dirty="0" err="1">
                <a:latin typeface="Arial"/>
                <a:cs typeface="Arial"/>
              </a:rPr>
              <a:t>Neurogenetics</a:t>
            </a:r>
            <a:r>
              <a:rPr lang="en-US" sz="700" i="1" dirty="0">
                <a:latin typeface="Arial"/>
                <a:cs typeface="Arial"/>
              </a:rPr>
              <a:t>. </a:t>
            </a:r>
            <a:r>
              <a:rPr lang="en-US" sz="700" dirty="0">
                <a:latin typeface="Arial"/>
                <a:cs typeface="Arial"/>
              </a:rPr>
              <a:t>2005;6:107–126 </a:t>
            </a:r>
            <a:r>
              <a:rPr lang="en-US" sz="700" b="1" dirty="0">
                <a:latin typeface="Arial"/>
                <a:cs typeface="Arial"/>
              </a:rPr>
              <a:t> 2. </a:t>
            </a:r>
            <a:r>
              <a:rPr lang="en-US" sz="700" dirty="0">
                <a:latin typeface="Arial"/>
                <a:cs typeface="Arial"/>
              </a:rPr>
              <a:t>Nickel M </a:t>
            </a:r>
            <a:r>
              <a:rPr lang="en-US" sz="700" i="1" dirty="0">
                <a:latin typeface="Arial"/>
                <a:cs typeface="Arial"/>
              </a:rPr>
              <a:t>et al. </a:t>
            </a:r>
            <a:r>
              <a:rPr lang="en-GB" sz="700" dirty="0">
                <a:latin typeface="Arial"/>
                <a:cs typeface="Arial"/>
              </a:rPr>
              <a:t>Natural history of CLN2 disease: quantitative assessment of disease characteristics and rate of progression. </a:t>
            </a:r>
            <a:r>
              <a:rPr lang="en-GB" sz="700" dirty="0" err="1">
                <a:latin typeface="Arial"/>
                <a:cs typeface="Arial"/>
              </a:rPr>
              <a:t>Neuropediatrics</a:t>
            </a:r>
            <a:r>
              <a:rPr lang="en-GB" sz="700" dirty="0">
                <a:latin typeface="Arial"/>
                <a:cs typeface="Arial"/>
              </a:rPr>
              <a:t> 2016;47–FV04-03 </a:t>
            </a:r>
            <a:r>
              <a:rPr lang="en-US" sz="700" dirty="0">
                <a:latin typeface="Arial"/>
                <a:cs typeface="Arial"/>
              </a:rPr>
              <a:t>Poster presented at: The 12th Annual WORLD Symposium; February</a:t>
            </a:r>
            <a:r>
              <a:rPr lang="en-GB" sz="700" dirty="0">
                <a:latin typeface="Arial"/>
                <a:cs typeface="Arial"/>
              </a:rPr>
              <a:t>–</a:t>
            </a:r>
            <a:r>
              <a:rPr lang="en-US" sz="700" dirty="0">
                <a:latin typeface="Arial"/>
                <a:cs typeface="Arial"/>
              </a:rPr>
              <a:t>March 2016; San Diego, CA. </a:t>
            </a:r>
            <a:r>
              <a:rPr lang="en-US" sz="700" b="1" dirty="0">
                <a:latin typeface="Arial"/>
                <a:cs typeface="Arial"/>
              </a:rPr>
              <a:t>3. </a:t>
            </a:r>
            <a:r>
              <a:rPr lang="en-US" sz="700" dirty="0">
                <a:latin typeface="Arial"/>
                <a:cs typeface="Arial"/>
              </a:rPr>
              <a:t>Schulz A </a:t>
            </a:r>
            <a:r>
              <a:rPr lang="en-US" sz="700" i="1" dirty="0">
                <a:latin typeface="Arial"/>
                <a:cs typeface="Arial"/>
              </a:rPr>
              <a:t>et al. </a:t>
            </a:r>
            <a:r>
              <a:rPr lang="en-US" sz="700" i="1" dirty="0" err="1">
                <a:latin typeface="Arial"/>
                <a:cs typeface="Arial"/>
              </a:rPr>
              <a:t>Biochim</a:t>
            </a:r>
            <a:r>
              <a:rPr lang="en-US" sz="700" i="1" dirty="0">
                <a:latin typeface="Arial"/>
                <a:cs typeface="Arial"/>
              </a:rPr>
              <a:t> </a:t>
            </a:r>
            <a:r>
              <a:rPr lang="en-US" sz="700" i="1" dirty="0" err="1">
                <a:latin typeface="Arial"/>
                <a:cs typeface="Arial"/>
              </a:rPr>
              <a:t>Biophys</a:t>
            </a:r>
            <a:r>
              <a:rPr lang="en-US" sz="700" i="1" dirty="0">
                <a:latin typeface="Arial"/>
                <a:cs typeface="Arial"/>
              </a:rPr>
              <a:t> </a:t>
            </a:r>
            <a:r>
              <a:rPr lang="en-US" sz="700" i="1" dirty="0" err="1">
                <a:latin typeface="Arial"/>
                <a:cs typeface="Arial"/>
              </a:rPr>
              <a:t>Acta</a:t>
            </a:r>
            <a:r>
              <a:rPr lang="en-US" sz="700" dirty="0">
                <a:latin typeface="Arial"/>
                <a:cs typeface="Arial"/>
              </a:rPr>
              <a:t>. 2013;1832:1801–1806. </a:t>
            </a:r>
            <a:r>
              <a:rPr lang="en-US" sz="700" b="1" dirty="0">
                <a:latin typeface="Arial"/>
                <a:cs typeface="Arial"/>
              </a:rPr>
              <a:t>4. </a:t>
            </a:r>
            <a:r>
              <a:rPr lang="en-US" sz="700" dirty="0">
                <a:latin typeface="Arial"/>
                <a:cs typeface="Arial"/>
              </a:rPr>
              <a:t>Mole SE and Williams RE. </a:t>
            </a:r>
            <a:r>
              <a:rPr lang="is-IS" sz="700" dirty="0">
                <a:latin typeface="Arial"/>
                <a:cs typeface="Arial"/>
              </a:rPr>
              <a:t>2001 </a:t>
            </a:r>
            <a:r>
              <a:rPr lang="en-US" sz="700" dirty="0">
                <a:latin typeface="Arial"/>
                <a:cs typeface="Arial"/>
              </a:rPr>
              <a:t>Oct 10 [Updated </a:t>
            </a:r>
            <a:r>
              <a:rPr lang="is-IS" sz="700" dirty="0">
                <a:latin typeface="Arial"/>
                <a:cs typeface="Arial"/>
              </a:rPr>
              <a:t>2013 </a:t>
            </a:r>
            <a:r>
              <a:rPr lang="en-US" sz="700" dirty="0">
                <a:latin typeface="Arial"/>
                <a:cs typeface="Arial"/>
              </a:rPr>
              <a:t>Aug </a:t>
            </a:r>
            <a:r>
              <a:rPr lang="pt-BR" sz="700" dirty="0">
                <a:latin typeface="Arial"/>
                <a:cs typeface="Arial"/>
              </a:rPr>
              <a:t>1]. </a:t>
            </a:r>
            <a:r>
              <a:rPr lang="de-DE" sz="700" dirty="0">
                <a:latin typeface="Arial"/>
                <a:cs typeface="Arial"/>
              </a:rPr>
              <a:t>In: Pagon RA, et </a:t>
            </a:r>
            <a:r>
              <a:rPr lang="pt-BR" sz="700" dirty="0">
                <a:latin typeface="Arial"/>
                <a:cs typeface="Arial"/>
              </a:rPr>
              <a:t>al., eds. GeneReviews. </a:t>
            </a:r>
            <a:r>
              <a:rPr lang="en-US" sz="700" b="1" dirty="0">
                <a:latin typeface="Arial"/>
                <a:cs typeface="Arial"/>
              </a:rPr>
              <a:t>5 </a:t>
            </a:r>
            <a:r>
              <a:rPr lang="en-US" sz="700" dirty="0" err="1">
                <a:latin typeface="Arial"/>
                <a:cs typeface="Arial"/>
              </a:rPr>
              <a:t>Steinfeld</a:t>
            </a:r>
            <a:r>
              <a:rPr lang="en-US" sz="700" dirty="0">
                <a:latin typeface="Arial"/>
                <a:cs typeface="Arial"/>
              </a:rPr>
              <a:t> R </a:t>
            </a:r>
            <a:r>
              <a:rPr lang="en-US" sz="700" i="1" dirty="0">
                <a:latin typeface="Arial"/>
                <a:cs typeface="Arial"/>
              </a:rPr>
              <a:t>et al</a:t>
            </a:r>
            <a:r>
              <a:rPr lang="en-US" sz="700" dirty="0">
                <a:latin typeface="Arial"/>
                <a:cs typeface="Arial"/>
              </a:rPr>
              <a:t>. </a:t>
            </a:r>
            <a:r>
              <a:rPr lang="en-US" sz="700" i="1" dirty="0">
                <a:latin typeface="Arial"/>
                <a:cs typeface="Arial"/>
              </a:rPr>
              <a:t>Am J Med Genet</a:t>
            </a:r>
            <a:r>
              <a:rPr lang="en-US" sz="700" dirty="0">
                <a:latin typeface="Arial"/>
                <a:cs typeface="Arial"/>
              </a:rPr>
              <a:t>. 2002;112:347–354. </a:t>
            </a:r>
          </a:p>
        </p:txBody>
      </p:sp>
    </p:spTree>
    <p:extLst>
      <p:ext uri="{BB962C8B-B14F-4D97-AF65-F5344CB8AC3E}">
        <p14:creationId xmlns:p14="http://schemas.microsoft.com/office/powerpoint/2010/main" val="620900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100EDD19-6802-4EC3-95CE-CFFAB042CF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B71AA2-EC6D-4E12-B276-7D7F6EA9B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5400" dirty="0"/>
              <a:t>Стремительная и необратимая потеря жизненно важных функций</a:t>
            </a:r>
            <a:endParaRPr lang="en-US" sz="54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6868532D-784D-4A58-9622-A871DE622493}"/>
              </a:ext>
            </a:extLst>
          </p:cNvPr>
          <p:cNvSpPr txBox="1">
            <a:spLocks/>
          </p:cNvSpPr>
          <p:nvPr/>
        </p:nvSpPr>
        <p:spPr>
          <a:xfrm>
            <a:off x="529389" y="1849543"/>
            <a:ext cx="2600066" cy="4432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/>
          </a:p>
          <a:p>
            <a:pPr marL="0" indent="0">
              <a:buNone/>
            </a:pPr>
            <a:r>
              <a:rPr lang="ru-RU" sz="1600" dirty="0"/>
              <a:t>Для НЦЛ2 жизненно необходима ранняя диагностика (программы скрининга групп высокого риска), так как:</a:t>
            </a:r>
          </a:p>
          <a:p>
            <a:pPr marL="0" indent="0">
              <a:buNone/>
            </a:pPr>
            <a:endParaRPr lang="ru-RU" sz="1600" dirty="0"/>
          </a:p>
          <a:p>
            <a:r>
              <a:rPr lang="ru-RU" sz="1600" dirty="0"/>
              <a:t>Ранний дебют (2-3 года) </a:t>
            </a:r>
          </a:p>
          <a:p>
            <a:r>
              <a:rPr lang="ru-RU" sz="1600" b="1" dirty="0"/>
              <a:t>Стремительное нарастание симптоматики (3-6 лет)</a:t>
            </a:r>
          </a:p>
          <a:p>
            <a:r>
              <a:rPr lang="ru-RU" sz="1600" dirty="0"/>
              <a:t> Утрата основных функций (6-9 лет)</a:t>
            </a:r>
            <a:endParaRPr lang="en-US" sz="1600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63D34BD5-ECAF-4332-B935-6EE1650F28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95447" y="2288465"/>
            <a:ext cx="8629358" cy="4050519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4A648118-9B09-41F5-B8C0-A0A7C9880112}"/>
              </a:ext>
            </a:extLst>
          </p:cNvPr>
          <p:cNvSpPr/>
          <p:nvPr/>
        </p:nvSpPr>
        <p:spPr>
          <a:xfrm>
            <a:off x="0" y="6396335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" b="1" dirty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Источники:</a:t>
            </a:r>
            <a:r>
              <a:rPr lang="ru-RU" sz="400" dirty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400" b="1" dirty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ru-RU" sz="400" dirty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400" dirty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 SE et al. Correlations between genotype, ultra structural morphology and clinical phenotype in the neuronal ceroid lipofuscinoses [</a:t>
            </a:r>
            <a:r>
              <a:rPr lang="ru-RU" sz="400" dirty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Корреляции между генотипом, ультраструктурной морфологией и клиническим фенотипом при нейрональном </a:t>
            </a:r>
            <a:r>
              <a:rPr lang="ru-RU" sz="400" dirty="0" err="1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цероидном</a:t>
            </a:r>
            <a:r>
              <a:rPr lang="ru-RU" sz="400" dirty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" dirty="0" err="1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липофусцинозе</a:t>
            </a:r>
            <a:r>
              <a:rPr lang="ru-RU" sz="400" dirty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]. </a:t>
            </a:r>
            <a:r>
              <a:rPr lang="en-US" sz="400" dirty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Neurogenetics. 2005;6:107-126. </a:t>
            </a:r>
            <a:r>
              <a:rPr lang="en-US" sz="400" b="1" dirty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en-US" sz="400" dirty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Chang M et al. CLN2. In Mole S, Williams R, Goebel H, eds. The neuronal ceroid lipofuscinoses (Batten Disease) [</a:t>
            </a:r>
            <a:r>
              <a:rPr lang="ru-RU" sz="400" dirty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Нейрональный </a:t>
            </a:r>
            <a:r>
              <a:rPr lang="ru-RU" sz="400" dirty="0" err="1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цероидныйл</a:t>
            </a:r>
            <a:r>
              <a:rPr lang="ru-RU" sz="400" dirty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" dirty="0" err="1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ипофусциноз</a:t>
            </a:r>
            <a:r>
              <a:rPr lang="ru-RU" sz="400" dirty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(болезнь </a:t>
            </a:r>
            <a:r>
              <a:rPr lang="ru-RU" sz="400" dirty="0" err="1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Баттена</a:t>
            </a:r>
            <a:r>
              <a:rPr lang="ru-RU" sz="400" dirty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)]. 2</a:t>
            </a:r>
            <a:r>
              <a:rPr lang="en-US" sz="400" dirty="0" err="1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400" dirty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ed. Oxford, United Kingdom: Oxford University Press; 2011:80-109. </a:t>
            </a:r>
            <a:r>
              <a:rPr lang="en-US" sz="400" b="1" dirty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en-US" sz="400" dirty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Schulz A et al. NCL diseases – clinical perspectives [</a:t>
            </a:r>
            <a:r>
              <a:rPr lang="ru-RU" sz="400" dirty="0" err="1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ЗаболеванияНЦЛ</a:t>
            </a:r>
            <a:r>
              <a:rPr lang="ru-RU" sz="400" dirty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клинические перспективы]. </a:t>
            </a:r>
            <a:r>
              <a:rPr lang="en-US" sz="400" dirty="0" err="1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Biochimica</a:t>
            </a:r>
            <a:r>
              <a:rPr lang="en-US" sz="400" dirty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400" dirty="0" err="1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Biophysica</a:t>
            </a:r>
            <a:r>
              <a:rPr lang="en-US" sz="400" dirty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Acta. 2013;1832:1801-1806. </a:t>
            </a:r>
            <a:r>
              <a:rPr lang="en-US" sz="400" b="1" dirty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r>
              <a:rPr lang="en-US" sz="400" dirty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Perez-</a:t>
            </a:r>
            <a:r>
              <a:rPr lang="en-US" sz="400" dirty="0" err="1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Poyato</a:t>
            </a:r>
            <a:r>
              <a:rPr lang="en-US" sz="400" dirty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Late infantile neuronal ceroid lipofuscinosis: mutations in the CLN2 gene and clinical course in Spanish patients [</a:t>
            </a:r>
            <a:r>
              <a:rPr lang="ru-RU" sz="400" dirty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Поздняя инфантильная форма нейронального </a:t>
            </a:r>
            <a:r>
              <a:rPr lang="ru-RU" sz="400" dirty="0" err="1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цероидного</a:t>
            </a:r>
            <a:r>
              <a:rPr lang="ru-RU" sz="400" dirty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" dirty="0" err="1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липофусциноза</a:t>
            </a:r>
            <a:r>
              <a:rPr lang="ru-RU" sz="400" dirty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мутации гена НЦЛ2 и клиническое течение у испанских пациентов]. </a:t>
            </a:r>
            <a:r>
              <a:rPr lang="en-US" sz="400" dirty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 Child Neurol. 2013;28:470-478. </a:t>
            </a:r>
            <a:r>
              <a:rPr lang="en-US" sz="400" b="1" dirty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  <a:r>
              <a:rPr lang="en-US" sz="400" dirty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400" dirty="0" err="1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Worgall</a:t>
            </a:r>
            <a:r>
              <a:rPr lang="en-US" sz="400" dirty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 et al. Treatment of late infantile neuronal ceroid lipofuscinosis by CNS administration of a serotype 2 adeno-associated virus expressing CLN2 cDNA [</a:t>
            </a:r>
            <a:r>
              <a:rPr lang="ru-RU" sz="400" dirty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Лечение поздней инфантильной формы нейронального </a:t>
            </a:r>
            <a:r>
              <a:rPr lang="ru-RU" sz="400" dirty="0" err="1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цероидного</a:t>
            </a:r>
            <a:r>
              <a:rPr lang="ru-RU" sz="400" dirty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" dirty="0" err="1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липофусциноза</a:t>
            </a:r>
            <a:r>
              <a:rPr lang="ru-RU" sz="400" dirty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 введении в ЦНС аденоассоциированного вируса серотипа 2, экспрессирующего </a:t>
            </a:r>
            <a:r>
              <a:rPr lang="ru-RU" sz="400" dirty="0" err="1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кДНК</a:t>
            </a:r>
            <a:r>
              <a:rPr lang="ru-RU" sz="400" dirty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НЦЛ2]. </a:t>
            </a:r>
            <a:r>
              <a:rPr lang="en-US" sz="400" dirty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 Gene </a:t>
            </a:r>
            <a:r>
              <a:rPr lang="en-US" sz="400" dirty="0" err="1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</a:t>
            </a:r>
            <a:r>
              <a:rPr lang="en-US" sz="400" dirty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2008;19:463-474. </a:t>
            </a:r>
            <a:r>
              <a:rPr lang="en-US" sz="400" b="1" dirty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</a:t>
            </a:r>
            <a:r>
              <a:rPr lang="en-US" sz="400" dirty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Steinfeld R et al. Late infantile neuronal ceroid lipofuscinosis: quantitative description of the clinical course in patients with CLN2 mutations [</a:t>
            </a:r>
            <a:r>
              <a:rPr lang="ru-RU" sz="400" dirty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Поздняя инфантильная форма нейронального </a:t>
            </a:r>
            <a:r>
              <a:rPr lang="ru-RU" sz="400" dirty="0" err="1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цероидного</a:t>
            </a:r>
            <a:r>
              <a:rPr lang="ru-RU" sz="400" dirty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" dirty="0" err="1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липофусциноза</a:t>
            </a:r>
            <a:r>
              <a:rPr lang="ru-RU" sz="400" dirty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количественное описание клинического течения у пациентов с мутациями гена НЦЛ2]. </a:t>
            </a:r>
            <a:r>
              <a:rPr lang="en-US" sz="400" dirty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 J Med Genet. 2002;112:347-354. </a:t>
            </a:r>
            <a:r>
              <a:rPr lang="en-US" sz="400" b="1" dirty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</a:t>
            </a:r>
            <a:r>
              <a:rPr lang="en-US" sz="400" dirty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Nickel M et al. Natural history of CLN2 disease: quantitative assessment of disease characteristics and rate of progression [</a:t>
            </a:r>
            <a:r>
              <a:rPr lang="ru-RU" sz="400" dirty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Естественное течение НЦЛ2: количественная оценка характеристик заболевания и скорости прогрессирования]. Стендовая сессия, представленная на 12-м ежегодном симпозиуме </a:t>
            </a:r>
            <a:r>
              <a:rPr lang="en-US" sz="400" dirty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WORLD, </a:t>
            </a:r>
            <a:r>
              <a:rPr lang="ru-RU" sz="400" dirty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февраль–март 2016 г. Сан-Диего, Калифорния. </a:t>
            </a:r>
            <a:r>
              <a:rPr lang="ru-RU" sz="400" b="1" dirty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</a:t>
            </a:r>
            <a:r>
              <a:rPr lang="ru-RU" sz="400" dirty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400" dirty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Schulz A et al. </a:t>
            </a:r>
            <a:r>
              <a:rPr lang="en-US" sz="400" dirty="0" err="1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Neuronalceroid</a:t>
            </a:r>
            <a:r>
              <a:rPr lang="en-US" sz="400" dirty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lipofuscinosis-2 (CLN2) disorder, a type of Batten disease caused by TPP1 enzyme deficiency: current knowledge of the natural history from international experts [</a:t>
            </a:r>
            <a:r>
              <a:rPr lang="ru-RU" sz="400" dirty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Нейрональный </a:t>
            </a:r>
            <a:r>
              <a:rPr lang="ru-RU" sz="400" dirty="0" err="1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цероидный</a:t>
            </a:r>
            <a:r>
              <a:rPr lang="ru-RU" sz="400" dirty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" dirty="0" err="1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липофусциноз</a:t>
            </a:r>
            <a:r>
              <a:rPr lang="ru-RU" sz="400" dirty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типа (НЦЛ2) (болезнь </a:t>
            </a:r>
            <a:r>
              <a:rPr lang="ru-RU" sz="400" dirty="0" err="1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Баттена</a:t>
            </a:r>
            <a:r>
              <a:rPr lang="ru-RU" sz="400" dirty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вызванный дефицитом фермента </a:t>
            </a:r>
            <a:r>
              <a:rPr lang="en-US" sz="400" dirty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TPP1: </a:t>
            </a:r>
            <a:r>
              <a:rPr lang="ru-RU" sz="400" dirty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естественное течение заболевания по актуальным данным международных экспертов]. Стендовая сессия, представленная на ежегодном симпозиуме Общества изучения врожденных ошибок метаболизма (</a:t>
            </a:r>
            <a:r>
              <a:rPr lang="en-US" sz="400" dirty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SSIEM), </a:t>
            </a:r>
            <a:r>
              <a:rPr lang="ru-RU" sz="400" dirty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сентябрь 2015 г.; Лион, Франция. </a:t>
            </a:r>
            <a:r>
              <a:rPr lang="ru-RU" sz="400" b="1" dirty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</a:t>
            </a:r>
            <a:r>
              <a:rPr lang="ru-RU" sz="400" dirty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400" dirty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 SE, Williams RE. Neuronal ceroid-lipofuscinoses [</a:t>
            </a:r>
            <a:r>
              <a:rPr lang="ru-RU" sz="400" dirty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Нейрональные </a:t>
            </a:r>
            <a:r>
              <a:rPr lang="ru-RU" sz="400" dirty="0" err="1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цероидные</a:t>
            </a:r>
            <a:r>
              <a:rPr lang="ru-RU" sz="400" dirty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" dirty="0" err="1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липофусцинозы</a:t>
            </a:r>
            <a:r>
              <a:rPr lang="ru-RU" sz="400" dirty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]. 10.10.2001 [</a:t>
            </a:r>
            <a:r>
              <a:rPr lang="ru-RU" sz="400" dirty="0" err="1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обновл</a:t>
            </a:r>
            <a:r>
              <a:rPr lang="ru-RU" sz="400" dirty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01.08.2013]. </a:t>
            </a:r>
            <a:r>
              <a:rPr lang="en-US" sz="400" dirty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400" dirty="0" err="1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Pagon</a:t>
            </a:r>
            <a:r>
              <a:rPr lang="en-US" sz="400" dirty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RA, Adam MP, </a:t>
            </a:r>
            <a:r>
              <a:rPr lang="en-US" sz="400" dirty="0" err="1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Ardinger</a:t>
            </a:r>
            <a:r>
              <a:rPr lang="en-US" sz="400" dirty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HH, et al., eds. </a:t>
            </a:r>
            <a:r>
              <a:rPr lang="en-US" sz="400" dirty="0" err="1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GeneReviews</a:t>
            </a:r>
            <a:r>
              <a:rPr lang="en-US" sz="400" dirty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 [internet]. </a:t>
            </a:r>
            <a:r>
              <a:rPr lang="ru-RU" sz="400" dirty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Сиэтл, Вашингтон: Вашингтонский университет; 1993-2016.</a:t>
            </a:r>
            <a:endParaRPr lang="en-US" sz="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434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B71AA2-EC6D-4E12-B276-7D7F6EA9B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6166" y="347519"/>
            <a:ext cx="6586491" cy="1286160"/>
          </a:xfrm>
        </p:spPr>
        <p:txBody>
          <a:bodyPr anchor="b">
            <a:normAutofit/>
          </a:bodyPr>
          <a:lstStyle/>
          <a:p>
            <a:r>
              <a:rPr lang="ru-RU" dirty="0"/>
              <a:t>НЦЛ2: терапия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BBC9626-B866-40CE-8DA9-FA8D878D2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6905" y="2438400"/>
            <a:ext cx="10445015" cy="3785419"/>
          </a:xfrm>
        </p:spPr>
        <p:txBody>
          <a:bodyPr>
            <a:normAutofit/>
          </a:bodyPr>
          <a:lstStyle/>
          <a:p>
            <a:r>
              <a:rPr lang="ru-RU" sz="1700" dirty="0"/>
              <a:t>Церлипоназа альфа (Бринейра) – единственный зарегистрированный в мире патогенетический препарат для лечения НЦЛ2</a:t>
            </a:r>
          </a:p>
          <a:p>
            <a:r>
              <a:rPr lang="ru-RU" sz="1700" dirty="0"/>
              <a:t> представляет собой рекомбинантную форму человеческого фермента  трипептидилпептидазы-1 (ТПП1). </a:t>
            </a:r>
          </a:p>
          <a:p>
            <a:r>
              <a:rPr lang="ru-RU" sz="1700" dirty="0"/>
              <a:t>компенсирует в организме функцию фермента, отсутствие которого приводит к необратимым фатальным изменениям</a:t>
            </a:r>
          </a:p>
          <a:p>
            <a:r>
              <a:rPr lang="ru-RU" sz="1700" dirty="0"/>
              <a:t>подан на регистрацию в РФ сентябре 2019 года, имеет регистрацию </a:t>
            </a:r>
            <a:r>
              <a:rPr lang="en-US" sz="1700" dirty="0"/>
              <a:t>EMA</a:t>
            </a:r>
            <a:r>
              <a:rPr lang="ru-RU" sz="1700" dirty="0"/>
              <a:t> (май 2017 года) и </a:t>
            </a:r>
            <a:r>
              <a:rPr lang="en-US" sz="1700" dirty="0"/>
              <a:t>FDA</a:t>
            </a:r>
            <a:r>
              <a:rPr lang="ru-RU" sz="1700" dirty="0"/>
              <a:t> (апрель 2017 года)</a:t>
            </a:r>
            <a:endParaRPr lang="en-US" sz="1700" dirty="0"/>
          </a:p>
          <a:p>
            <a:r>
              <a:rPr lang="ru-RU" sz="1700" dirty="0"/>
              <a:t>опыт применения как на федеральном, так и на региональном уровнях (на лечении находятся 11 пациентов из 9 регионов РФ)</a:t>
            </a:r>
            <a:endParaRPr lang="en-US" sz="1700" dirty="0"/>
          </a:p>
        </p:txBody>
      </p:sp>
      <p:cxnSp>
        <p:nvCxnSpPr>
          <p:cNvPr id="50" name="Straight Connector 37">
            <a:extLst>
              <a:ext uri="{FF2B5EF4-FFF2-40B4-BE49-F238E27FC236}">
                <a16:creationId xmlns:a16="http://schemas.microsoft.com/office/drawing/2014/main" xmlns="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141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69970" y="1224914"/>
            <a:ext cx="8141334" cy="22860"/>
          </a:xfrm>
          <a:custGeom>
            <a:avLst/>
            <a:gdLst/>
            <a:ahLst/>
            <a:cxnLst/>
            <a:rect l="l" t="t" r="r" b="b"/>
            <a:pathLst>
              <a:path w="8141334" h="22859">
                <a:moveTo>
                  <a:pt x="8141169" y="0"/>
                </a:moveTo>
                <a:lnTo>
                  <a:pt x="0" y="22682"/>
                </a:lnTo>
              </a:path>
            </a:pathLst>
          </a:custGeom>
          <a:ln w="12954">
            <a:solidFill>
              <a:srgbClr val="FD8C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6117" y="1"/>
            <a:ext cx="11809141" cy="1416204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Церлипоназа альфа – патогенетическсий препарат, замещает недостаток фермента трипептидилпептидазы 1 (TPP1)</a:t>
            </a:r>
            <a:r>
              <a:rPr lang="ru-RU" sz="3600" baseline="30000" dirty="0"/>
              <a:t>1 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992312" y="3998634"/>
            <a:ext cx="2732088" cy="1653511"/>
          </a:xfrm>
          <a:prstGeom prst="rect">
            <a:avLst/>
          </a:prstGeom>
        </p:spPr>
        <p:txBody>
          <a:bodyPr vert="horz" wrap="square" lIns="72000" tIns="72000" rIns="72000" bIns="7200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ru-RU" sz="1400" dirty="0">
                <a:cs typeface="Arial"/>
              </a:rPr>
              <a:t>Отсутствие или снижение активности фермента TPP1 сопровождается накоплением в лизосомах метаболического материала, что сопровождается дисфункцией нейронов и гибелью клеток</a:t>
            </a:r>
            <a:r>
              <a:rPr lang="ru-RU" sz="1400" baseline="30000" dirty="0">
                <a:cs typeface="Arial"/>
              </a:rPr>
              <a:t>1</a:t>
            </a:r>
            <a:r>
              <a:rPr lang="en-US" sz="1400" baseline="30000" dirty="0">
                <a:cs typeface="Arial"/>
              </a:rPr>
              <a:t>—</a:t>
            </a:r>
            <a:r>
              <a:rPr lang="ru-RU" sz="1400" baseline="30000" dirty="0">
                <a:latin typeface="Arial"/>
                <a:cs typeface="Arial"/>
              </a:rPr>
              <a:t>3</a:t>
            </a:r>
            <a:r>
              <a:rPr lang="en-US" sz="1400" dirty="0">
                <a:latin typeface="Arial"/>
                <a:cs typeface="Arial"/>
              </a:rPr>
              <a:t>.</a:t>
            </a:r>
            <a:r>
              <a:rPr lang="ru-RU" sz="1400" dirty="0">
                <a:latin typeface="Arial"/>
                <a:cs typeface="Arial"/>
              </a:rPr>
              <a:t> </a:t>
            </a:r>
            <a:endParaRPr sz="1400" baseline="26143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02201" y="3998634"/>
            <a:ext cx="2582333" cy="1007181"/>
          </a:xfrm>
          <a:prstGeom prst="rect">
            <a:avLst/>
          </a:prstGeom>
        </p:spPr>
        <p:txBody>
          <a:bodyPr vert="horz" wrap="square" lIns="72000" tIns="72000" rIns="72000" bIns="72000" rtlCol="0">
            <a:spAutoFit/>
          </a:bodyPr>
          <a:lstStyle/>
          <a:p>
            <a:pPr marL="12700" marR="5080" indent="-635">
              <a:spcBef>
                <a:spcPts val="95"/>
              </a:spcBef>
            </a:pPr>
            <a:r>
              <a:rPr lang="ru-RU" sz="1400" dirty="0"/>
              <a:t>Церлипоназа альфа </a:t>
            </a:r>
            <a:r>
              <a:rPr lang="ru-RU" sz="1400" spc="-5" dirty="0">
                <a:cs typeface="Arial"/>
              </a:rPr>
              <a:t>поглощается клетками-мишенями и переносится в лизосомы</a:t>
            </a:r>
            <a:r>
              <a:rPr lang="ru-RU" sz="1400" spc="-5" baseline="30000" dirty="0">
                <a:cs typeface="Arial"/>
              </a:rPr>
              <a:t>1</a:t>
            </a:r>
            <a:r>
              <a:rPr lang="ru-RU" sz="1400" spc="-5" dirty="0">
                <a:cs typeface="Arial"/>
              </a:rPr>
              <a:t>.</a:t>
            </a:r>
            <a:endParaRPr sz="1400" baseline="26143" dirty="0"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40134" y="3998633"/>
            <a:ext cx="2469092" cy="1222624"/>
          </a:xfrm>
          <a:prstGeom prst="rect">
            <a:avLst/>
          </a:prstGeom>
        </p:spPr>
        <p:txBody>
          <a:bodyPr vert="horz" wrap="square" lIns="72000" tIns="72000" rIns="72000" bIns="72000" rtlCol="0">
            <a:spAutoFit/>
          </a:bodyPr>
          <a:lstStyle/>
          <a:p>
            <a:pPr marL="12700" marR="5080" indent="-635">
              <a:spcBef>
                <a:spcPts val="95"/>
              </a:spcBef>
            </a:pPr>
            <a:r>
              <a:rPr lang="ru-RU" sz="1400" dirty="0"/>
              <a:t>Церлипоназа альфа</a:t>
            </a:r>
            <a:r>
              <a:rPr lang="en-US" sz="1400" spc="-5" dirty="0">
                <a:cs typeface="Arial"/>
              </a:rPr>
              <a:t> </a:t>
            </a:r>
            <a:r>
              <a:rPr lang="ru-RU" sz="1400" spc="-5" dirty="0">
                <a:cs typeface="Arial"/>
              </a:rPr>
              <a:t>расщепляет полипептиды в лизосомах и способствует выведению накопленного материала из клеток</a:t>
            </a:r>
            <a:r>
              <a:rPr lang="ru-RU" sz="1400" spc="-5" baseline="30000" dirty="0">
                <a:cs typeface="Arial"/>
              </a:rPr>
              <a:t>1, 2, 4</a:t>
            </a:r>
            <a:r>
              <a:rPr lang="ru-RU" sz="1400" spc="-5" dirty="0">
                <a:latin typeface="Arial"/>
                <a:cs typeface="Arial"/>
              </a:rPr>
              <a:t>.</a:t>
            </a:r>
            <a:endParaRPr sz="1400" baseline="26143" dirty="0">
              <a:latin typeface="Arial"/>
              <a:cs typeface="Arial"/>
            </a:endParaRPr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xmlns="" id="{530FAF90-61C8-4A7C-91A4-E88EB9F1060E}"/>
              </a:ext>
            </a:extLst>
          </p:cNvPr>
          <p:cNvSpPr txBox="1"/>
          <p:nvPr/>
        </p:nvSpPr>
        <p:spPr>
          <a:xfrm>
            <a:off x="465171" y="6275022"/>
            <a:ext cx="10866444" cy="453183"/>
          </a:xfrm>
          <a:prstGeom prst="rect">
            <a:avLst/>
          </a:prstGeom>
        </p:spPr>
        <p:txBody>
          <a:bodyPr vert="horz" wrap="square" lIns="72000" tIns="72000" rIns="72000" bIns="72000" rtlCol="0" anchor="b" anchorCtr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000" b="1" spc="-5" dirty="0">
                <a:cs typeface="Arial"/>
              </a:rPr>
              <a:t>Литература: 1. </a:t>
            </a:r>
            <a:r>
              <a:rPr lang="en-GB" sz="1000" dirty="0" err="1"/>
              <a:t>Cerliponase</a:t>
            </a:r>
            <a:r>
              <a:rPr lang="en-GB" sz="1000" dirty="0"/>
              <a:t> alfa </a:t>
            </a:r>
            <a:r>
              <a:rPr lang="en-GB" sz="1000" spc="-5" dirty="0">
                <a:cs typeface="Arial"/>
              </a:rPr>
              <a:t>Summary of Product Characteristics 2017. </a:t>
            </a:r>
            <a:r>
              <a:rPr lang="en-GB" sz="1000" b="1" spc="-5" dirty="0">
                <a:cs typeface="Arial"/>
              </a:rPr>
              <a:t>2. </a:t>
            </a:r>
            <a:r>
              <a:rPr lang="en-GB" sz="1000" spc="-5" dirty="0" err="1">
                <a:cs typeface="Arial"/>
              </a:rPr>
              <a:t>Vuillemenot</a:t>
            </a:r>
            <a:r>
              <a:rPr lang="en-GB" sz="1000" spc="-5" dirty="0">
                <a:cs typeface="Arial"/>
              </a:rPr>
              <a:t> BR </a:t>
            </a:r>
            <a:r>
              <a:rPr lang="en-GB" sz="1000" i="1" spc="-5" dirty="0">
                <a:cs typeface="Arial"/>
              </a:rPr>
              <a:t>et al</a:t>
            </a:r>
            <a:r>
              <a:rPr lang="en-GB" sz="1000" spc="-5" dirty="0">
                <a:cs typeface="Arial"/>
              </a:rPr>
              <a:t>. </a:t>
            </a:r>
            <a:r>
              <a:rPr lang="en-GB" sz="1000" i="1" spc="-5" dirty="0" err="1">
                <a:cs typeface="Arial"/>
              </a:rPr>
              <a:t>Mol</a:t>
            </a:r>
            <a:r>
              <a:rPr lang="en-GB" sz="1000" i="1" spc="-5" dirty="0">
                <a:cs typeface="Arial"/>
              </a:rPr>
              <a:t> Genet </a:t>
            </a:r>
            <a:r>
              <a:rPr lang="en-GB" sz="1000" i="1" spc="-5" dirty="0" err="1">
                <a:cs typeface="Arial"/>
              </a:rPr>
              <a:t>Metab</a:t>
            </a:r>
            <a:r>
              <a:rPr lang="en-GB" sz="1000" i="1" spc="-5" dirty="0">
                <a:cs typeface="Arial"/>
              </a:rPr>
              <a:t>. </a:t>
            </a:r>
            <a:r>
              <a:rPr lang="en-GB" sz="1000" spc="-5" dirty="0">
                <a:cs typeface="Arial"/>
              </a:rPr>
              <a:t>2015;114:281</a:t>
            </a:r>
            <a:r>
              <a:rPr lang="en-GB" sz="1000" spc="-5" dirty="0">
                <a:cs typeface="Calibri"/>
              </a:rPr>
              <a:t>–</a:t>
            </a:r>
            <a:r>
              <a:rPr lang="en-GB" sz="1000" spc="-5" dirty="0">
                <a:cs typeface="Arial"/>
              </a:rPr>
              <a:t>293. </a:t>
            </a:r>
            <a:r>
              <a:rPr lang="en-GB" sz="1000" b="1" spc="-5" dirty="0">
                <a:cs typeface="Arial"/>
              </a:rPr>
              <a:t>3. </a:t>
            </a:r>
            <a:r>
              <a:rPr lang="en-GB" sz="1000" spc="-5" dirty="0" err="1">
                <a:cs typeface="Arial"/>
              </a:rPr>
              <a:t>Haltia</a:t>
            </a:r>
            <a:r>
              <a:rPr lang="en-GB" sz="1000" spc="-5" dirty="0">
                <a:cs typeface="Arial"/>
              </a:rPr>
              <a:t> </a:t>
            </a:r>
            <a:r>
              <a:rPr lang="en-GB" sz="1000" spc="60" dirty="0">
                <a:cs typeface="Arial"/>
              </a:rPr>
              <a:t> </a:t>
            </a:r>
            <a:r>
              <a:rPr lang="en-GB" sz="1000" spc="-5" dirty="0">
                <a:cs typeface="Arial"/>
              </a:rPr>
              <a:t>M. </a:t>
            </a:r>
            <a:r>
              <a:rPr lang="en-GB" sz="1000" i="1" spc="-5" dirty="0" err="1">
                <a:cs typeface="Arial"/>
              </a:rPr>
              <a:t>Biochim</a:t>
            </a:r>
            <a:r>
              <a:rPr lang="en-GB" sz="1000" i="1" spc="-5" dirty="0">
                <a:cs typeface="Arial"/>
              </a:rPr>
              <a:t> </a:t>
            </a:r>
            <a:r>
              <a:rPr lang="en-GB" sz="1000" i="1" spc="-5" dirty="0" err="1">
                <a:cs typeface="Arial"/>
              </a:rPr>
              <a:t>Biophys</a:t>
            </a:r>
            <a:r>
              <a:rPr lang="en-GB" sz="1000" i="1" spc="-5" dirty="0">
                <a:cs typeface="Arial"/>
              </a:rPr>
              <a:t> Acta</a:t>
            </a:r>
            <a:r>
              <a:rPr lang="en-GB" sz="1000" spc="-5" dirty="0">
                <a:cs typeface="Arial"/>
              </a:rPr>
              <a:t>. 2006;1762:850</a:t>
            </a:r>
            <a:r>
              <a:rPr lang="en-GB" sz="1000" spc="-5" dirty="0">
                <a:cs typeface="Calibri"/>
              </a:rPr>
              <a:t>–</a:t>
            </a:r>
            <a:r>
              <a:rPr lang="en-GB" sz="1000" spc="-5" dirty="0">
                <a:cs typeface="Arial"/>
              </a:rPr>
              <a:t>856. </a:t>
            </a:r>
            <a:br>
              <a:rPr lang="en-GB" sz="1000" spc="-5" dirty="0">
                <a:cs typeface="Arial"/>
              </a:rPr>
            </a:br>
            <a:r>
              <a:rPr lang="en-GB" sz="1000" b="1" spc="-5" dirty="0">
                <a:cs typeface="Arial"/>
              </a:rPr>
              <a:t>4. </a:t>
            </a:r>
            <a:r>
              <a:rPr lang="en-GB" sz="1000" spc="-5" dirty="0" err="1">
                <a:cs typeface="Arial"/>
              </a:rPr>
              <a:t>Vuillemenot</a:t>
            </a:r>
            <a:r>
              <a:rPr lang="en-GB" sz="1000" spc="-5" dirty="0">
                <a:cs typeface="Arial"/>
              </a:rPr>
              <a:t> BR </a:t>
            </a:r>
            <a:r>
              <a:rPr lang="en-GB" sz="1000" i="1" spc="-5" dirty="0">
                <a:cs typeface="Arial"/>
              </a:rPr>
              <a:t>et al. </a:t>
            </a:r>
            <a:r>
              <a:rPr lang="en-GB" sz="1000" i="1" spc="-5" dirty="0" err="1">
                <a:cs typeface="Arial"/>
              </a:rPr>
              <a:t>Toxicol</a:t>
            </a:r>
            <a:r>
              <a:rPr lang="en-GB" sz="1000" i="1" spc="-5" dirty="0">
                <a:cs typeface="Arial"/>
              </a:rPr>
              <a:t> </a:t>
            </a:r>
            <a:r>
              <a:rPr lang="en-GB" sz="1000" i="1" spc="-5" dirty="0" err="1">
                <a:cs typeface="Arial"/>
              </a:rPr>
              <a:t>Appl</a:t>
            </a:r>
            <a:r>
              <a:rPr lang="en-GB" sz="1000" i="1" spc="-5" dirty="0">
                <a:cs typeface="Arial"/>
              </a:rPr>
              <a:t> </a:t>
            </a:r>
            <a:r>
              <a:rPr lang="en-GB" sz="1000" i="1" spc="-5" dirty="0" err="1">
                <a:cs typeface="Arial"/>
              </a:rPr>
              <a:t>Pharmacol</a:t>
            </a:r>
            <a:r>
              <a:rPr lang="en-GB" sz="1000" spc="-5" dirty="0">
                <a:cs typeface="Arial"/>
              </a:rPr>
              <a:t>.</a:t>
            </a:r>
            <a:r>
              <a:rPr lang="en-GB" sz="1000" spc="75" dirty="0">
                <a:cs typeface="Arial"/>
              </a:rPr>
              <a:t> </a:t>
            </a:r>
            <a:r>
              <a:rPr lang="en-GB" sz="1000" spc="-5" dirty="0">
                <a:cs typeface="Arial"/>
              </a:rPr>
              <a:t>2014;277:49</a:t>
            </a:r>
            <a:r>
              <a:rPr lang="en-GB" sz="1000" spc="-5" dirty="0">
                <a:cs typeface="Calibri"/>
              </a:rPr>
              <a:t>–</a:t>
            </a:r>
            <a:r>
              <a:rPr lang="en-GB" sz="1000" spc="-5" dirty="0">
                <a:cs typeface="Arial"/>
              </a:rPr>
              <a:t>57.</a:t>
            </a:r>
            <a:endParaRPr lang="en-GB" sz="1000" dirty="0">
              <a:cs typeface="Arial"/>
            </a:endParaRPr>
          </a:p>
        </p:txBody>
      </p:sp>
      <p:pic>
        <p:nvPicPr>
          <p:cNvPr id="14" name="Picture 13" descr="11461 MOIA graphics.jpg">
            <a:extLst>
              <a:ext uri="{FF2B5EF4-FFF2-40B4-BE49-F238E27FC236}">
                <a16:creationId xmlns:a16="http://schemas.microsoft.com/office/drawing/2014/main" xmlns="" id="{28A2A20C-A621-4881-9BA1-41AA9BFE66EB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68" t="4356" r="50462" b="6155"/>
          <a:stretch/>
        </p:blipFill>
        <p:spPr>
          <a:xfrm>
            <a:off x="5012048" y="1641780"/>
            <a:ext cx="2251316" cy="225000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 descr="11461 MOIA graphics.jpg">
            <a:extLst>
              <a:ext uri="{FF2B5EF4-FFF2-40B4-BE49-F238E27FC236}">
                <a16:creationId xmlns:a16="http://schemas.microsoft.com/office/drawing/2014/main" xmlns="" id="{5DBCEF7D-4B36-4729-813C-47E2DD3D16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28" t="4355" r="27356" b="5651"/>
          <a:stretch/>
        </p:blipFill>
        <p:spPr>
          <a:xfrm>
            <a:off x="7965791" y="1641780"/>
            <a:ext cx="2213479" cy="2251316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64ACF7B2-13BF-4D80-96EA-776B001B8312}"/>
              </a:ext>
            </a:extLst>
          </p:cNvPr>
          <p:cNvGrpSpPr/>
          <p:nvPr/>
        </p:nvGrpSpPr>
        <p:grpSpPr>
          <a:xfrm>
            <a:off x="2086905" y="1641780"/>
            <a:ext cx="2259691" cy="2250000"/>
            <a:chOff x="562904" y="1641780"/>
            <a:chExt cx="2259691" cy="2250000"/>
          </a:xfrm>
        </p:grpSpPr>
        <p:pic>
          <p:nvPicPr>
            <p:cNvPr id="18" name="Picture 17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xmlns="" id="{BE02388E-35EE-4C0E-8B0C-29FB72009F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836" r="4293" b="4316"/>
            <a:stretch/>
          </p:blipFill>
          <p:spPr>
            <a:xfrm>
              <a:off x="562904" y="1641780"/>
              <a:ext cx="2259691" cy="2250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762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301B678A-1B6D-4A51-A949-198C436D52DF}"/>
                </a:ext>
              </a:extLst>
            </p:cNvPr>
            <p:cNvSpPr txBox="1"/>
            <p:nvPr/>
          </p:nvSpPr>
          <p:spPr>
            <a:xfrm>
              <a:off x="562904" y="2153132"/>
              <a:ext cx="7729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z-Cyrl-AZ" sz="800" b="1" dirty="0">
                  <a:latin typeface="+mj-lt"/>
                </a:rPr>
                <a:t>Церлипоназа </a:t>
              </a:r>
              <a:endParaRPr lang="en-GB" sz="800" b="1" dirty="0">
                <a:latin typeface="+mj-lt"/>
              </a:endParaRPr>
            </a:p>
            <a:p>
              <a:r>
                <a:rPr lang="az-Cyrl-AZ" sz="800" b="1" dirty="0">
                  <a:latin typeface="+mj-lt"/>
                </a:rPr>
                <a:t>альфа</a:t>
              </a:r>
              <a:endParaRPr lang="en-GB" sz="800" b="1" baseline="300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8571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69970" y="1453512"/>
            <a:ext cx="8141334" cy="22860"/>
          </a:xfrm>
          <a:custGeom>
            <a:avLst/>
            <a:gdLst/>
            <a:ahLst/>
            <a:cxnLst/>
            <a:rect l="l" t="t" r="r" b="b"/>
            <a:pathLst>
              <a:path w="8141334" h="22859">
                <a:moveTo>
                  <a:pt x="8141169" y="0"/>
                </a:moveTo>
                <a:lnTo>
                  <a:pt x="0" y="22682"/>
                </a:lnTo>
              </a:path>
            </a:pathLst>
          </a:custGeom>
          <a:ln w="1295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0722" y="21152"/>
            <a:ext cx="11006254" cy="1325563"/>
          </a:xfrm>
        </p:spPr>
        <p:txBody>
          <a:bodyPr>
            <a:normAutofit/>
          </a:bodyPr>
          <a:lstStyle/>
          <a:p>
            <a:r>
              <a:rPr lang="ru-RU" sz="3600" dirty="0"/>
              <a:t>Церлипоназа альфа воздействует на клетки головного мозга  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C1CDF818-BDB2-4919-A9F2-2D1DFC623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723" y="1940312"/>
            <a:ext cx="7136780" cy="447075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aa-ET" dirty="0"/>
              <a:t>И</a:t>
            </a:r>
            <a:r>
              <a:rPr lang="ru-RU" dirty="0" err="1"/>
              <a:t>спользование</a:t>
            </a:r>
            <a:r>
              <a:rPr lang="ru-RU" dirty="0"/>
              <a:t> </a:t>
            </a:r>
            <a:r>
              <a:rPr lang="ru-RU" dirty="0" err="1"/>
              <a:t>интрацеребраваскулярных</a:t>
            </a:r>
            <a:r>
              <a:rPr lang="ru-RU" dirty="0"/>
              <a:t> инфузий (ICV</a:t>
            </a:r>
            <a:r>
              <a:rPr lang="ru-RU" baseline="30000" dirty="0"/>
              <a:t> </a:t>
            </a:r>
            <a:r>
              <a:rPr lang="ru-RU" dirty="0"/>
              <a:t>–</a:t>
            </a:r>
            <a:r>
              <a:rPr lang="aa-ET" dirty="0"/>
              <a:t>и</a:t>
            </a:r>
            <a:r>
              <a:rPr lang="ru-RU" dirty="0"/>
              <a:t>н</a:t>
            </a:r>
            <a:r>
              <a:rPr lang="aa-ET" dirty="0"/>
              <a:t>ф</a:t>
            </a:r>
            <a:r>
              <a:rPr lang="ru-RU" dirty="0"/>
              <a:t>у</a:t>
            </a:r>
            <a:r>
              <a:rPr lang="aa-ET" dirty="0"/>
              <a:t>з</a:t>
            </a:r>
            <a:r>
              <a:rPr lang="ru-RU" dirty="0"/>
              <a:t>и</a:t>
            </a:r>
            <a:r>
              <a:rPr lang="aa-ET" dirty="0"/>
              <a:t>й</a:t>
            </a:r>
            <a:r>
              <a:rPr lang="ru-RU" dirty="0"/>
              <a:t>)</a:t>
            </a:r>
            <a:r>
              <a:rPr lang="ru-RU" baseline="30000" dirty="0"/>
              <a:t> 1</a:t>
            </a:r>
            <a:r>
              <a:rPr lang="aa-ET" dirty="0"/>
              <a:t> </a:t>
            </a:r>
            <a:r>
              <a:rPr lang="ru-RU" dirty="0"/>
              <a:t> позволяет доставлять церлипоназу альфа </a:t>
            </a:r>
            <a:r>
              <a:rPr lang="ru-RU" b="1" dirty="0"/>
              <a:t>непосредственно в центральную нервную систему</a:t>
            </a:r>
            <a:r>
              <a:rPr lang="aa-ET" b="1" dirty="0"/>
              <a:t> </a:t>
            </a:r>
            <a:r>
              <a:rPr lang="aa-ET" dirty="0"/>
              <a:t>(</a:t>
            </a:r>
            <a:r>
              <a:rPr lang="ru-RU" dirty="0"/>
              <a:t>в</a:t>
            </a:r>
            <a:r>
              <a:rPr lang="aa-ET" dirty="0"/>
              <a:t> </a:t>
            </a:r>
            <a:r>
              <a:rPr lang="ru-RU" dirty="0"/>
              <a:t>головной м</a:t>
            </a:r>
            <a:r>
              <a:rPr lang="aa-ET" dirty="0"/>
              <a:t>о</a:t>
            </a:r>
            <a:r>
              <a:rPr lang="ru-RU" dirty="0"/>
              <a:t>з</a:t>
            </a:r>
            <a:r>
              <a:rPr lang="aa-ET" dirty="0"/>
              <a:t>г).</a:t>
            </a:r>
          </a:p>
          <a:p>
            <a:pPr marL="457200" lvl="1" indent="0">
              <a:buNone/>
            </a:pPr>
            <a:endParaRPr lang="aa-ET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ru-RU" dirty="0"/>
              <a:t>О</a:t>
            </a:r>
            <a:r>
              <a:rPr lang="aa-ET" dirty="0"/>
              <a:t>ценка состояния пациентов про</a:t>
            </a:r>
            <a:r>
              <a:rPr lang="ru-RU" dirty="0"/>
              <a:t>и</a:t>
            </a:r>
            <a:r>
              <a:rPr lang="aa-ET" dirty="0"/>
              <a:t>з</a:t>
            </a:r>
            <a:r>
              <a:rPr lang="ru-RU" dirty="0"/>
              <a:t>в</a:t>
            </a:r>
            <a:r>
              <a:rPr lang="aa-ET" dirty="0"/>
              <a:t>о</a:t>
            </a:r>
            <a:r>
              <a:rPr lang="ru-RU" dirty="0"/>
              <a:t>д</a:t>
            </a:r>
            <a:r>
              <a:rPr lang="aa-ET" dirty="0"/>
              <a:t>и</a:t>
            </a:r>
            <a:r>
              <a:rPr lang="ru-RU" dirty="0"/>
              <a:t>т</a:t>
            </a:r>
            <a:r>
              <a:rPr lang="aa-ET" dirty="0"/>
              <a:t>с</a:t>
            </a:r>
            <a:r>
              <a:rPr lang="ru-RU" dirty="0"/>
              <a:t>я</a:t>
            </a:r>
            <a:r>
              <a:rPr lang="aa-ET" dirty="0"/>
              <a:t> </a:t>
            </a:r>
            <a:r>
              <a:rPr lang="ru-RU" dirty="0"/>
              <a:t>в</a:t>
            </a:r>
            <a:r>
              <a:rPr lang="aa-ET" dirty="0"/>
              <a:t> баллах по спе</a:t>
            </a:r>
            <a:r>
              <a:rPr lang="ru-RU" dirty="0"/>
              <a:t>ц</a:t>
            </a:r>
            <a:r>
              <a:rPr lang="aa-ET" dirty="0"/>
              <a:t>и</a:t>
            </a:r>
            <a:r>
              <a:rPr lang="ru-RU" dirty="0"/>
              <a:t>а</a:t>
            </a:r>
            <a:r>
              <a:rPr lang="aa-ET" dirty="0"/>
              <a:t>л</a:t>
            </a:r>
            <a:r>
              <a:rPr lang="ru-RU" dirty="0"/>
              <a:t>ь</a:t>
            </a:r>
            <a:r>
              <a:rPr lang="aa-ET" dirty="0"/>
              <a:t>но разработанной шкале, </a:t>
            </a:r>
            <a:r>
              <a:rPr lang="ru-RU" b="1" dirty="0"/>
              <a:t>ч</a:t>
            </a:r>
            <a:r>
              <a:rPr lang="aa-ET" b="1" dirty="0"/>
              <a:t>е</a:t>
            </a:r>
            <a:r>
              <a:rPr lang="ru-RU" b="1" dirty="0"/>
              <a:t>м</a:t>
            </a:r>
            <a:r>
              <a:rPr lang="aa-ET" b="1" dirty="0"/>
              <a:t> </a:t>
            </a:r>
            <a:r>
              <a:rPr lang="ru-RU" b="1" dirty="0"/>
              <a:t>б</a:t>
            </a:r>
            <a:r>
              <a:rPr lang="aa-ET" b="1" dirty="0"/>
              <a:t>о</a:t>
            </a:r>
            <a:r>
              <a:rPr lang="ru-RU" b="1" dirty="0"/>
              <a:t>л</a:t>
            </a:r>
            <a:r>
              <a:rPr lang="aa-ET" b="1" dirty="0"/>
              <a:t>ь</a:t>
            </a:r>
            <a:r>
              <a:rPr lang="ru-RU" b="1" dirty="0"/>
              <a:t>ш</a:t>
            </a:r>
            <a:r>
              <a:rPr lang="aa-ET" b="1" dirty="0"/>
              <a:t>е </a:t>
            </a:r>
            <a:r>
              <a:rPr lang="ru-RU" b="1" dirty="0"/>
              <a:t>у</a:t>
            </a:r>
            <a:r>
              <a:rPr lang="aa-ET" b="1" dirty="0"/>
              <a:t> </a:t>
            </a:r>
            <a:r>
              <a:rPr lang="ru-RU" b="1" dirty="0"/>
              <a:t>п</a:t>
            </a:r>
            <a:r>
              <a:rPr lang="aa-ET" b="1" dirty="0"/>
              <a:t>а</a:t>
            </a:r>
            <a:r>
              <a:rPr lang="ru-RU" b="1" dirty="0"/>
              <a:t>ц</a:t>
            </a:r>
            <a:r>
              <a:rPr lang="aa-ET" b="1" dirty="0"/>
              <a:t>и</a:t>
            </a:r>
            <a:r>
              <a:rPr lang="ru-RU" b="1" dirty="0"/>
              <a:t>е</a:t>
            </a:r>
            <a:r>
              <a:rPr lang="aa-ET" b="1" dirty="0"/>
              <a:t>н</a:t>
            </a:r>
            <a:r>
              <a:rPr lang="ru-RU" b="1" dirty="0"/>
              <a:t>т</a:t>
            </a:r>
            <a:r>
              <a:rPr lang="aa-ET" b="1" dirty="0"/>
              <a:t>а </a:t>
            </a:r>
            <a:r>
              <a:rPr lang="ru-RU" b="1" dirty="0"/>
              <a:t>б</a:t>
            </a:r>
            <a:r>
              <a:rPr lang="aa-ET" b="1" dirty="0"/>
              <a:t>а</a:t>
            </a:r>
            <a:r>
              <a:rPr lang="ru-RU" b="1" dirty="0"/>
              <a:t>л</a:t>
            </a:r>
            <a:r>
              <a:rPr lang="aa-ET" b="1" dirty="0"/>
              <a:t>л</a:t>
            </a:r>
            <a:r>
              <a:rPr lang="ru-RU" b="1" dirty="0"/>
              <a:t>о</a:t>
            </a:r>
            <a:r>
              <a:rPr lang="aa-ET" b="1" dirty="0"/>
              <a:t>в </a:t>
            </a:r>
            <a:r>
              <a:rPr lang="ru-RU" b="1" dirty="0"/>
              <a:t>т</a:t>
            </a:r>
            <a:r>
              <a:rPr lang="aa-ET" b="1" dirty="0"/>
              <a:t>е</a:t>
            </a:r>
            <a:r>
              <a:rPr lang="ru-RU" b="1" dirty="0"/>
              <a:t>м</a:t>
            </a:r>
            <a:r>
              <a:rPr lang="aa-ET" b="1" dirty="0"/>
              <a:t> лучше его сост</a:t>
            </a:r>
            <a:r>
              <a:rPr lang="ru-RU" b="1" dirty="0"/>
              <a:t>о</a:t>
            </a:r>
            <a:r>
              <a:rPr lang="aa-ET" b="1" dirty="0"/>
              <a:t>яние</a:t>
            </a:r>
            <a:r>
              <a:rPr lang="aa-ET" dirty="0"/>
              <a:t>. Важно преотвратить эту «пот</a:t>
            </a:r>
            <a:r>
              <a:rPr lang="ru-RU" dirty="0"/>
              <a:t>е</a:t>
            </a:r>
            <a:r>
              <a:rPr lang="aa-ET" dirty="0"/>
              <a:t>рю» </a:t>
            </a:r>
            <a:r>
              <a:rPr lang="ru-RU" dirty="0"/>
              <a:t>б</a:t>
            </a:r>
            <a:r>
              <a:rPr lang="aa-ET" dirty="0"/>
              <a:t>а</a:t>
            </a:r>
            <a:r>
              <a:rPr lang="ru-RU" dirty="0"/>
              <a:t>л</a:t>
            </a:r>
            <a:r>
              <a:rPr lang="aa-ET" dirty="0"/>
              <a:t>л</a:t>
            </a:r>
            <a:r>
              <a:rPr lang="ru-RU" dirty="0"/>
              <a:t>о</a:t>
            </a:r>
            <a:r>
              <a:rPr lang="aa-ET" dirty="0"/>
              <a:t>в.</a:t>
            </a:r>
            <a:endParaRPr lang="ru-RU" dirty="0"/>
          </a:p>
        </p:txBody>
      </p:sp>
      <p:pic>
        <p:nvPicPr>
          <p:cNvPr id="12" name="Picture 11" descr="BIOCL16833 image3_v3.png">
            <a:extLst>
              <a:ext uri="{FF2B5EF4-FFF2-40B4-BE49-F238E27FC236}">
                <a16:creationId xmlns:a16="http://schemas.microsoft.com/office/drawing/2014/main" xmlns="" id="{5D6E96B3-DA64-4113-A073-C778985528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6805" y="1616239"/>
            <a:ext cx="2822421" cy="3625523"/>
          </a:xfrm>
          <a:prstGeom prst="rect">
            <a:avLst/>
          </a:prstGeom>
        </p:spPr>
      </p:pic>
      <p:sp>
        <p:nvSpPr>
          <p:cNvPr id="13" name="object 10">
            <a:extLst>
              <a:ext uri="{FF2B5EF4-FFF2-40B4-BE49-F238E27FC236}">
                <a16:creationId xmlns:a16="http://schemas.microsoft.com/office/drawing/2014/main" xmlns="" id="{84053EF5-E27F-44C2-AF20-53B37784A3F4}"/>
              </a:ext>
            </a:extLst>
          </p:cNvPr>
          <p:cNvSpPr txBox="1"/>
          <p:nvPr/>
        </p:nvSpPr>
        <p:spPr>
          <a:xfrm>
            <a:off x="601892" y="6514693"/>
            <a:ext cx="9178716" cy="299295"/>
          </a:xfrm>
          <a:prstGeom prst="rect">
            <a:avLst/>
          </a:prstGeom>
        </p:spPr>
        <p:txBody>
          <a:bodyPr vert="horz" wrap="square" lIns="72000" tIns="72000" rIns="72000" bIns="72000" rtlCol="0" anchor="b" anchorCtr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000" b="1" spc="-5" dirty="0">
                <a:cs typeface="Arial"/>
              </a:rPr>
              <a:t>Литература:</a:t>
            </a:r>
            <a:r>
              <a:rPr lang="ru-RU" sz="1000" b="1" dirty="0">
                <a:cs typeface="Arial"/>
              </a:rPr>
              <a:t> </a:t>
            </a:r>
            <a:r>
              <a:rPr lang="ru-RU" sz="1000" b="1" spc="-5" dirty="0">
                <a:cs typeface="Arial"/>
              </a:rPr>
              <a:t>1.</a:t>
            </a:r>
            <a:r>
              <a:rPr lang="ru-RU" sz="1000" b="1" spc="10" dirty="0">
                <a:cs typeface="Arial"/>
              </a:rPr>
              <a:t> </a:t>
            </a:r>
            <a:r>
              <a:rPr lang="en-GB" sz="1000" dirty="0" err="1"/>
              <a:t>Cerliponase</a:t>
            </a:r>
            <a:r>
              <a:rPr lang="en-GB" sz="1000" dirty="0"/>
              <a:t> alfa </a:t>
            </a:r>
            <a:r>
              <a:rPr lang="en-GB" sz="1000" spc="-5" dirty="0">
                <a:cs typeface="Arial"/>
              </a:rPr>
              <a:t>Summary</a:t>
            </a:r>
            <a:r>
              <a:rPr lang="en-GB" sz="1000" spc="5" dirty="0">
                <a:cs typeface="Arial"/>
              </a:rPr>
              <a:t> </a:t>
            </a:r>
            <a:r>
              <a:rPr lang="en-GB" sz="1000" spc="-5" dirty="0">
                <a:cs typeface="Arial"/>
              </a:rPr>
              <a:t>of</a:t>
            </a:r>
            <a:r>
              <a:rPr lang="en-GB" sz="1000" spc="10" dirty="0">
                <a:cs typeface="Arial"/>
              </a:rPr>
              <a:t> </a:t>
            </a:r>
            <a:r>
              <a:rPr lang="en-GB" sz="1000" spc="-5" dirty="0">
                <a:cs typeface="Arial"/>
              </a:rPr>
              <a:t>Product</a:t>
            </a:r>
            <a:r>
              <a:rPr lang="en-GB" sz="1000" spc="5" dirty="0">
                <a:cs typeface="Arial"/>
              </a:rPr>
              <a:t> </a:t>
            </a:r>
            <a:r>
              <a:rPr lang="en-GB" sz="1000" spc="-5" dirty="0">
                <a:cs typeface="Arial"/>
              </a:rPr>
              <a:t>Characteristics 2017.</a:t>
            </a:r>
            <a:r>
              <a:rPr lang="en-GB" sz="1000" spc="5" dirty="0">
                <a:cs typeface="Arial"/>
              </a:rPr>
              <a:t> </a:t>
            </a:r>
            <a:r>
              <a:rPr lang="en-GB" sz="1000" b="1" spc="-5" dirty="0">
                <a:cs typeface="Arial"/>
              </a:rPr>
              <a:t>2.</a:t>
            </a:r>
            <a:r>
              <a:rPr lang="en-GB" sz="1000" b="1" spc="10" dirty="0">
                <a:cs typeface="Arial"/>
              </a:rPr>
              <a:t> </a:t>
            </a:r>
            <a:r>
              <a:rPr lang="en-GB" sz="1000" spc="-5" dirty="0" err="1">
                <a:cs typeface="Arial"/>
              </a:rPr>
              <a:t>Szvalb</a:t>
            </a:r>
            <a:r>
              <a:rPr lang="en-GB" sz="1000" dirty="0">
                <a:cs typeface="Arial"/>
              </a:rPr>
              <a:t> AD </a:t>
            </a:r>
            <a:r>
              <a:rPr lang="en-GB" sz="1000" i="1" spc="-5" dirty="0">
                <a:cs typeface="Arial"/>
              </a:rPr>
              <a:t>et</a:t>
            </a:r>
            <a:r>
              <a:rPr lang="en-GB" sz="1000" i="1" spc="10" dirty="0">
                <a:cs typeface="Arial"/>
              </a:rPr>
              <a:t> </a:t>
            </a:r>
            <a:r>
              <a:rPr lang="en-GB" sz="1000" i="1" spc="-5" dirty="0">
                <a:cs typeface="Arial"/>
              </a:rPr>
              <a:t>al</a:t>
            </a:r>
            <a:r>
              <a:rPr lang="en-GB" sz="1000" spc="-5" dirty="0">
                <a:cs typeface="Arial"/>
              </a:rPr>
              <a:t>.</a:t>
            </a:r>
            <a:r>
              <a:rPr lang="en-GB" sz="1000" spc="10" dirty="0">
                <a:cs typeface="Arial"/>
              </a:rPr>
              <a:t> </a:t>
            </a:r>
            <a:r>
              <a:rPr lang="en-GB" sz="1000" i="1" dirty="0">
                <a:cs typeface="Arial"/>
              </a:rPr>
              <a:t>J</a:t>
            </a:r>
            <a:r>
              <a:rPr lang="en-GB" sz="1000" i="1" spc="5" dirty="0">
                <a:cs typeface="Arial"/>
              </a:rPr>
              <a:t> </a:t>
            </a:r>
            <a:r>
              <a:rPr lang="en-GB" sz="1000" i="1" spc="-5" dirty="0">
                <a:cs typeface="Arial"/>
              </a:rPr>
              <a:t>Infect</a:t>
            </a:r>
            <a:r>
              <a:rPr lang="en-GB" sz="1000" spc="-5" dirty="0">
                <a:cs typeface="Arial"/>
              </a:rPr>
              <a:t>.</a:t>
            </a:r>
            <a:r>
              <a:rPr lang="en-GB" sz="1000" spc="15" dirty="0">
                <a:cs typeface="Arial"/>
              </a:rPr>
              <a:t> </a:t>
            </a:r>
            <a:r>
              <a:rPr lang="en-GB" sz="1000" spc="-5" dirty="0">
                <a:cs typeface="Arial"/>
              </a:rPr>
              <a:t>2014;68:216–224. </a:t>
            </a:r>
            <a:r>
              <a:rPr lang="en-GB" sz="1000" b="1" spc="-5" dirty="0">
                <a:cs typeface="Arial"/>
              </a:rPr>
              <a:t>3.</a:t>
            </a:r>
            <a:r>
              <a:rPr lang="en-GB" sz="1000" b="1" spc="15" dirty="0">
                <a:cs typeface="Arial"/>
              </a:rPr>
              <a:t> </a:t>
            </a:r>
            <a:r>
              <a:rPr lang="en-GB" sz="1000" spc="-5" dirty="0" err="1">
                <a:cs typeface="Arial"/>
              </a:rPr>
              <a:t>Peyrl</a:t>
            </a:r>
            <a:r>
              <a:rPr lang="en-GB" sz="1000" spc="5" dirty="0">
                <a:cs typeface="Arial"/>
              </a:rPr>
              <a:t> </a:t>
            </a:r>
            <a:r>
              <a:rPr lang="en-GB" sz="1000" dirty="0">
                <a:cs typeface="Arial"/>
              </a:rPr>
              <a:t>A </a:t>
            </a:r>
            <a:r>
              <a:rPr lang="en-GB" sz="1000" i="1" spc="-5" dirty="0">
                <a:cs typeface="Arial"/>
              </a:rPr>
              <a:t>et al</a:t>
            </a:r>
            <a:r>
              <a:rPr lang="en-GB" sz="1000" spc="-5" dirty="0">
                <a:cs typeface="Arial"/>
              </a:rPr>
              <a:t>. </a:t>
            </a:r>
            <a:r>
              <a:rPr lang="en-GB" sz="1000" i="1" dirty="0">
                <a:cs typeface="Arial"/>
              </a:rPr>
              <a:t>J </a:t>
            </a:r>
            <a:r>
              <a:rPr lang="en-GB" sz="1000" i="1" spc="-5" dirty="0" err="1">
                <a:cs typeface="Arial"/>
              </a:rPr>
              <a:t>Neurooncol</a:t>
            </a:r>
            <a:r>
              <a:rPr lang="en-GB" sz="1000" spc="-5" dirty="0">
                <a:cs typeface="Arial"/>
              </a:rPr>
              <a:t>.</a:t>
            </a:r>
            <a:r>
              <a:rPr lang="en-GB" sz="1000" spc="-40" dirty="0">
                <a:cs typeface="Arial"/>
              </a:rPr>
              <a:t> </a:t>
            </a:r>
            <a:r>
              <a:rPr lang="en-GB" sz="1000" spc="-5" dirty="0">
                <a:cs typeface="Arial"/>
              </a:rPr>
              <a:t>2014;120:139–145.</a:t>
            </a:r>
            <a:endParaRPr lang="en-GB" sz="10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0884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288375"/>
            <a:ext cx="11785600" cy="851278"/>
          </a:xfrm>
        </p:spPr>
        <p:txBody>
          <a:bodyPr>
            <a:noAutofit/>
          </a:bodyPr>
          <a:lstStyle/>
          <a:p>
            <a:r>
              <a:rPr lang="ru-RU" sz="3200" dirty="0"/>
              <a:t>Клиническая шкала НЦЛ2: простой способ оценки и контроля прогрессирования заболевания</a:t>
            </a:r>
            <a:r>
              <a:rPr lang="ru-RU" sz="2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1,2</a:t>
            </a:r>
            <a:endParaRPr lang="ru-RU" sz="3600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385496"/>
            <a:ext cx="1139445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/>
              <a:t>*У некоторых детей так и не начинается нормальное развитие двигательных навыков, они оцениваются на 2 </a:t>
            </a:r>
            <a:r>
              <a:rPr lang="ru-RU" sz="700" dirty="0" err="1"/>
              <a:t>балла</a:t>
            </a:r>
            <a:r>
              <a:rPr lang="ru-RU" sz="700" baseline="30000" dirty="0" err="1"/>
              <a:t>3</a:t>
            </a:r>
            <a:r>
              <a:rPr lang="ru-RU" sz="700" dirty="0"/>
              <a:t>.</a:t>
            </a:r>
          </a:p>
          <a:p>
            <a:r>
              <a:rPr lang="ru-RU" sz="700" baseline="30000" dirty="0"/>
              <a:t>†</a:t>
            </a:r>
            <a:r>
              <a:rPr lang="ru-RU" sz="700" dirty="0"/>
              <a:t>У некоторых детей так и не начинается нормальное развитие речи. В таких случаях за норму принимаются лучшие показатели, на которые способен ребенок, их оценивают на 3 балла. После значительного снижения речевой функции ребенку выставляется оценка 2</a:t>
            </a:r>
            <a:r>
              <a:rPr lang="ru-RU" sz="700" baseline="30000" dirty="0"/>
              <a:t>3</a:t>
            </a:r>
            <a:r>
              <a:rPr lang="ru-RU" sz="700" dirty="0"/>
              <a:t>.</a:t>
            </a:r>
            <a:endParaRPr lang="ru-RU" sz="700" baseline="30000" dirty="0"/>
          </a:p>
          <a:p>
            <a:pPr>
              <a:spcBef>
                <a:spcPts val="300"/>
              </a:spcBef>
              <a:tabLst>
                <a:tab pos="288925" algn="l"/>
              </a:tabLst>
            </a:pPr>
            <a:r>
              <a:rPr lang="ru-RU" sz="700" b="1" dirty="0">
                <a:cs typeface="Arial"/>
              </a:rPr>
              <a:t>Источники: 1</a:t>
            </a:r>
            <a:r>
              <a:rPr lang="en-US" sz="700" b="1" dirty="0">
                <a:cs typeface="Arial"/>
              </a:rPr>
              <a:t>. </a:t>
            </a:r>
            <a:r>
              <a:rPr lang="en-US" sz="700" dirty="0"/>
              <a:t>Schulz A </a:t>
            </a:r>
            <a:r>
              <a:rPr lang="en-US" sz="700" i="1" dirty="0"/>
              <a:t>et al. N </a:t>
            </a:r>
            <a:r>
              <a:rPr lang="en-US" sz="700" i="1" dirty="0" err="1"/>
              <a:t>Engl</a:t>
            </a:r>
            <a:r>
              <a:rPr lang="en-US" sz="700" i="1" dirty="0"/>
              <a:t> J Med. </a:t>
            </a:r>
            <a:r>
              <a:rPr lang="en-US" sz="700" dirty="0"/>
              <a:t>2018;378:1898–907. </a:t>
            </a:r>
            <a:r>
              <a:rPr lang="en-US" sz="700" b="1" dirty="0"/>
              <a:t>2. </a:t>
            </a:r>
            <a:r>
              <a:rPr lang="en-US" sz="700" dirty="0" err="1"/>
              <a:t>Cerliponase</a:t>
            </a:r>
            <a:r>
              <a:rPr lang="en-US" sz="700" dirty="0"/>
              <a:t> alfa Summary of Product Characteristics 2018. </a:t>
            </a:r>
            <a:r>
              <a:rPr lang="en-US" sz="700" b="1" dirty="0"/>
              <a:t>3. </a:t>
            </a:r>
            <a:r>
              <a:rPr lang="en-US" sz="700" dirty="0" err="1"/>
              <a:t>Steinfeld</a:t>
            </a:r>
            <a:r>
              <a:rPr lang="en-US" sz="700" dirty="0"/>
              <a:t> R </a:t>
            </a:r>
            <a:r>
              <a:rPr lang="en-US" sz="700" i="1" dirty="0"/>
              <a:t>et al</a:t>
            </a:r>
            <a:r>
              <a:rPr lang="en-US" sz="700" dirty="0"/>
              <a:t>. </a:t>
            </a:r>
            <a:r>
              <a:rPr lang="en-US" sz="700" i="1" dirty="0"/>
              <a:t>Am J Med Genet</a:t>
            </a:r>
            <a:r>
              <a:rPr lang="en-US" sz="700" dirty="0"/>
              <a:t>. 2002;112:347</a:t>
            </a:r>
            <a:r>
              <a:rPr lang="en-US" sz="700" dirty="0">
                <a:latin typeface="Calibri" panose="020F0502020204030204" pitchFamily="34" charset="0"/>
              </a:rPr>
              <a:t>–</a:t>
            </a:r>
            <a:r>
              <a:rPr lang="en-US" sz="700" dirty="0"/>
              <a:t>354.</a:t>
            </a:r>
            <a:endParaRPr lang="ru-RU" sz="700" b="1" dirty="0">
              <a:cs typeface="Arial"/>
            </a:endParaRPr>
          </a:p>
          <a:p>
            <a:endParaRPr lang="en-US" sz="8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935292"/>
              </p:ext>
            </p:extLst>
          </p:nvPr>
        </p:nvGraphicFramePr>
        <p:xfrm>
          <a:off x="985345" y="1507142"/>
          <a:ext cx="10214071" cy="35103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671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705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55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14075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528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ourier New" panose="02070309020205020404" pitchFamily="49" charset="0"/>
                          <a:cs typeface="Calibri" panose="020F0502020204030204" pitchFamily="34" charset="0"/>
                        </a:rPr>
                        <a:t>ДВИГАТЕЛЬНАЯ ФУНКЦИЯ</a:t>
                      </a:r>
                      <a:r>
                        <a:rPr lang="ru-RU" sz="1200" baseline="300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ourier New" panose="02070309020205020404" pitchFamily="49" charset="0"/>
                          <a:cs typeface="Calibri" panose="020F0502020204030204" pitchFamily="34" charset="0"/>
                        </a:rPr>
                        <a:t>1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ourier New" panose="02070309020205020404" pitchFamily="49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350" marR="6350" marT="0" marB="0"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ourier New" panose="02070309020205020404" pitchFamily="49" charset="0"/>
                          <a:cs typeface="Calibri" panose="020F0502020204030204" pitchFamily="34" charset="0"/>
                        </a:rPr>
                        <a:t>РЕЧЕВАЯ ФУНКЦИЯ</a:t>
                      </a:r>
                      <a:r>
                        <a:rPr lang="ru-RU" sz="1200" baseline="30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ourier New" panose="02070309020205020404" pitchFamily="49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0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2168">
                <a:tc>
                  <a:txBody>
                    <a:bodyPr/>
                    <a:lstStyle/>
                    <a:p>
                      <a:pPr marL="409575" indent="0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Нормальная*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ourier New" panose="02070309020205020404" pitchFamily="49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>
                    <a:solidFill>
                      <a:srgbClr val="FFD680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 целом нормальная походка. Выраженной атаксии и патологических падений нет.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ourier New" panose="02070309020205020404" pitchFamily="49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09575" indent="0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Нормальная</a:t>
                      </a:r>
                      <a:r>
                        <a:rPr lang="ru-RU" sz="1200" b="0" baseline="300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†</a:t>
                      </a:r>
                      <a:endParaRPr lang="ru-RU" sz="1200" b="0" baseline="300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ourier New" panose="02070309020205020404" pitchFamily="49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>
                    <a:solidFill>
                      <a:srgbClr val="FFD680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Внешне нормальная речь. Понятная </a:t>
                      </a:r>
                      <a:r>
                        <a:rPr lang="en-US" sz="10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/>
                      </a:r>
                      <a:br>
                        <a:rPr lang="en-US" sz="10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 полностью соответствует возрасту. Снижения не отмечено.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ourier New" panose="02070309020205020404" pitchFamily="49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81308">
                <a:tc>
                  <a:txBody>
                    <a:bodyPr/>
                    <a:lstStyle/>
                    <a:p>
                      <a:pPr marL="409575" indent="0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Ниже нормы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ourier New" panose="02070309020205020404" pitchFamily="49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>
                    <a:solidFill>
                      <a:srgbClr val="FFD680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Ходьба без поддержки, определяемая как способность пройти без поддержки 10 шагов. Потеря равновесия, периодически возможны падения.</a:t>
                      </a:r>
                    </a:p>
                  </a:txBody>
                  <a:tcPr marL="6350" marR="63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09575" indent="0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Ниже нормы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ourier New" panose="02070309020205020404" pitchFamily="49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>
                    <a:solidFill>
                      <a:srgbClr val="FFD680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Речь стала узнаваемо патологической; некоторые слова непонятны; описывать идеи, просьбы или потребности может только короткими предложениями.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ourier New" panose="02070309020205020404" pitchFamily="49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17172">
                <a:tc>
                  <a:txBody>
                    <a:bodyPr/>
                    <a:lstStyle/>
                    <a:p>
                      <a:pPr marL="409575" indent="0"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Невозможность ходить без посторонней помощи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ourier New" panose="02070309020205020404" pitchFamily="49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>
                    <a:solidFill>
                      <a:srgbClr val="FFD680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Для ходьбы требуется помощь или может только ползать.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ourier New" panose="02070309020205020404" pitchFamily="49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09575" indent="0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Минимальная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ourier New" panose="02070309020205020404" pitchFamily="49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>
                    <a:solidFill>
                      <a:srgbClr val="FFD680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Малопонятна. Несколько понятных слов.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ourier New" panose="02070309020205020404" pitchFamily="49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4438">
                <a:tc>
                  <a:txBody>
                    <a:bodyPr/>
                    <a:lstStyle/>
                    <a:p>
                      <a:pPr marL="409575" indent="0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ourier New" panose="02070309020205020404" pitchFamily="49" charset="0"/>
                          <a:cs typeface="Calibri" panose="020F0502020204030204" pitchFamily="34" charset="0"/>
                        </a:rPr>
                        <a:t>Неподвижность</a:t>
                      </a:r>
                    </a:p>
                  </a:txBody>
                  <a:tcPr marL="6350" marR="6350" marT="0" marB="0" anchor="ctr">
                    <a:solidFill>
                      <a:srgbClr val="FFD680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ourier New" panose="02070309020205020404" pitchFamily="49" charset="0"/>
                          <a:cs typeface="Calibri" panose="020F0502020204030204" pitchFamily="34" charset="0"/>
                        </a:rPr>
                        <a:t>Отсутствие способности ходить </a:t>
                      </a:r>
                      <a:r>
                        <a:rPr lang="en-US" sz="10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ourier New" panose="02070309020205020404" pitchFamily="49" charset="0"/>
                          <a:cs typeface="Calibri" panose="020F0502020204030204" pitchFamily="34" charset="0"/>
                        </a:rPr>
                        <a:t/>
                      </a:r>
                      <a:br>
                        <a:rPr lang="en-US" sz="10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ourier New" panose="02070309020205020404" pitchFamily="49" charset="0"/>
                          <a:cs typeface="Calibri" panose="020F0502020204030204" pitchFamily="34" charset="0"/>
                        </a:rPr>
                      </a:br>
                      <a:r>
                        <a:rPr lang="ru-RU" sz="10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ourier New" panose="02070309020205020404" pitchFamily="49" charset="0"/>
                          <a:cs typeface="Calibri" panose="020F0502020204030204" pitchFamily="34" charset="0"/>
                        </a:rPr>
                        <a:t>и ползать.</a:t>
                      </a:r>
                    </a:p>
                  </a:txBody>
                  <a:tcPr marL="6350" marR="63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09575" indent="0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Нечлено</a:t>
                      </a:r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раздельная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ourier New" panose="02070309020205020404" pitchFamily="49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>
                    <a:solidFill>
                      <a:srgbClr val="FFD680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Непонятные слова или вокализация.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ourier New" panose="02070309020205020404" pitchFamily="49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992584" y="5017513"/>
            <a:ext cx="10206832" cy="10004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595509" y="5043380"/>
            <a:ext cx="808197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ru-RU" altLang="ru-RU" sz="1400" b="1" dirty="0" bmk="">
                <a:solidFill>
                  <a:srgbClr val="002060"/>
                </a:solidFill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Более высокая оценка указывает на более сохранную </a:t>
            </a:r>
            <a:r>
              <a:rPr lang="ru-RU" altLang="ru-RU" sz="1400" b="1" dirty="0" err="1" bmk="">
                <a:solidFill>
                  <a:srgbClr val="002060"/>
                </a:solidFill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функцию</a:t>
            </a:r>
            <a:r>
              <a:rPr lang="ru-RU" altLang="ru-RU" sz="1400" b="1" baseline="30000" dirty="0" err="1" bmk="">
                <a:solidFill>
                  <a:srgbClr val="002060"/>
                </a:solidFill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1,3</a:t>
            </a:r>
            <a:r>
              <a:rPr lang="ru-RU" altLang="ru-RU" sz="1400" b="1" dirty="0" bmk="">
                <a:solidFill>
                  <a:srgbClr val="002060"/>
                </a:solidFill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. </a:t>
            </a:r>
            <a:endParaRPr lang="ru-RU" altLang="ru-RU" sz="1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ru-RU" altLang="ru-RU" sz="1400" b="1" dirty="0" bmk="bookmark2">
                <a:solidFill>
                  <a:srgbClr val="002060"/>
                </a:solidFill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Наиболее высокая комбинированная оценка равна 6 баллам.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1400" b="1" dirty="0" bmk="bookmark2">
                <a:solidFill>
                  <a:srgbClr val="002060"/>
                </a:solidFill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 </a:t>
            </a:r>
            <a:r>
              <a:rPr lang="ru-RU" altLang="ru-RU" sz="1400" b="1" dirty="0" bmk="bookmark2">
                <a:solidFill>
                  <a:srgbClr val="002060"/>
                </a:solidFill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 (движение) +         (речь) = </a:t>
            </a:r>
            <a:r>
              <a:rPr lang="en-US" altLang="ru-RU" sz="1400" b="1" dirty="0" bmk="bookmark2">
                <a:solidFill>
                  <a:srgbClr val="002060"/>
                </a:solidFill>
                <a:latin typeface="Calibri" panose="020F0502020204030204" pitchFamily="34" charset="0"/>
                <a:ea typeface="Courier New" panose="02070309020205020404" pitchFamily="49" charset="0"/>
                <a:cs typeface="Calibri" panose="020F0502020204030204" pitchFamily="34" charset="0"/>
              </a:rPr>
              <a:t> </a:t>
            </a:r>
            <a:endParaRPr lang="ru-RU" altLang="ru-RU" sz="1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C36C419B-90B9-4549-989B-87CEAF50131F}"/>
              </a:ext>
            </a:extLst>
          </p:cNvPr>
          <p:cNvGrpSpPr/>
          <p:nvPr/>
        </p:nvGrpSpPr>
        <p:grpSpPr>
          <a:xfrm>
            <a:off x="1051609" y="2134236"/>
            <a:ext cx="237132" cy="2655481"/>
            <a:chOff x="11919212" y="1834879"/>
            <a:chExt cx="237132" cy="2655481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19212" y="1834879"/>
              <a:ext cx="237132" cy="277094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19212" y="2547846"/>
              <a:ext cx="237132" cy="277094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19212" y="3444056"/>
              <a:ext cx="237132" cy="277094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19212" y="4213266"/>
              <a:ext cx="237132" cy="277094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3A59F106-2CA5-47BC-A8D6-0DBD4BDD96AA}"/>
              </a:ext>
            </a:extLst>
          </p:cNvPr>
          <p:cNvGrpSpPr/>
          <p:nvPr/>
        </p:nvGrpSpPr>
        <p:grpSpPr>
          <a:xfrm>
            <a:off x="6092380" y="2134236"/>
            <a:ext cx="239502" cy="2655481"/>
            <a:chOff x="16028846" y="1834879"/>
            <a:chExt cx="239502" cy="2655481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31216" y="1834879"/>
              <a:ext cx="237132" cy="277094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31216" y="2547846"/>
              <a:ext cx="237132" cy="277094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31216" y="3444056"/>
              <a:ext cx="237132" cy="277094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28846" y="4213266"/>
              <a:ext cx="237132" cy="277094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B399E4E2-5DF9-4E7A-82DC-8A3D90E86746}"/>
              </a:ext>
            </a:extLst>
          </p:cNvPr>
          <p:cNvGrpSpPr/>
          <p:nvPr/>
        </p:nvGrpSpPr>
        <p:grpSpPr>
          <a:xfrm>
            <a:off x="4337330" y="5645876"/>
            <a:ext cx="2719793" cy="281693"/>
            <a:chOff x="14663197" y="5654239"/>
            <a:chExt cx="2719793" cy="281693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63197" y="5654239"/>
              <a:ext cx="237132" cy="277094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95767" y="5658838"/>
              <a:ext cx="237132" cy="277094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45858" y="5658838"/>
              <a:ext cx="237132" cy="277094"/>
            </a:xfrm>
            <a:prstGeom prst="rect">
              <a:avLst/>
            </a:prstGeom>
          </p:spPr>
        </p:pic>
      </p:grpSp>
      <p:sp>
        <p:nvSpPr>
          <p:cNvPr id="20" name="object 2">
            <a:extLst>
              <a:ext uri="{FF2B5EF4-FFF2-40B4-BE49-F238E27FC236}">
                <a16:creationId xmlns:a16="http://schemas.microsoft.com/office/drawing/2014/main" xmlns="" id="{8A24710D-AAD4-414B-AF71-2DE5F22AA709}"/>
              </a:ext>
            </a:extLst>
          </p:cNvPr>
          <p:cNvSpPr/>
          <p:nvPr/>
        </p:nvSpPr>
        <p:spPr>
          <a:xfrm>
            <a:off x="1928079" y="1232791"/>
            <a:ext cx="9272967" cy="45719"/>
          </a:xfrm>
          <a:custGeom>
            <a:avLst/>
            <a:gdLst/>
            <a:ahLst/>
            <a:cxnLst/>
            <a:rect l="l" t="t" r="r" b="b"/>
            <a:pathLst>
              <a:path w="8141334" h="22859">
                <a:moveTo>
                  <a:pt x="8141169" y="0"/>
                </a:moveTo>
                <a:lnTo>
                  <a:pt x="0" y="22682"/>
                </a:lnTo>
              </a:path>
            </a:pathLst>
          </a:custGeom>
          <a:ln w="12954">
            <a:solidFill>
              <a:srgbClr val="FD8C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9646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69970" y="1453512"/>
            <a:ext cx="8141334" cy="22860"/>
          </a:xfrm>
          <a:custGeom>
            <a:avLst/>
            <a:gdLst/>
            <a:ahLst/>
            <a:cxnLst/>
            <a:rect l="l" t="t" r="r" b="b"/>
            <a:pathLst>
              <a:path w="8141334" h="22859">
                <a:moveTo>
                  <a:pt x="8141169" y="0"/>
                </a:moveTo>
                <a:lnTo>
                  <a:pt x="0" y="22682"/>
                </a:lnTo>
              </a:path>
            </a:pathLst>
          </a:custGeom>
          <a:ln w="1295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0722" y="21152"/>
            <a:ext cx="11006254" cy="1325563"/>
          </a:xfrm>
        </p:spPr>
        <p:txBody>
          <a:bodyPr>
            <a:normAutofit/>
          </a:bodyPr>
          <a:lstStyle/>
          <a:p>
            <a:r>
              <a:rPr lang="ru-RU" sz="3600" dirty="0" err="1"/>
              <a:t>Церлипоназа</a:t>
            </a:r>
            <a:r>
              <a:rPr lang="ru-RU" sz="3600" dirty="0"/>
              <a:t> альфа: исследования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AE834E4-5933-42FE-B2CF-76DFC9DD50A6}"/>
              </a:ext>
            </a:extLst>
          </p:cNvPr>
          <p:cNvSpPr/>
          <p:nvPr/>
        </p:nvSpPr>
        <p:spPr>
          <a:xfrm>
            <a:off x="211120" y="6263105"/>
            <a:ext cx="11769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1400" kern="0" baseline="30000" dirty="0">
                <a:solidFill>
                  <a:srgbClr val="000000"/>
                </a:solidFill>
                <a:ea typeface="Futura Std Book" charset="0"/>
                <a:cs typeface="Futura Std Book" charset="0"/>
              </a:rPr>
              <a:t> </a:t>
            </a:r>
            <a:r>
              <a:rPr lang="en-US" sz="1400" kern="0" dirty="0">
                <a:solidFill>
                  <a:srgbClr val="000000"/>
                </a:solidFill>
                <a:ea typeface="Futura Std Book" charset="0"/>
                <a:cs typeface="Futura Std Book" charset="0"/>
              </a:rPr>
              <a:t>Schulz A. Presented at Society for the Study of Inborn Errors of Metabolism (SSIEM)</a:t>
            </a:r>
            <a:endParaRPr lang="aa-ET" sz="1400" kern="0" dirty="0">
              <a:solidFill>
                <a:srgbClr val="000000"/>
              </a:solidFill>
              <a:ea typeface="Futura Std Book" charset="0"/>
              <a:cs typeface="Futura Std Book" charset="0"/>
            </a:endParaRPr>
          </a:p>
          <a:p>
            <a:pPr>
              <a:spcBef>
                <a:spcPct val="0"/>
              </a:spcBef>
              <a:defRPr/>
            </a:pPr>
            <a:r>
              <a:rPr lang="en-US" sz="1400" dirty="0">
                <a:solidFill>
                  <a:srgbClr val="000000"/>
                </a:solidFill>
                <a:latin typeface="Source Sans Pro"/>
              </a:rPr>
              <a:t>ClinicalTrials.gov identifier (NCT </a:t>
            </a:r>
            <a:r>
              <a:rPr lang="en-US" sz="1400" dirty="0" err="1">
                <a:solidFill>
                  <a:srgbClr val="000000"/>
                </a:solidFill>
                <a:latin typeface="Source Sans Pro"/>
              </a:rPr>
              <a:t>numberc</a:t>
            </a:r>
            <a:r>
              <a:rPr lang="en-US" sz="1400" dirty="0">
                <a:solidFill>
                  <a:srgbClr val="000000"/>
                </a:solidFill>
                <a:latin typeface="Source Sans Pro"/>
              </a:rPr>
              <a:t>): </a:t>
            </a:r>
            <a:r>
              <a:rPr lang="en-US" sz="1400" dirty="0">
                <a:solidFill>
                  <a:srgbClr val="000000"/>
                </a:solidFill>
              </a:rPr>
              <a:t> NCT01907087, NCT02485899</a:t>
            </a:r>
            <a:r>
              <a:rPr lang="en-US" sz="1400" b="1" dirty="0">
                <a:solidFill>
                  <a:srgbClr val="000000"/>
                </a:solidFill>
                <a:latin typeface="Source Sans Pro"/>
              </a:rPr>
              <a:t>; </a:t>
            </a:r>
            <a:r>
              <a:rPr lang="en-US" altLang="en-US" sz="1400" dirty="0">
                <a:solidFill>
                  <a:srgbClr val="000000"/>
                </a:solidFill>
                <a:ea typeface="Geneva" pitchFamily="-65" charset="0"/>
                <a:cs typeface="Geneva" pitchFamily="-65" charset="0"/>
              </a:rPr>
              <a:t>www.clinicaltrials.gov</a:t>
            </a:r>
            <a:endParaRPr lang="en-US" sz="1400" kern="0" dirty="0">
              <a:solidFill>
                <a:srgbClr val="000000"/>
              </a:solidFill>
              <a:ea typeface="Futura Std Book" charset="0"/>
              <a:cs typeface="Futura Std Book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824B73F1-59F1-405F-A012-333A62EE2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57" y="2265749"/>
            <a:ext cx="6523299" cy="4351338"/>
          </a:xfrm>
        </p:spPr>
        <p:txBody>
          <a:bodyPr/>
          <a:lstStyle/>
          <a:p>
            <a:pPr marL="285750" indent="-285750"/>
            <a:r>
              <a:rPr lang="aa-ET" dirty="0"/>
              <a:t>О</a:t>
            </a:r>
            <a:r>
              <a:rPr lang="ru-RU" dirty="0"/>
              <a:t>т</a:t>
            </a:r>
            <a:r>
              <a:rPr lang="aa-ET" dirty="0"/>
              <a:t>к</a:t>
            </a:r>
            <a:r>
              <a:rPr lang="ru-RU" dirty="0"/>
              <a:t>р</a:t>
            </a:r>
            <a:r>
              <a:rPr lang="aa-ET" dirty="0"/>
              <a:t>ы</a:t>
            </a:r>
            <a:r>
              <a:rPr lang="ru-RU" dirty="0"/>
              <a:t>т</a:t>
            </a:r>
            <a:r>
              <a:rPr lang="aa-ET" dirty="0"/>
              <a:t>о</a:t>
            </a:r>
            <a:r>
              <a:rPr lang="ru-RU" dirty="0"/>
              <a:t>е</a:t>
            </a:r>
            <a:r>
              <a:rPr lang="aa-ET" dirty="0"/>
              <a:t> </a:t>
            </a:r>
            <a:r>
              <a:rPr lang="ru-RU" dirty="0"/>
              <a:t>м</a:t>
            </a:r>
            <a:r>
              <a:rPr lang="aa-ET" dirty="0"/>
              <a:t>н</a:t>
            </a:r>
            <a:r>
              <a:rPr lang="ru-RU" dirty="0"/>
              <a:t>о</a:t>
            </a:r>
            <a:r>
              <a:rPr lang="aa-ET" dirty="0"/>
              <a:t>г</a:t>
            </a:r>
            <a:r>
              <a:rPr lang="ru-RU" dirty="0"/>
              <a:t>о</a:t>
            </a:r>
            <a:r>
              <a:rPr lang="aa-ET" dirty="0"/>
              <a:t>ц</a:t>
            </a:r>
            <a:r>
              <a:rPr lang="ru-RU" dirty="0"/>
              <a:t>е</a:t>
            </a:r>
            <a:r>
              <a:rPr lang="aa-ET" dirty="0"/>
              <a:t>н</a:t>
            </a:r>
            <a:r>
              <a:rPr lang="ru-RU" dirty="0"/>
              <a:t>т</a:t>
            </a:r>
            <a:r>
              <a:rPr lang="aa-ET" dirty="0"/>
              <a:t>р</a:t>
            </a:r>
            <a:r>
              <a:rPr lang="ru-RU" dirty="0"/>
              <a:t>о</a:t>
            </a:r>
            <a:r>
              <a:rPr lang="aa-ET" dirty="0"/>
              <a:t>в</a:t>
            </a:r>
            <a:r>
              <a:rPr lang="ru-RU" dirty="0"/>
              <a:t>о</a:t>
            </a:r>
            <a:r>
              <a:rPr lang="aa-ET" dirty="0"/>
              <a:t>е</a:t>
            </a:r>
            <a:r>
              <a:rPr lang="en-US" dirty="0"/>
              <a:t> </a:t>
            </a:r>
            <a:r>
              <a:rPr lang="aa-ET" dirty="0"/>
              <a:t>исследование </a:t>
            </a:r>
            <a:r>
              <a:rPr lang="ru-RU" dirty="0"/>
              <a:t>(</a:t>
            </a:r>
            <a:r>
              <a:rPr lang="en-US" dirty="0"/>
              <a:t>BMRN 190-201/190-202)</a:t>
            </a:r>
          </a:p>
          <a:p>
            <a:pPr marL="285750" indent="-285750"/>
            <a:r>
              <a:rPr lang="aa-ET" dirty="0"/>
              <a:t>5 </a:t>
            </a:r>
            <a:r>
              <a:rPr lang="ru-RU" dirty="0"/>
              <a:t>ц</a:t>
            </a:r>
            <a:r>
              <a:rPr lang="aa-ET" dirty="0"/>
              <a:t>е</a:t>
            </a:r>
            <a:r>
              <a:rPr lang="ru-RU" dirty="0"/>
              <a:t>н</a:t>
            </a:r>
            <a:r>
              <a:rPr lang="aa-ET" dirty="0"/>
              <a:t>т</a:t>
            </a:r>
            <a:r>
              <a:rPr lang="ru-RU" dirty="0"/>
              <a:t>р</a:t>
            </a:r>
            <a:r>
              <a:rPr lang="aa-ET" dirty="0"/>
              <a:t>о</a:t>
            </a:r>
            <a:r>
              <a:rPr lang="ru-RU" dirty="0"/>
              <a:t>в</a:t>
            </a:r>
            <a:r>
              <a:rPr lang="aa-ET" dirty="0"/>
              <a:t> (</a:t>
            </a:r>
            <a:r>
              <a:rPr lang="ru-RU" dirty="0"/>
              <a:t>Г</a:t>
            </a:r>
            <a:r>
              <a:rPr lang="aa-ET" dirty="0"/>
              <a:t>е</a:t>
            </a:r>
            <a:r>
              <a:rPr lang="ru-RU" dirty="0"/>
              <a:t>р</a:t>
            </a:r>
            <a:r>
              <a:rPr lang="aa-ET" dirty="0"/>
              <a:t>м</a:t>
            </a:r>
            <a:r>
              <a:rPr lang="ru-RU" dirty="0"/>
              <a:t>а</a:t>
            </a:r>
            <a:r>
              <a:rPr lang="aa-ET" dirty="0"/>
              <a:t>н</a:t>
            </a:r>
            <a:r>
              <a:rPr lang="ru-RU" dirty="0"/>
              <a:t>и</a:t>
            </a:r>
            <a:r>
              <a:rPr lang="aa-ET" dirty="0"/>
              <a:t>я, </a:t>
            </a:r>
            <a:r>
              <a:rPr lang="ru-RU" dirty="0"/>
              <a:t>И</a:t>
            </a:r>
            <a:r>
              <a:rPr lang="aa-ET" dirty="0"/>
              <a:t>т</a:t>
            </a:r>
            <a:r>
              <a:rPr lang="ru-RU" dirty="0"/>
              <a:t>а</a:t>
            </a:r>
            <a:r>
              <a:rPr lang="aa-ET" dirty="0"/>
              <a:t>л</a:t>
            </a:r>
            <a:r>
              <a:rPr lang="ru-RU" dirty="0"/>
              <a:t>и</a:t>
            </a:r>
            <a:r>
              <a:rPr lang="aa-ET" dirty="0"/>
              <a:t>я ,</a:t>
            </a:r>
          </a:p>
          <a:p>
            <a:r>
              <a:rPr lang="ru-RU" dirty="0"/>
              <a:t>С</a:t>
            </a:r>
            <a:r>
              <a:rPr lang="aa-ET" dirty="0"/>
              <a:t>Ш</a:t>
            </a:r>
            <a:r>
              <a:rPr lang="ru-RU" dirty="0"/>
              <a:t>А</a:t>
            </a:r>
            <a:r>
              <a:rPr lang="aa-ET" dirty="0"/>
              <a:t>,  </a:t>
            </a:r>
            <a:r>
              <a:rPr lang="ru-RU" dirty="0"/>
              <a:t>А</a:t>
            </a:r>
            <a:r>
              <a:rPr lang="aa-ET" dirty="0"/>
              <a:t>н</a:t>
            </a:r>
            <a:r>
              <a:rPr lang="ru-RU" dirty="0"/>
              <a:t>г</a:t>
            </a:r>
            <a:r>
              <a:rPr lang="aa-ET" dirty="0"/>
              <a:t>л</a:t>
            </a:r>
            <a:r>
              <a:rPr lang="ru-RU" dirty="0"/>
              <a:t>и</a:t>
            </a:r>
            <a:r>
              <a:rPr lang="aa-ET" dirty="0"/>
              <a:t>я) </a:t>
            </a:r>
          </a:p>
          <a:p>
            <a:pPr marL="285750" indent="-285750"/>
            <a:r>
              <a:rPr lang="aa-ET" dirty="0"/>
              <a:t>24 пациента, </a:t>
            </a:r>
            <a:r>
              <a:rPr lang="ru-RU" dirty="0"/>
              <a:t>с</a:t>
            </a:r>
            <a:r>
              <a:rPr lang="aa-ET" dirty="0"/>
              <a:t>т</a:t>
            </a:r>
            <a:r>
              <a:rPr lang="ru-RU" dirty="0"/>
              <a:t>а</a:t>
            </a:r>
            <a:r>
              <a:rPr lang="aa-ET" dirty="0"/>
              <a:t>р</a:t>
            </a:r>
            <a:r>
              <a:rPr lang="ru-RU" dirty="0"/>
              <a:t>ш</a:t>
            </a:r>
            <a:r>
              <a:rPr lang="aa-ET" dirty="0"/>
              <a:t>е 3</a:t>
            </a:r>
            <a:r>
              <a:rPr lang="ru-RU" dirty="0"/>
              <a:t>х</a:t>
            </a:r>
            <a:r>
              <a:rPr lang="aa-ET" dirty="0"/>
              <a:t> </a:t>
            </a:r>
            <a:r>
              <a:rPr lang="ru-RU" dirty="0"/>
              <a:t>л</a:t>
            </a:r>
            <a:r>
              <a:rPr lang="aa-ET" dirty="0"/>
              <a:t>е</a:t>
            </a:r>
            <a:r>
              <a:rPr lang="ru-RU" dirty="0"/>
              <a:t>т</a:t>
            </a:r>
            <a:r>
              <a:rPr lang="aa-ET" dirty="0"/>
              <a:t>  с подтвержденным  диагнозом Н</a:t>
            </a:r>
            <a:r>
              <a:rPr lang="ru-RU" dirty="0"/>
              <a:t>Ц</a:t>
            </a:r>
            <a:r>
              <a:rPr lang="aa-ET" dirty="0"/>
              <a:t>Л2 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EDD3D75-C34E-4527-9E37-58797D241625}"/>
              </a:ext>
            </a:extLst>
          </p:cNvPr>
          <p:cNvSpPr/>
          <p:nvPr/>
        </p:nvSpPr>
        <p:spPr>
          <a:xfrm>
            <a:off x="7788731" y="1732243"/>
            <a:ext cx="41246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488">
              <a:buClr>
                <a:srgbClr val="213B6C"/>
              </a:buClr>
              <a:buSzPct val="100000"/>
              <a:defRPr/>
            </a:pPr>
            <a:r>
              <a:rPr lang="ru-RU" altLang="en-US" sz="2800" b="1" dirty="0"/>
              <a:t>Цель</a:t>
            </a:r>
            <a:r>
              <a:rPr lang="ru-RU" altLang="en-US" sz="2800" dirty="0"/>
              <a:t>: измерить безопасность и скорость прогрессирования заболевания </a:t>
            </a:r>
            <a:endParaRPr lang="en-US" altLang="en-US" sz="2800" dirty="0"/>
          </a:p>
          <a:p>
            <a:pPr marL="90488">
              <a:buClr>
                <a:srgbClr val="213B6C"/>
              </a:buClr>
              <a:buSzPct val="100000"/>
              <a:defRPr/>
            </a:pPr>
            <a:endParaRPr lang="aa-ET" altLang="en-US" sz="2800" dirty="0"/>
          </a:p>
          <a:p>
            <a:pPr marL="90488">
              <a:buClr>
                <a:srgbClr val="213B6C"/>
              </a:buClr>
              <a:buSzPct val="100000"/>
              <a:defRPr/>
            </a:pPr>
            <a:r>
              <a:rPr lang="ru-RU" altLang="en-US" sz="2800" b="1" dirty="0"/>
              <a:t>Первичная конечная точка</a:t>
            </a:r>
            <a:r>
              <a:rPr lang="aa-ET" altLang="en-US" sz="2800" dirty="0"/>
              <a:t>:</a:t>
            </a:r>
            <a:r>
              <a:rPr lang="ru-RU" altLang="en-US" sz="2800" dirty="0"/>
              <a:t> </a:t>
            </a:r>
            <a:endParaRPr lang="aa-ET" altLang="en-US" sz="2800" dirty="0"/>
          </a:p>
          <a:p>
            <a:pPr marL="90488">
              <a:buClr>
                <a:srgbClr val="213B6C"/>
              </a:buClr>
              <a:buSzPct val="100000"/>
              <a:defRPr/>
            </a:pPr>
            <a:r>
              <a:rPr lang="ru-RU" altLang="en-US" sz="2800" dirty="0"/>
              <a:t>Безопасность и переносимость </a:t>
            </a:r>
            <a:r>
              <a:rPr lang="ru-RU" altLang="en-US" sz="2800" dirty="0" err="1"/>
              <a:t>церлипоназы</a:t>
            </a:r>
            <a:r>
              <a:rPr lang="ru-RU" altLang="en-US" sz="2800" dirty="0"/>
              <a:t> альфа 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xmlns="" id="{39961855-90A7-474B-87C1-9F43B413D02F}"/>
              </a:ext>
            </a:extLst>
          </p:cNvPr>
          <p:cNvSpPr/>
          <p:nvPr/>
        </p:nvSpPr>
        <p:spPr>
          <a:xfrm>
            <a:off x="6459157" y="1985667"/>
            <a:ext cx="820672" cy="3752981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218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0DE297AE7D0E46B51B549837B72C05" ma:contentTypeVersion="13" ma:contentTypeDescription="Create a new document." ma:contentTypeScope="" ma:versionID="3078583fb146486c754af3639a7dcf3a">
  <xsd:schema xmlns:xsd="http://www.w3.org/2001/XMLSchema" xmlns:xs="http://www.w3.org/2001/XMLSchema" xmlns:p="http://schemas.microsoft.com/office/2006/metadata/properties" xmlns:ns3="905b57fe-9d32-4764-8f01-6b1c0f8d39f0" xmlns:ns4="107eb2c5-711f-4b40-b116-23513ce81d78" targetNamespace="http://schemas.microsoft.com/office/2006/metadata/properties" ma:root="true" ma:fieldsID="9ba020a80bfb83c672e8e566a4ff9ec6" ns3:_="" ns4:_="">
    <xsd:import namespace="905b57fe-9d32-4764-8f01-6b1c0f8d39f0"/>
    <xsd:import namespace="107eb2c5-711f-4b40-b116-23513ce81d7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5b57fe-9d32-4764-8f01-6b1c0f8d39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7eb2c5-711f-4b40-b116-23513ce81d7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EA37565-688B-403C-AC23-A4485F3EBEE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D27E8EA-E813-454A-9B6A-59AB68EC307D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905b57fe-9d32-4764-8f01-6b1c0f8d39f0"/>
    <ds:schemaRef ds:uri="107eb2c5-711f-4b40-b116-23513ce81d78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9A912DF-4678-4F12-AB61-7BDA12E14EF4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107eb2c5-711f-4b40-b116-23513ce81d78"/>
    <ds:schemaRef ds:uri="905b57fe-9d32-4764-8f01-6b1c0f8d39f0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1785</Words>
  <Application>Microsoft Office PowerPoint</Application>
  <PresentationFormat>Широкоэкранный</PresentationFormat>
  <Paragraphs>191</Paragraphs>
  <Slides>16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9" baseType="lpstr">
      <vt:lpstr>MS PGothic</vt:lpstr>
      <vt:lpstr>Arial</vt:lpstr>
      <vt:lpstr>Calibri</vt:lpstr>
      <vt:lpstr>Calibri Light</vt:lpstr>
      <vt:lpstr>Courier New</vt:lpstr>
      <vt:lpstr>Futura Std Book</vt:lpstr>
      <vt:lpstr>Geneva</vt:lpstr>
      <vt:lpstr>Segoe UI</vt:lpstr>
      <vt:lpstr>Source Sans Pro</vt:lpstr>
      <vt:lpstr>Times New Roman</vt:lpstr>
      <vt:lpstr>Trebuchet MS</vt:lpstr>
      <vt:lpstr>Office Theme</vt:lpstr>
      <vt:lpstr>1_Office Theme</vt:lpstr>
      <vt:lpstr>Нейрональный цероидный липофусциноз 2-го типа (НЦЛ2):</vt:lpstr>
      <vt:lpstr>НЦЛ 2 в России</vt:lpstr>
      <vt:lpstr>НЦЛ2: исходы без лечения</vt:lpstr>
      <vt:lpstr>Стремительная и необратимая потеря жизненно важных функций</vt:lpstr>
      <vt:lpstr>НЦЛ2: терапия</vt:lpstr>
      <vt:lpstr>Церлипоназа альфа – патогенетическсий препарат, замещает недостаток фермента трипептидилпептидазы 1 (TPP1)1 </vt:lpstr>
      <vt:lpstr>Церлипоназа альфа воздействует на клетки головного мозга  </vt:lpstr>
      <vt:lpstr>Клиническая шкала НЦЛ2: простой способ оценки и контроля прогрессирования заболевания1,2</vt:lpstr>
      <vt:lpstr>Церлипоназа альфа: исследования</vt:lpstr>
      <vt:lpstr>Основной конечный показатель успеха терапии  – изменение баллов по шкале НЦЛ2</vt:lpstr>
      <vt:lpstr>Церлипоназа альфа демонстрирует длительный эффект</vt:lpstr>
      <vt:lpstr>Снижение количества судорожных приступов у пациентов на фоне лечения церлипоназой альфа</vt:lpstr>
      <vt:lpstr>Церлипоназа альфа показала высокий профиль безопасности в рамках клинических исследований  </vt:lpstr>
      <vt:lpstr>Церлипоназа альфа: регистрация и включение в списки</vt:lpstr>
      <vt:lpstr>Церлипоназа альфа – критерии назначения</vt:lpstr>
      <vt:lpstr>Церлипоназа альфа – данные для расчетов по стоимости лекарственной терапии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Нейрональный цероидный липофусциноз 2-го типа (НЦЛ2): факты</dc:title>
  <dc:creator>Anna Domaradskaya</dc:creator>
  <cp:lastModifiedBy>Куцев СИ</cp:lastModifiedBy>
  <cp:revision>14</cp:revision>
  <dcterms:created xsi:type="dcterms:W3CDTF">2021-03-25T09:18:44Z</dcterms:created>
  <dcterms:modified xsi:type="dcterms:W3CDTF">2021-06-21T10:02:30Z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0x0101006C0DE297AE7D0E46B51B549837B72C05</vt:lpwstr>
  </property>
</Properties>
</file>