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35" r:id="rId3"/>
    <p:sldId id="4503" r:id="rId4"/>
    <p:sldId id="4504" r:id="rId5"/>
    <p:sldId id="4502" r:id="rId6"/>
    <p:sldId id="257" r:id="rId7"/>
    <p:sldId id="336" r:id="rId8"/>
    <p:sldId id="258" r:id="rId9"/>
    <p:sldId id="4474" r:id="rId10"/>
    <p:sldId id="4499" r:id="rId11"/>
    <p:sldId id="4494" r:id="rId12"/>
    <p:sldId id="4475" r:id="rId13"/>
    <p:sldId id="4477" r:id="rId14"/>
    <p:sldId id="4478" r:id="rId15"/>
    <p:sldId id="4490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204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7DF67-C56F-4206-A5A4-94356023546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1B7A2E6-51FF-4612-A891-AE9EE0FA6099}">
      <dgm:prSet/>
      <dgm:spPr/>
      <dgm:t>
        <a:bodyPr/>
        <a:lstStyle/>
        <a:p>
          <a:r>
            <a:rPr lang="ru-RU"/>
            <a:t>- острое </a:t>
          </a:r>
          <a:r>
            <a:rPr lang="ru-RU" b="1"/>
            <a:t>жизнеугрожающее</a:t>
          </a:r>
          <a:r>
            <a:rPr lang="ru-RU"/>
            <a:t> состояние, связанное с повышением уровня аммония в крови и его токсическим воздействием на различные ткани, в том числе на центральную нервную систему.</a:t>
          </a:r>
          <a:endParaRPr lang="en-US"/>
        </a:p>
      </dgm:t>
    </dgm:pt>
    <dgm:pt modelId="{8BEA8DDB-F379-42F1-8B68-F977650182F3}" type="parTrans" cxnId="{7B2E48C0-3CC4-45A4-BA5D-12373E0D500D}">
      <dgm:prSet/>
      <dgm:spPr/>
      <dgm:t>
        <a:bodyPr/>
        <a:lstStyle/>
        <a:p>
          <a:endParaRPr lang="en-US"/>
        </a:p>
      </dgm:t>
    </dgm:pt>
    <dgm:pt modelId="{03004B63-CEFE-4586-90F6-A02F6C6A8537}" type="sibTrans" cxnId="{7B2E48C0-3CC4-45A4-BA5D-12373E0D500D}">
      <dgm:prSet/>
      <dgm:spPr/>
      <dgm:t>
        <a:bodyPr/>
        <a:lstStyle/>
        <a:p>
          <a:endParaRPr lang="en-US"/>
        </a:p>
      </dgm:t>
    </dgm:pt>
    <dgm:pt modelId="{0AEF7F84-BD22-49D2-8CDC-73EFB49BC028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dirty="0"/>
            <a:t>При органических </a:t>
          </a:r>
          <a:r>
            <a:rPr lang="ru-RU" dirty="0" err="1"/>
            <a:t>ацидемиях</a:t>
          </a:r>
          <a:r>
            <a:rPr lang="ru-RU" dirty="0"/>
            <a:t>, вторичная </a:t>
          </a:r>
          <a:r>
            <a:rPr lang="ru-RU" dirty="0" err="1"/>
            <a:t>гипераммониемия</a:t>
          </a:r>
          <a:r>
            <a:rPr lang="ru-RU" dirty="0"/>
            <a:t> влияет на частоту и тяжесть метаболических кризов</a:t>
          </a:r>
          <a:endParaRPr lang="en-US" dirty="0"/>
        </a:p>
      </dgm:t>
    </dgm:pt>
    <dgm:pt modelId="{FEE929D0-34B8-4496-B9BC-8CDE3DA5102A}" type="parTrans" cxnId="{2227CEFC-1537-4E72-B6E7-C01DB22D1FDD}">
      <dgm:prSet/>
      <dgm:spPr/>
      <dgm:t>
        <a:bodyPr/>
        <a:lstStyle/>
        <a:p>
          <a:endParaRPr lang="en-US"/>
        </a:p>
      </dgm:t>
    </dgm:pt>
    <dgm:pt modelId="{CB87048D-4553-4568-AA53-B041B586BFF0}" type="sibTrans" cxnId="{2227CEFC-1537-4E72-B6E7-C01DB22D1FDD}">
      <dgm:prSet/>
      <dgm:spPr/>
      <dgm:t>
        <a:bodyPr/>
        <a:lstStyle/>
        <a:p>
          <a:endParaRPr lang="en-US"/>
        </a:p>
      </dgm:t>
    </dgm:pt>
    <dgm:pt modelId="{DB1B20EC-03AF-A843-8FDD-D310A0466401}" type="pres">
      <dgm:prSet presAssocID="{7567DF67-C56F-4206-A5A4-9435602354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3DA9D2-74BF-9148-A339-855F76AD1CFF}" type="pres">
      <dgm:prSet presAssocID="{71B7A2E6-51FF-4612-A891-AE9EE0FA6099}" presName="hierRoot1" presStyleCnt="0"/>
      <dgm:spPr/>
    </dgm:pt>
    <dgm:pt modelId="{5D781F4D-20BB-2F40-82AF-2F426D9DBE50}" type="pres">
      <dgm:prSet presAssocID="{71B7A2E6-51FF-4612-A891-AE9EE0FA6099}" presName="composite" presStyleCnt="0"/>
      <dgm:spPr/>
    </dgm:pt>
    <dgm:pt modelId="{264C36F4-2438-F142-822C-14DC6F9F795D}" type="pres">
      <dgm:prSet presAssocID="{71B7A2E6-51FF-4612-A891-AE9EE0FA6099}" presName="background" presStyleLbl="node0" presStyleIdx="0" presStyleCnt="2"/>
      <dgm:spPr/>
    </dgm:pt>
    <dgm:pt modelId="{7F5DDCA3-DF4A-6840-A53F-1DDBDAD3E535}" type="pres">
      <dgm:prSet presAssocID="{71B7A2E6-51FF-4612-A891-AE9EE0FA6099}" presName="text" presStyleLbl="fgAcc0" presStyleIdx="0" presStyleCnt="2">
        <dgm:presLayoutVars>
          <dgm:chPref val="3"/>
        </dgm:presLayoutVars>
      </dgm:prSet>
      <dgm:spPr/>
    </dgm:pt>
    <dgm:pt modelId="{FEE776F6-E63B-6F49-B77F-B74C3CFD3DB6}" type="pres">
      <dgm:prSet presAssocID="{71B7A2E6-51FF-4612-A891-AE9EE0FA6099}" presName="hierChild2" presStyleCnt="0"/>
      <dgm:spPr/>
    </dgm:pt>
    <dgm:pt modelId="{034858EB-1A26-C449-9FC1-59944404AEFB}" type="pres">
      <dgm:prSet presAssocID="{0AEF7F84-BD22-49D2-8CDC-73EFB49BC028}" presName="hierRoot1" presStyleCnt="0"/>
      <dgm:spPr/>
    </dgm:pt>
    <dgm:pt modelId="{0AF67E0B-528B-8044-A4AD-03B7CA940F17}" type="pres">
      <dgm:prSet presAssocID="{0AEF7F84-BD22-49D2-8CDC-73EFB49BC028}" presName="composite" presStyleCnt="0"/>
      <dgm:spPr/>
    </dgm:pt>
    <dgm:pt modelId="{43CEB128-5F25-C94C-A9FE-6C7772A8D8FF}" type="pres">
      <dgm:prSet presAssocID="{0AEF7F84-BD22-49D2-8CDC-73EFB49BC028}" presName="background" presStyleLbl="node0" presStyleIdx="1" presStyleCnt="2"/>
      <dgm:spPr/>
    </dgm:pt>
    <dgm:pt modelId="{BB4E2846-7350-2A4B-9DA6-1BB8C3A24EE0}" type="pres">
      <dgm:prSet presAssocID="{0AEF7F84-BD22-49D2-8CDC-73EFB49BC028}" presName="text" presStyleLbl="fgAcc0" presStyleIdx="1" presStyleCnt="2">
        <dgm:presLayoutVars>
          <dgm:chPref val="3"/>
        </dgm:presLayoutVars>
      </dgm:prSet>
      <dgm:spPr/>
    </dgm:pt>
    <dgm:pt modelId="{0B1571A9-0130-A440-AD9B-12157496C528}" type="pres">
      <dgm:prSet presAssocID="{0AEF7F84-BD22-49D2-8CDC-73EFB49BC028}" presName="hierChild2" presStyleCnt="0"/>
      <dgm:spPr/>
    </dgm:pt>
  </dgm:ptLst>
  <dgm:cxnLst>
    <dgm:cxn modelId="{D2F5368B-6494-4E41-B0F0-83DAA9177EF0}" type="presOf" srcId="{7567DF67-C56F-4206-A5A4-943560235465}" destId="{DB1B20EC-03AF-A843-8FDD-D310A0466401}" srcOrd="0" destOrd="0" presId="urn:microsoft.com/office/officeart/2005/8/layout/hierarchy1"/>
    <dgm:cxn modelId="{7B2E48C0-3CC4-45A4-BA5D-12373E0D500D}" srcId="{7567DF67-C56F-4206-A5A4-943560235465}" destId="{71B7A2E6-51FF-4612-A891-AE9EE0FA6099}" srcOrd="0" destOrd="0" parTransId="{8BEA8DDB-F379-42F1-8B68-F977650182F3}" sibTransId="{03004B63-CEFE-4586-90F6-A02F6C6A8537}"/>
    <dgm:cxn modelId="{7245F8E0-0380-C248-895C-AA0040BABAD0}" type="presOf" srcId="{71B7A2E6-51FF-4612-A891-AE9EE0FA6099}" destId="{7F5DDCA3-DF4A-6840-A53F-1DDBDAD3E535}" srcOrd="0" destOrd="0" presId="urn:microsoft.com/office/officeart/2005/8/layout/hierarchy1"/>
    <dgm:cxn modelId="{C8554CEE-BE6B-7145-8A7C-4727F1F96A12}" type="presOf" srcId="{0AEF7F84-BD22-49D2-8CDC-73EFB49BC028}" destId="{BB4E2846-7350-2A4B-9DA6-1BB8C3A24EE0}" srcOrd="0" destOrd="0" presId="urn:microsoft.com/office/officeart/2005/8/layout/hierarchy1"/>
    <dgm:cxn modelId="{2227CEFC-1537-4E72-B6E7-C01DB22D1FDD}" srcId="{7567DF67-C56F-4206-A5A4-943560235465}" destId="{0AEF7F84-BD22-49D2-8CDC-73EFB49BC028}" srcOrd="1" destOrd="0" parTransId="{FEE929D0-34B8-4496-B9BC-8CDE3DA5102A}" sibTransId="{CB87048D-4553-4568-AA53-B041B586BFF0}"/>
    <dgm:cxn modelId="{86D6F844-804B-4449-9A17-B70004855FD2}" type="presParOf" srcId="{DB1B20EC-03AF-A843-8FDD-D310A0466401}" destId="{EC3DA9D2-74BF-9148-A339-855F76AD1CFF}" srcOrd="0" destOrd="0" presId="urn:microsoft.com/office/officeart/2005/8/layout/hierarchy1"/>
    <dgm:cxn modelId="{F687CE2E-F69F-5A45-8686-CF93F2F33C1E}" type="presParOf" srcId="{EC3DA9D2-74BF-9148-A339-855F76AD1CFF}" destId="{5D781F4D-20BB-2F40-82AF-2F426D9DBE50}" srcOrd="0" destOrd="0" presId="urn:microsoft.com/office/officeart/2005/8/layout/hierarchy1"/>
    <dgm:cxn modelId="{C0F6B9E3-314B-BE45-A152-568123522C98}" type="presParOf" srcId="{5D781F4D-20BB-2F40-82AF-2F426D9DBE50}" destId="{264C36F4-2438-F142-822C-14DC6F9F795D}" srcOrd="0" destOrd="0" presId="urn:microsoft.com/office/officeart/2005/8/layout/hierarchy1"/>
    <dgm:cxn modelId="{FF4015C7-16A6-1D4D-98E3-0B7A86B49C5E}" type="presParOf" srcId="{5D781F4D-20BB-2F40-82AF-2F426D9DBE50}" destId="{7F5DDCA3-DF4A-6840-A53F-1DDBDAD3E535}" srcOrd="1" destOrd="0" presId="urn:microsoft.com/office/officeart/2005/8/layout/hierarchy1"/>
    <dgm:cxn modelId="{F20E0A66-9DD7-F747-91FB-8C774095E78B}" type="presParOf" srcId="{EC3DA9D2-74BF-9148-A339-855F76AD1CFF}" destId="{FEE776F6-E63B-6F49-B77F-B74C3CFD3DB6}" srcOrd="1" destOrd="0" presId="urn:microsoft.com/office/officeart/2005/8/layout/hierarchy1"/>
    <dgm:cxn modelId="{1E218AA5-4855-3A41-9B6F-E343A1898D4D}" type="presParOf" srcId="{DB1B20EC-03AF-A843-8FDD-D310A0466401}" destId="{034858EB-1A26-C449-9FC1-59944404AEFB}" srcOrd="1" destOrd="0" presId="urn:microsoft.com/office/officeart/2005/8/layout/hierarchy1"/>
    <dgm:cxn modelId="{7842CCF4-CF01-2B4A-BDA9-308C05455ED9}" type="presParOf" srcId="{034858EB-1A26-C449-9FC1-59944404AEFB}" destId="{0AF67E0B-528B-8044-A4AD-03B7CA940F17}" srcOrd="0" destOrd="0" presId="urn:microsoft.com/office/officeart/2005/8/layout/hierarchy1"/>
    <dgm:cxn modelId="{76398C11-8E5B-6F4A-B107-5E26FF4B04D2}" type="presParOf" srcId="{0AF67E0B-528B-8044-A4AD-03B7CA940F17}" destId="{43CEB128-5F25-C94C-A9FE-6C7772A8D8FF}" srcOrd="0" destOrd="0" presId="urn:microsoft.com/office/officeart/2005/8/layout/hierarchy1"/>
    <dgm:cxn modelId="{530C5EDD-F7FA-9946-9305-6AA0E2C8DCBF}" type="presParOf" srcId="{0AF67E0B-528B-8044-A4AD-03B7CA940F17}" destId="{BB4E2846-7350-2A4B-9DA6-1BB8C3A24EE0}" srcOrd="1" destOrd="0" presId="urn:microsoft.com/office/officeart/2005/8/layout/hierarchy1"/>
    <dgm:cxn modelId="{E9B7F3E0-BED0-F249-8F04-82E770AFA028}" type="presParOf" srcId="{034858EB-1A26-C449-9FC1-59944404AEFB}" destId="{0B1571A9-0130-A440-AD9B-12157496C5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B5413-80BF-4B1B-8237-EDCB079ADDF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37304C8-7950-40AF-A02B-7FF0387C1A77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/>
            <a:t>Ограничение поступления белка с пищей</a:t>
          </a:r>
          <a:endParaRPr lang="en-US"/>
        </a:p>
      </dgm:t>
    </dgm:pt>
    <dgm:pt modelId="{702A7E5B-813E-41FB-A3E4-E424DFF3069F}" type="parTrans" cxnId="{4220B213-5B64-4B9F-862A-66A32D0EA021}">
      <dgm:prSet/>
      <dgm:spPr/>
      <dgm:t>
        <a:bodyPr/>
        <a:lstStyle/>
        <a:p>
          <a:endParaRPr lang="en-US"/>
        </a:p>
      </dgm:t>
    </dgm:pt>
    <dgm:pt modelId="{49084869-A42B-4521-9A62-E8228C64E6EF}" type="sibTrans" cxnId="{4220B213-5B64-4B9F-862A-66A32D0EA021}">
      <dgm:prSet/>
      <dgm:spPr/>
      <dgm:t>
        <a:bodyPr/>
        <a:lstStyle/>
        <a:p>
          <a:endParaRPr lang="en-US"/>
        </a:p>
      </dgm:t>
    </dgm:pt>
    <dgm:pt modelId="{5D674D7D-51B2-4921-B735-D203BA0FD64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dirty="0"/>
            <a:t>Препараты, связывающие аммоний в крови («</a:t>
          </a:r>
          <a:r>
            <a:rPr lang="ru-RU" b="1" dirty="0" err="1"/>
            <a:t>скавенжеры</a:t>
          </a:r>
          <a:r>
            <a:rPr lang="ru-RU" b="1" dirty="0"/>
            <a:t>»): </a:t>
          </a:r>
          <a:endParaRPr lang="en-US" dirty="0"/>
        </a:p>
      </dgm:t>
    </dgm:pt>
    <dgm:pt modelId="{F31CA2B2-240E-43E6-AD51-252E11079816}" type="parTrans" cxnId="{E38340A2-EF59-4990-90BF-49B4AECA9013}">
      <dgm:prSet/>
      <dgm:spPr/>
      <dgm:t>
        <a:bodyPr/>
        <a:lstStyle/>
        <a:p>
          <a:endParaRPr lang="en-US"/>
        </a:p>
      </dgm:t>
    </dgm:pt>
    <dgm:pt modelId="{1E6B5107-F6F2-4D24-9E70-CC682DDA659D}" type="sibTrans" cxnId="{E38340A2-EF59-4990-90BF-49B4AECA9013}">
      <dgm:prSet/>
      <dgm:spPr/>
      <dgm:t>
        <a:bodyPr/>
        <a:lstStyle/>
        <a:p>
          <a:endParaRPr lang="en-US"/>
        </a:p>
      </dgm:t>
    </dgm:pt>
    <dgm:pt modelId="{1F684107-855A-4A96-92A3-A81CEF0DB696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/>
            <a:t>Натрия </a:t>
          </a:r>
          <a:r>
            <a:rPr lang="ru-RU" b="1" dirty="0" err="1"/>
            <a:t>бензоат</a:t>
          </a:r>
          <a:r>
            <a:rPr lang="ru-RU" b="1" dirty="0"/>
            <a:t> </a:t>
          </a:r>
          <a:r>
            <a:rPr lang="ru-RU" dirty="0"/>
            <a:t>(зарегистрирован в РФ только как лекарственная субстанция)</a:t>
          </a:r>
          <a:endParaRPr lang="en-US" dirty="0"/>
        </a:p>
      </dgm:t>
    </dgm:pt>
    <dgm:pt modelId="{D4B6B222-98D1-46E8-A8CD-1B738824C992}" type="parTrans" cxnId="{AE3266EB-136D-4952-8841-0935D10CE36A}">
      <dgm:prSet/>
      <dgm:spPr/>
      <dgm:t>
        <a:bodyPr/>
        <a:lstStyle/>
        <a:p>
          <a:endParaRPr lang="en-US"/>
        </a:p>
      </dgm:t>
    </dgm:pt>
    <dgm:pt modelId="{4DD0CF5F-2138-4393-8802-6D496B07BADF}" type="sibTrans" cxnId="{AE3266EB-136D-4952-8841-0935D10CE36A}">
      <dgm:prSet/>
      <dgm:spPr/>
      <dgm:t>
        <a:bodyPr/>
        <a:lstStyle/>
        <a:p>
          <a:endParaRPr lang="en-US"/>
        </a:p>
      </dgm:t>
    </dgm:pt>
    <dgm:pt modelId="{BB6DE319-4C43-4E06-9B7D-BDC96CEC75F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err="1"/>
            <a:t>Глицерол</a:t>
          </a:r>
          <a:r>
            <a:rPr lang="ru-RU" b="1" dirty="0"/>
            <a:t> </a:t>
          </a:r>
          <a:r>
            <a:rPr lang="ru-RU" b="1" dirty="0" err="1"/>
            <a:t>фенилбутират</a:t>
          </a:r>
          <a:r>
            <a:rPr lang="ru-RU" b="1" dirty="0"/>
            <a:t> (</a:t>
          </a:r>
          <a:r>
            <a:rPr lang="en-US" b="1" dirty="0" err="1"/>
            <a:t>Ravicti</a:t>
          </a:r>
          <a:r>
            <a:rPr lang="ru-RU" b="1" dirty="0"/>
            <a:t>®</a:t>
          </a:r>
          <a:r>
            <a:rPr lang="en-US" b="1" dirty="0"/>
            <a:t> (glycerol phenylbutyrate</a:t>
          </a:r>
          <a:r>
            <a:rPr lang="ru-RU" b="1" dirty="0"/>
            <a:t>)</a:t>
          </a:r>
          <a:r>
            <a:rPr lang="en-US" b="1" dirty="0"/>
            <a:t>)</a:t>
          </a:r>
          <a:r>
            <a:rPr lang="en-US" dirty="0"/>
            <a:t> –  </a:t>
          </a:r>
          <a:r>
            <a:rPr lang="ru-RU" dirty="0"/>
            <a:t>в РФ не зарегистрирован</a:t>
          </a:r>
          <a:r>
            <a:rPr lang="en-US" dirty="0"/>
            <a:t> </a:t>
          </a:r>
        </a:p>
      </dgm:t>
    </dgm:pt>
    <dgm:pt modelId="{0B03F760-549D-47E6-A233-4D200CFAD220}" type="parTrans" cxnId="{49BF59F2-6FA3-4A97-AA53-E956F62C1DD4}">
      <dgm:prSet/>
      <dgm:spPr/>
      <dgm:t>
        <a:bodyPr/>
        <a:lstStyle/>
        <a:p>
          <a:endParaRPr lang="en-US"/>
        </a:p>
      </dgm:t>
    </dgm:pt>
    <dgm:pt modelId="{40153009-5A35-4415-BFB5-E94F767F6935}" type="sibTrans" cxnId="{49BF59F2-6FA3-4A97-AA53-E956F62C1DD4}">
      <dgm:prSet/>
      <dgm:spPr/>
      <dgm:t>
        <a:bodyPr/>
        <a:lstStyle/>
        <a:p>
          <a:endParaRPr lang="en-US"/>
        </a:p>
      </dgm:t>
    </dgm:pt>
    <dgm:pt modelId="{1146F226-EFF7-4B52-A2C5-52380A39F198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b="1" dirty="0"/>
            <a:t>Активация ферментов цикла образования мочевины</a:t>
          </a:r>
          <a:endParaRPr lang="en-US" dirty="0"/>
        </a:p>
      </dgm:t>
    </dgm:pt>
    <dgm:pt modelId="{891B66F6-6E9A-443F-ACCF-C35FA909E948}" type="parTrans" cxnId="{86F8275D-A067-46D2-A84F-A3CAD6B39072}">
      <dgm:prSet/>
      <dgm:spPr/>
      <dgm:t>
        <a:bodyPr/>
        <a:lstStyle/>
        <a:p>
          <a:endParaRPr lang="en-US"/>
        </a:p>
      </dgm:t>
    </dgm:pt>
    <dgm:pt modelId="{7219924B-78FE-4F36-9A10-7DEE12017B59}" type="sibTrans" cxnId="{86F8275D-A067-46D2-A84F-A3CAD6B39072}">
      <dgm:prSet/>
      <dgm:spPr/>
      <dgm:t>
        <a:bodyPr/>
        <a:lstStyle/>
        <a:p>
          <a:endParaRPr lang="en-US"/>
        </a:p>
      </dgm:t>
    </dgm:pt>
    <dgm:pt modelId="{F72F6348-3924-4EB4-984D-E969D70E1ABD}">
      <dgm:prSet/>
      <dgm:spPr>
        <a:solidFill>
          <a:srgbClr val="00B050"/>
        </a:solidFill>
      </dgm:spPr>
      <dgm:t>
        <a:bodyPr/>
        <a:lstStyle/>
        <a:p>
          <a:r>
            <a:rPr lang="ru-RU" dirty="0"/>
            <a:t>Активация </a:t>
          </a:r>
          <a:r>
            <a:rPr lang="en-US" dirty="0"/>
            <a:t>N –</a:t>
          </a:r>
          <a:r>
            <a:rPr lang="ru-RU" dirty="0" err="1"/>
            <a:t>ацетилглутамата</a:t>
          </a:r>
          <a:r>
            <a:rPr lang="ru-RU" dirty="0"/>
            <a:t>:</a:t>
          </a:r>
          <a:r>
            <a:rPr lang="ru-RU" b="1" dirty="0"/>
            <a:t> </a:t>
          </a:r>
          <a:r>
            <a:rPr lang="ru-RU" b="1" dirty="0" err="1"/>
            <a:t>Карглумовая</a:t>
          </a:r>
          <a:r>
            <a:rPr lang="ru-RU" b="1" dirty="0"/>
            <a:t> кислота (</a:t>
          </a:r>
          <a:r>
            <a:rPr lang="en-US" b="1" dirty="0" err="1"/>
            <a:t>Carglumic</a:t>
          </a:r>
          <a:r>
            <a:rPr lang="en-US" b="1" dirty="0"/>
            <a:t> acid</a:t>
          </a:r>
          <a:r>
            <a:rPr lang="ru-RU" b="1" dirty="0"/>
            <a:t>) – </a:t>
          </a:r>
          <a:r>
            <a:rPr lang="ru-RU" dirty="0"/>
            <a:t>в РФ не зарегистрирован</a:t>
          </a:r>
          <a:endParaRPr lang="en-US" dirty="0"/>
        </a:p>
      </dgm:t>
    </dgm:pt>
    <dgm:pt modelId="{FD25CFE4-4C38-412C-9292-19B5D9800AD3}" type="parTrans" cxnId="{4657900F-A743-4895-8480-BEA458FABCE8}">
      <dgm:prSet/>
      <dgm:spPr/>
      <dgm:t>
        <a:bodyPr/>
        <a:lstStyle/>
        <a:p>
          <a:endParaRPr lang="en-US"/>
        </a:p>
      </dgm:t>
    </dgm:pt>
    <dgm:pt modelId="{9DA8840B-318F-417F-8169-A3267DD0AB20}" type="sibTrans" cxnId="{4657900F-A743-4895-8480-BEA458FABCE8}">
      <dgm:prSet/>
      <dgm:spPr/>
      <dgm:t>
        <a:bodyPr/>
        <a:lstStyle/>
        <a:p>
          <a:endParaRPr lang="en-US"/>
        </a:p>
      </dgm:t>
    </dgm:pt>
    <dgm:pt modelId="{8B7DCD28-484A-4176-B25D-48182330A0CC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/>
            <a:t>Активация орнитин-</a:t>
          </a:r>
          <a:r>
            <a:rPr lang="ru-RU" dirty="0" err="1"/>
            <a:t>карбамоилтрансферазы</a:t>
          </a:r>
          <a:r>
            <a:rPr lang="ru-RU" dirty="0"/>
            <a:t> и </a:t>
          </a:r>
          <a:r>
            <a:rPr lang="ru-RU" dirty="0" err="1"/>
            <a:t>карбамоил-фосфатсинтетазы</a:t>
          </a:r>
          <a:r>
            <a:rPr lang="ru-RU" dirty="0"/>
            <a:t>: </a:t>
          </a:r>
          <a:r>
            <a:rPr lang="ru-RU" b="1" dirty="0" err="1"/>
            <a:t>Гепа</a:t>
          </a:r>
          <a:r>
            <a:rPr lang="ru-RU" b="1" dirty="0"/>
            <a:t> </a:t>
          </a:r>
          <a:r>
            <a:rPr lang="ru-RU" b="1" dirty="0" err="1"/>
            <a:t>Мерц</a:t>
          </a:r>
          <a:r>
            <a:rPr lang="ru-RU" b="1" dirty="0"/>
            <a:t>®(</a:t>
          </a:r>
          <a:r>
            <a:rPr lang="en-US" b="1" dirty="0"/>
            <a:t>L-</a:t>
          </a:r>
          <a:r>
            <a:rPr lang="ru-RU" b="1" dirty="0"/>
            <a:t>орнитина </a:t>
          </a:r>
          <a:r>
            <a:rPr lang="en-US" b="1" dirty="0"/>
            <a:t>L-</a:t>
          </a:r>
          <a:r>
            <a:rPr lang="ru-RU" b="1" dirty="0" err="1"/>
            <a:t>аспартат</a:t>
          </a:r>
          <a:r>
            <a:rPr lang="ru-RU" b="1" dirty="0"/>
            <a:t>) </a:t>
          </a:r>
          <a:r>
            <a:rPr lang="ru-RU" dirty="0"/>
            <a:t>не эффективен при нарушениях цикла синтеза мочевины</a:t>
          </a:r>
          <a:endParaRPr lang="en-US" dirty="0"/>
        </a:p>
      </dgm:t>
    </dgm:pt>
    <dgm:pt modelId="{1384ED61-8D5F-4CE8-8FF1-9BFC42D4AD93}" type="parTrans" cxnId="{CF3030AD-5C4D-4D62-AE4C-F50854E99E11}">
      <dgm:prSet/>
      <dgm:spPr/>
      <dgm:t>
        <a:bodyPr/>
        <a:lstStyle/>
        <a:p>
          <a:endParaRPr lang="en-US"/>
        </a:p>
      </dgm:t>
    </dgm:pt>
    <dgm:pt modelId="{D89F3FA3-B8D0-4F0A-BFF8-BBBE7F6E86C1}" type="sibTrans" cxnId="{CF3030AD-5C4D-4D62-AE4C-F50854E99E11}">
      <dgm:prSet/>
      <dgm:spPr/>
      <dgm:t>
        <a:bodyPr/>
        <a:lstStyle/>
        <a:p>
          <a:endParaRPr lang="en-US"/>
        </a:p>
      </dgm:t>
    </dgm:pt>
    <dgm:pt modelId="{CC41C687-55E8-4361-AA96-BFEE288C3EAF}">
      <dgm:prSet/>
      <dgm:spPr/>
      <dgm:t>
        <a:bodyPr/>
        <a:lstStyle/>
        <a:p>
          <a:r>
            <a:rPr lang="ru-RU" b="1"/>
            <a:t>ГЕМОДИАФИЛЬТРАЦИЯ </a:t>
          </a:r>
          <a:endParaRPr lang="en-US"/>
        </a:p>
      </dgm:t>
    </dgm:pt>
    <dgm:pt modelId="{8BA8AFF3-410B-44B9-809B-751F4BB92BFF}" type="parTrans" cxnId="{E82A956D-F0F2-4C46-A29F-5EAF22EEDB57}">
      <dgm:prSet/>
      <dgm:spPr/>
      <dgm:t>
        <a:bodyPr/>
        <a:lstStyle/>
        <a:p>
          <a:endParaRPr lang="en-US"/>
        </a:p>
      </dgm:t>
    </dgm:pt>
    <dgm:pt modelId="{2872AFDA-7434-44A7-B630-CED867F08306}" type="sibTrans" cxnId="{E82A956D-F0F2-4C46-A29F-5EAF22EEDB57}">
      <dgm:prSet/>
      <dgm:spPr/>
      <dgm:t>
        <a:bodyPr/>
        <a:lstStyle/>
        <a:p>
          <a:endParaRPr lang="en-US"/>
        </a:p>
      </dgm:t>
    </dgm:pt>
    <dgm:pt modelId="{D73F29E6-23F5-5C45-B1D7-8E94396FB3A4}" type="pres">
      <dgm:prSet presAssocID="{3F7B5413-80BF-4B1B-8237-EDCB079ADDF5}" presName="diagram" presStyleCnt="0">
        <dgm:presLayoutVars>
          <dgm:dir/>
          <dgm:resizeHandles val="exact"/>
        </dgm:presLayoutVars>
      </dgm:prSet>
      <dgm:spPr/>
    </dgm:pt>
    <dgm:pt modelId="{B632E928-E1A2-924C-971E-0891CAE804EC}" type="pres">
      <dgm:prSet presAssocID="{937304C8-7950-40AF-A02B-7FF0387C1A77}" presName="node" presStyleLbl="node1" presStyleIdx="0" presStyleCnt="8">
        <dgm:presLayoutVars>
          <dgm:bulletEnabled val="1"/>
        </dgm:presLayoutVars>
      </dgm:prSet>
      <dgm:spPr/>
    </dgm:pt>
    <dgm:pt modelId="{33F932B5-10B9-754C-BBB1-AD0CFD6646D5}" type="pres">
      <dgm:prSet presAssocID="{49084869-A42B-4521-9A62-E8228C64E6EF}" presName="sibTrans" presStyleCnt="0"/>
      <dgm:spPr/>
    </dgm:pt>
    <dgm:pt modelId="{13DC8EE9-9A61-E34D-A681-4C055DC600C0}" type="pres">
      <dgm:prSet presAssocID="{5D674D7D-51B2-4921-B735-D203BA0FD645}" presName="node" presStyleLbl="node1" presStyleIdx="1" presStyleCnt="8">
        <dgm:presLayoutVars>
          <dgm:bulletEnabled val="1"/>
        </dgm:presLayoutVars>
      </dgm:prSet>
      <dgm:spPr/>
    </dgm:pt>
    <dgm:pt modelId="{3BC9298C-9DC9-2445-9435-F6B8075CEDDC}" type="pres">
      <dgm:prSet presAssocID="{1E6B5107-F6F2-4D24-9E70-CC682DDA659D}" presName="sibTrans" presStyleCnt="0"/>
      <dgm:spPr/>
    </dgm:pt>
    <dgm:pt modelId="{9323E35F-B33B-8841-88A8-39D450C78F54}" type="pres">
      <dgm:prSet presAssocID="{1F684107-855A-4A96-92A3-A81CEF0DB696}" presName="node" presStyleLbl="node1" presStyleIdx="2" presStyleCnt="8">
        <dgm:presLayoutVars>
          <dgm:bulletEnabled val="1"/>
        </dgm:presLayoutVars>
      </dgm:prSet>
      <dgm:spPr/>
    </dgm:pt>
    <dgm:pt modelId="{04721CC3-6FC8-2040-B5D3-CF18A554F1DF}" type="pres">
      <dgm:prSet presAssocID="{4DD0CF5F-2138-4393-8802-6D496B07BADF}" presName="sibTrans" presStyleCnt="0"/>
      <dgm:spPr/>
    </dgm:pt>
    <dgm:pt modelId="{E1B596E0-51D6-D64C-9CD5-0EF81C9D43EA}" type="pres">
      <dgm:prSet presAssocID="{BB6DE319-4C43-4E06-9B7D-BDC96CEC75FC}" presName="node" presStyleLbl="node1" presStyleIdx="3" presStyleCnt="8">
        <dgm:presLayoutVars>
          <dgm:bulletEnabled val="1"/>
        </dgm:presLayoutVars>
      </dgm:prSet>
      <dgm:spPr/>
    </dgm:pt>
    <dgm:pt modelId="{651FD3DB-09AD-9F42-94B5-F0A547864133}" type="pres">
      <dgm:prSet presAssocID="{40153009-5A35-4415-BFB5-E94F767F6935}" presName="sibTrans" presStyleCnt="0"/>
      <dgm:spPr/>
    </dgm:pt>
    <dgm:pt modelId="{FCEC57E9-E2C2-984B-91A7-4A79B47BD54C}" type="pres">
      <dgm:prSet presAssocID="{1146F226-EFF7-4B52-A2C5-52380A39F198}" presName="node" presStyleLbl="node1" presStyleIdx="4" presStyleCnt="8">
        <dgm:presLayoutVars>
          <dgm:bulletEnabled val="1"/>
        </dgm:presLayoutVars>
      </dgm:prSet>
      <dgm:spPr/>
    </dgm:pt>
    <dgm:pt modelId="{F003CA15-1EB3-7544-A62D-F8F849527034}" type="pres">
      <dgm:prSet presAssocID="{7219924B-78FE-4F36-9A10-7DEE12017B59}" presName="sibTrans" presStyleCnt="0"/>
      <dgm:spPr/>
    </dgm:pt>
    <dgm:pt modelId="{6EFE5FEE-0092-8849-9EE8-5E1D61466443}" type="pres">
      <dgm:prSet presAssocID="{F72F6348-3924-4EB4-984D-E969D70E1ABD}" presName="node" presStyleLbl="node1" presStyleIdx="5" presStyleCnt="8">
        <dgm:presLayoutVars>
          <dgm:bulletEnabled val="1"/>
        </dgm:presLayoutVars>
      </dgm:prSet>
      <dgm:spPr/>
    </dgm:pt>
    <dgm:pt modelId="{8C3D7C80-47BF-374A-9672-20D51AD70FD8}" type="pres">
      <dgm:prSet presAssocID="{9DA8840B-318F-417F-8169-A3267DD0AB20}" presName="sibTrans" presStyleCnt="0"/>
      <dgm:spPr/>
    </dgm:pt>
    <dgm:pt modelId="{BC4B7AA5-B2A1-F846-AAA0-11E952D08F3A}" type="pres">
      <dgm:prSet presAssocID="{8B7DCD28-484A-4176-B25D-48182330A0CC}" presName="node" presStyleLbl="node1" presStyleIdx="6" presStyleCnt="8">
        <dgm:presLayoutVars>
          <dgm:bulletEnabled val="1"/>
        </dgm:presLayoutVars>
      </dgm:prSet>
      <dgm:spPr/>
    </dgm:pt>
    <dgm:pt modelId="{08249400-0594-7B41-935C-81DC25BC6882}" type="pres">
      <dgm:prSet presAssocID="{D89F3FA3-B8D0-4F0A-BFF8-BBBE7F6E86C1}" presName="sibTrans" presStyleCnt="0"/>
      <dgm:spPr/>
    </dgm:pt>
    <dgm:pt modelId="{65653646-768D-3F4D-8B10-59898C717BD0}" type="pres">
      <dgm:prSet presAssocID="{CC41C687-55E8-4361-AA96-BFEE288C3EAF}" presName="node" presStyleLbl="node1" presStyleIdx="7" presStyleCnt="8">
        <dgm:presLayoutVars>
          <dgm:bulletEnabled val="1"/>
        </dgm:presLayoutVars>
      </dgm:prSet>
      <dgm:spPr/>
    </dgm:pt>
  </dgm:ptLst>
  <dgm:cxnLst>
    <dgm:cxn modelId="{4657900F-A743-4895-8480-BEA458FABCE8}" srcId="{3F7B5413-80BF-4B1B-8237-EDCB079ADDF5}" destId="{F72F6348-3924-4EB4-984D-E969D70E1ABD}" srcOrd="5" destOrd="0" parTransId="{FD25CFE4-4C38-412C-9292-19B5D9800AD3}" sibTransId="{9DA8840B-318F-417F-8169-A3267DD0AB20}"/>
    <dgm:cxn modelId="{4220B213-5B64-4B9F-862A-66A32D0EA021}" srcId="{3F7B5413-80BF-4B1B-8237-EDCB079ADDF5}" destId="{937304C8-7950-40AF-A02B-7FF0387C1A77}" srcOrd="0" destOrd="0" parTransId="{702A7E5B-813E-41FB-A3E4-E424DFF3069F}" sibTransId="{49084869-A42B-4521-9A62-E8228C64E6EF}"/>
    <dgm:cxn modelId="{79CD6C36-916A-8A43-9E9A-7D3F46C14271}" type="presOf" srcId="{5D674D7D-51B2-4921-B735-D203BA0FD645}" destId="{13DC8EE9-9A61-E34D-A681-4C055DC600C0}" srcOrd="0" destOrd="0" presId="urn:microsoft.com/office/officeart/2005/8/layout/default"/>
    <dgm:cxn modelId="{4533C23A-764E-E84C-89FB-4C4D1619A884}" type="presOf" srcId="{F72F6348-3924-4EB4-984D-E969D70E1ABD}" destId="{6EFE5FEE-0092-8849-9EE8-5E1D61466443}" srcOrd="0" destOrd="0" presId="urn:microsoft.com/office/officeart/2005/8/layout/default"/>
    <dgm:cxn modelId="{57FEAC3C-BE76-2642-9D60-088FD6773AD1}" type="presOf" srcId="{3F7B5413-80BF-4B1B-8237-EDCB079ADDF5}" destId="{D73F29E6-23F5-5C45-B1D7-8E94396FB3A4}" srcOrd="0" destOrd="0" presId="urn:microsoft.com/office/officeart/2005/8/layout/default"/>
    <dgm:cxn modelId="{86F8275D-A067-46D2-A84F-A3CAD6B39072}" srcId="{3F7B5413-80BF-4B1B-8237-EDCB079ADDF5}" destId="{1146F226-EFF7-4B52-A2C5-52380A39F198}" srcOrd="4" destOrd="0" parTransId="{891B66F6-6E9A-443F-ACCF-C35FA909E948}" sibTransId="{7219924B-78FE-4F36-9A10-7DEE12017B59}"/>
    <dgm:cxn modelId="{E82A956D-F0F2-4C46-A29F-5EAF22EEDB57}" srcId="{3F7B5413-80BF-4B1B-8237-EDCB079ADDF5}" destId="{CC41C687-55E8-4361-AA96-BFEE288C3EAF}" srcOrd="7" destOrd="0" parTransId="{8BA8AFF3-410B-44B9-809B-751F4BB92BFF}" sibTransId="{2872AFDA-7434-44A7-B630-CED867F08306}"/>
    <dgm:cxn modelId="{DAF83D72-D5D8-BE49-AAE9-1EF49FC56DE7}" type="presOf" srcId="{1F684107-855A-4A96-92A3-A81CEF0DB696}" destId="{9323E35F-B33B-8841-88A8-39D450C78F54}" srcOrd="0" destOrd="0" presId="urn:microsoft.com/office/officeart/2005/8/layout/default"/>
    <dgm:cxn modelId="{4A7EA17A-77AA-F04A-9D25-7E5641BA5FD4}" type="presOf" srcId="{1146F226-EFF7-4B52-A2C5-52380A39F198}" destId="{FCEC57E9-E2C2-984B-91A7-4A79B47BD54C}" srcOrd="0" destOrd="0" presId="urn:microsoft.com/office/officeart/2005/8/layout/default"/>
    <dgm:cxn modelId="{AD9BA580-C8F9-564C-B3BA-969F59C8B796}" type="presOf" srcId="{8B7DCD28-484A-4176-B25D-48182330A0CC}" destId="{BC4B7AA5-B2A1-F846-AAA0-11E952D08F3A}" srcOrd="0" destOrd="0" presId="urn:microsoft.com/office/officeart/2005/8/layout/default"/>
    <dgm:cxn modelId="{588D2595-57CA-BE43-9ED2-3720B761314B}" type="presOf" srcId="{937304C8-7950-40AF-A02B-7FF0387C1A77}" destId="{B632E928-E1A2-924C-971E-0891CAE804EC}" srcOrd="0" destOrd="0" presId="urn:microsoft.com/office/officeart/2005/8/layout/default"/>
    <dgm:cxn modelId="{B1400F9C-48C8-CB40-8324-4D5B30FD1C1E}" type="presOf" srcId="{BB6DE319-4C43-4E06-9B7D-BDC96CEC75FC}" destId="{E1B596E0-51D6-D64C-9CD5-0EF81C9D43EA}" srcOrd="0" destOrd="0" presId="urn:microsoft.com/office/officeart/2005/8/layout/default"/>
    <dgm:cxn modelId="{E38340A2-EF59-4990-90BF-49B4AECA9013}" srcId="{3F7B5413-80BF-4B1B-8237-EDCB079ADDF5}" destId="{5D674D7D-51B2-4921-B735-D203BA0FD645}" srcOrd="1" destOrd="0" parTransId="{F31CA2B2-240E-43E6-AD51-252E11079816}" sibTransId="{1E6B5107-F6F2-4D24-9E70-CC682DDA659D}"/>
    <dgm:cxn modelId="{CF3030AD-5C4D-4D62-AE4C-F50854E99E11}" srcId="{3F7B5413-80BF-4B1B-8237-EDCB079ADDF5}" destId="{8B7DCD28-484A-4176-B25D-48182330A0CC}" srcOrd="6" destOrd="0" parTransId="{1384ED61-8D5F-4CE8-8FF1-9BFC42D4AD93}" sibTransId="{D89F3FA3-B8D0-4F0A-BFF8-BBBE7F6E86C1}"/>
    <dgm:cxn modelId="{AAF3DAE1-5A76-CC46-A6B9-DA8522A5F2B6}" type="presOf" srcId="{CC41C687-55E8-4361-AA96-BFEE288C3EAF}" destId="{65653646-768D-3F4D-8B10-59898C717BD0}" srcOrd="0" destOrd="0" presId="urn:microsoft.com/office/officeart/2005/8/layout/default"/>
    <dgm:cxn modelId="{AE3266EB-136D-4952-8841-0935D10CE36A}" srcId="{3F7B5413-80BF-4B1B-8237-EDCB079ADDF5}" destId="{1F684107-855A-4A96-92A3-A81CEF0DB696}" srcOrd="2" destOrd="0" parTransId="{D4B6B222-98D1-46E8-A8CD-1B738824C992}" sibTransId="{4DD0CF5F-2138-4393-8802-6D496B07BADF}"/>
    <dgm:cxn modelId="{49BF59F2-6FA3-4A97-AA53-E956F62C1DD4}" srcId="{3F7B5413-80BF-4B1B-8237-EDCB079ADDF5}" destId="{BB6DE319-4C43-4E06-9B7D-BDC96CEC75FC}" srcOrd="3" destOrd="0" parTransId="{0B03F760-549D-47E6-A233-4D200CFAD220}" sibTransId="{40153009-5A35-4415-BFB5-E94F767F6935}"/>
    <dgm:cxn modelId="{F2CDB5F7-3C75-B647-826B-2D49C2B45D75}" type="presParOf" srcId="{D73F29E6-23F5-5C45-B1D7-8E94396FB3A4}" destId="{B632E928-E1A2-924C-971E-0891CAE804EC}" srcOrd="0" destOrd="0" presId="urn:microsoft.com/office/officeart/2005/8/layout/default"/>
    <dgm:cxn modelId="{5EAD5642-99BE-C046-BEC4-832764E6C403}" type="presParOf" srcId="{D73F29E6-23F5-5C45-B1D7-8E94396FB3A4}" destId="{33F932B5-10B9-754C-BBB1-AD0CFD6646D5}" srcOrd="1" destOrd="0" presId="urn:microsoft.com/office/officeart/2005/8/layout/default"/>
    <dgm:cxn modelId="{06DFD1BB-024E-3E4D-AB8E-4624266FBBDE}" type="presParOf" srcId="{D73F29E6-23F5-5C45-B1D7-8E94396FB3A4}" destId="{13DC8EE9-9A61-E34D-A681-4C055DC600C0}" srcOrd="2" destOrd="0" presId="urn:microsoft.com/office/officeart/2005/8/layout/default"/>
    <dgm:cxn modelId="{CC7CA6AD-9CDC-AB48-B471-D5A920437575}" type="presParOf" srcId="{D73F29E6-23F5-5C45-B1D7-8E94396FB3A4}" destId="{3BC9298C-9DC9-2445-9435-F6B8075CEDDC}" srcOrd="3" destOrd="0" presId="urn:microsoft.com/office/officeart/2005/8/layout/default"/>
    <dgm:cxn modelId="{7DA23980-E8F0-8C4E-B847-0E7CBED40012}" type="presParOf" srcId="{D73F29E6-23F5-5C45-B1D7-8E94396FB3A4}" destId="{9323E35F-B33B-8841-88A8-39D450C78F54}" srcOrd="4" destOrd="0" presId="urn:microsoft.com/office/officeart/2005/8/layout/default"/>
    <dgm:cxn modelId="{DAA9D99A-44ED-B04E-9BA1-D2905CC28957}" type="presParOf" srcId="{D73F29E6-23F5-5C45-B1D7-8E94396FB3A4}" destId="{04721CC3-6FC8-2040-B5D3-CF18A554F1DF}" srcOrd="5" destOrd="0" presId="urn:microsoft.com/office/officeart/2005/8/layout/default"/>
    <dgm:cxn modelId="{0E29D075-2E3C-4446-A213-1B0BFE2E26DC}" type="presParOf" srcId="{D73F29E6-23F5-5C45-B1D7-8E94396FB3A4}" destId="{E1B596E0-51D6-D64C-9CD5-0EF81C9D43EA}" srcOrd="6" destOrd="0" presId="urn:microsoft.com/office/officeart/2005/8/layout/default"/>
    <dgm:cxn modelId="{94C0D8E2-9D8A-944B-B044-A5AB184B6C2B}" type="presParOf" srcId="{D73F29E6-23F5-5C45-B1D7-8E94396FB3A4}" destId="{651FD3DB-09AD-9F42-94B5-F0A547864133}" srcOrd="7" destOrd="0" presId="urn:microsoft.com/office/officeart/2005/8/layout/default"/>
    <dgm:cxn modelId="{33BCDBC9-C8AE-634E-825F-6642AEC26566}" type="presParOf" srcId="{D73F29E6-23F5-5C45-B1D7-8E94396FB3A4}" destId="{FCEC57E9-E2C2-984B-91A7-4A79B47BD54C}" srcOrd="8" destOrd="0" presId="urn:microsoft.com/office/officeart/2005/8/layout/default"/>
    <dgm:cxn modelId="{8022936E-9246-6940-952F-5D8D23DB8679}" type="presParOf" srcId="{D73F29E6-23F5-5C45-B1D7-8E94396FB3A4}" destId="{F003CA15-1EB3-7544-A62D-F8F849527034}" srcOrd="9" destOrd="0" presId="urn:microsoft.com/office/officeart/2005/8/layout/default"/>
    <dgm:cxn modelId="{96C52D1D-3BDB-E042-AABC-933B6896A11A}" type="presParOf" srcId="{D73F29E6-23F5-5C45-B1D7-8E94396FB3A4}" destId="{6EFE5FEE-0092-8849-9EE8-5E1D61466443}" srcOrd="10" destOrd="0" presId="urn:microsoft.com/office/officeart/2005/8/layout/default"/>
    <dgm:cxn modelId="{1BD1AEF6-5926-4F42-B1BD-CE189FD7393D}" type="presParOf" srcId="{D73F29E6-23F5-5C45-B1D7-8E94396FB3A4}" destId="{8C3D7C80-47BF-374A-9672-20D51AD70FD8}" srcOrd="11" destOrd="0" presId="urn:microsoft.com/office/officeart/2005/8/layout/default"/>
    <dgm:cxn modelId="{01D2C8FB-D6C0-7349-A1CF-787D8EBE9C18}" type="presParOf" srcId="{D73F29E6-23F5-5C45-B1D7-8E94396FB3A4}" destId="{BC4B7AA5-B2A1-F846-AAA0-11E952D08F3A}" srcOrd="12" destOrd="0" presId="urn:microsoft.com/office/officeart/2005/8/layout/default"/>
    <dgm:cxn modelId="{EC509C42-AF65-BE4D-AF9F-86ED527B64E8}" type="presParOf" srcId="{D73F29E6-23F5-5C45-B1D7-8E94396FB3A4}" destId="{08249400-0594-7B41-935C-81DC25BC6882}" srcOrd="13" destOrd="0" presId="urn:microsoft.com/office/officeart/2005/8/layout/default"/>
    <dgm:cxn modelId="{F106403B-B05D-BD4A-A039-CF5B7556BDBB}" type="presParOf" srcId="{D73F29E6-23F5-5C45-B1D7-8E94396FB3A4}" destId="{65653646-768D-3F4D-8B10-59898C717BD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1ADF2F-4FE4-413B-91FB-CA0D8C9ECE3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9123E8-D1F2-4E06-ACB1-FC7B06304A61}">
      <dgm:prSet/>
      <dgm:spPr/>
      <dgm:t>
        <a:bodyPr/>
        <a:lstStyle/>
        <a:p>
          <a:r>
            <a:rPr lang="ru-RU" dirty="0" err="1"/>
            <a:t>Гипераммониемия</a:t>
          </a:r>
          <a:r>
            <a:rPr lang="ru-RU" dirty="0"/>
            <a:t>  при ОА является</a:t>
          </a:r>
          <a:r>
            <a:rPr lang="en-US" dirty="0"/>
            <a:t> </a:t>
          </a:r>
          <a:r>
            <a:rPr lang="ru-RU" dirty="0"/>
            <a:t>следствием дефицита NAG и </a:t>
          </a:r>
          <a:r>
            <a:rPr lang="ru-RU" dirty="0" err="1"/>
            <a:t>инактивации</a:t>
          </a:r>
          <a:r>
            <a:rPr lang="ru-RU" dirty="0"/>
            <a:t> фермента </a:t>
          </a:r>
          <a:r>
            <a:rPr lang="en-US" dirty="0"/>
            <a:t>CPS1 </a:t>
          </a:r>
        </a:p>
      </dgm:t>
    </dgm:pt>
    <dgm:pt modelId="{15733B35-335B-4F8E-8A52-18542799092B}" type="parTrans" cxnId="{5711E2F8-157C-4208-AF02-3993940C0ACC}">
      <dgm:prSet/>
      <dgm:spPr/>
      <dgm:t>
        <a:bodyPr/>
        <a:lstStyle/>
        <a:p>
          <a:endParaRPr lang="en-US"/>
        </a:p>
      </dgm:t>
    </dgm:pt>
    <dgm:pt modelId="{E831B30A-4FF3-402E-91AA-3312D28EFD31}" type="sibTrans" cxnId="{5711E2F8-157C-4208-AF02-3993940C0ACC}">
      <dgm:prSet/>
      <dgm:spPr/>
      <dgm:t>
        <a:bodyPr/>
        <a:lstStyle/>
        <a:p>
          <a:endParaRPr lang="en-US"/>
        </a:p>
      </dgm:t>
    </dgm:pt>
    <dgm:pt modelId="{FBC2BEEF-2D3A-4012-BE77-CB50C1E780D9}">
      <dgm:prSet/>
      <dgm:spPr/>
      <dgm:t>
        <a:bodyPr/>
        <a:lstStyle/>
        <a:p>
          <a:r>
            <a:rPr lang="ru-RU" b="1" dirty="0"/>
            <a:t>С</a:t>
          </a:r>
          <a:r>
            <a:rPr lang="en-US" b="1" dirty="0" err="1"/>
            <a:t>arglumic</a:t>
          </a:r>
          <a:r>
            <a:rPr lang="en-US" b="1" dirty="0"/>
            <a:t> acid</a:t>
          </a:r>
          <a:r>
            <a:rPr lang="ru-RU" b="1" dirty="0"/>
            <a:t> </a:t>
          </a:r>
          <a:r>
            <a:rPr lang="ru-RU" dirty="0"/>
            <a:t>позволяет восполнить дефицит NAG, активировать </a:t>
          </a:r>
          <a:r>
            <a:rPr lang="en-US" dirty="0"/>
            <a:t>CPS1 </a:t>
          </a:r>
          <a:r>
            <a:rPr lang="ru-RU" dirty="0"/>
            <a:t>и возобновить работу цикла мочевины</a:t>
          </a:r>
          <a:endParaRPr lang="en-US" dirty="0"/>
        </a:p>
      </dgm:t>
    </dgm:pt>
    <dgm:pt modelId="{55F0C444-AE7E-4ABB-AE2C-53D4EBD5F13D}" type="parTrans" cxnId="{99A9A37F-A369-4399-B933-2DD11B006E63}">
      <dgm:prSet/>
      <dgm:spPr/>
      <dgm:t>
        <a:bodyPr/>
        <a:lstStyle/>
        <a:p>
          <a:endParaRPr lang="en-US"/>
        </a:p>
      </dgm:t>
    </dgm:pt>
    <dgm:pt modelId="{3A272777-6A2D-4F06-8512-39C6BE7C0ADB}" type="sibTrans" cxnId="{99A9A37F-A369-4399-B933-2DD11B006E63}">
      <dgm:prSet/>
      <dgm:spPr/>
      <dgm:t>
        <a:bodyPr/>
        <a:lstStyle/>
        <a:p>
          <a:endParaRPr lang="en-US"/>
        </a:p>
      </dgm:t>
    </dgm:pt>
    <dgm:pt modelId="{F94A9321-18EC-4E1A-AB84-52C24CD25AAD}">
      <dgm:prSet/>
      <dgm:spPr/>
      <dgm:t>
        <a:bodyPr/>
        <a:lstStyle/>
        <a:p>
          <a:r>
            <a:rPr lang="ru-RU" b="1"/>
            <a:t>С</a:t>
          </a:r>
          <a:r>
            <a:rPr lang="en-US" b="1"/>
            <a:t>arglumic acid</a:t>
          </a:r>
          <a:r>
            <a:rPr lang="ru-RU"/>
            <a:t>  позволяет эффективно и  безопасно снизить концентрацию аммиака в плазме крови и поддерживать ее в пределах допустимых значений</a:t>
          </a:r>
          <a:endParaRPr lang="en-US"/>
        </a:p>
      </dgm:t>
    </dgm:pt>
    <dgm:pt modelId="{2E603FB1-6764-41D6-A242-C68C942EB186}" type="parTrans" cxnId="{08805710-BD3E-4C1B-82F3-1C129E2BFC50}">
      <dgm:prSet/>
      <dgm:spPr/>
      <dgm:t>
        <a:bodyPr/>
        <a:lstStyle/>
        <a:p>
          <a:endParaRPr lang="en-US"/>
        </a:p>
      </dgm:t>
    </dgm:pt>
    <dgm:pt modelId="{8203F5DB-E3CE-4AE7-91D7-4FB06241BB29}" type="sibTrans" cxnId="{08805710-BD3E-4C1B-82F3-1C129E2BFC50}">
      <dgm:prSet/>
      <dgm:spPr/>
      <dgm:t>
        <a:bodyPr/>
        <a:lstStyle/>
        <a:p>
          <a:endParaRPr lang="en-US"/>
        </a:p>
      </dgm:t>
    </dgm:pt>
    <dgm:pt modelId="{A6317F62-8F83-4ABD-9621-6120CA8B2EAF}">
      <dgm:prSet/>
      <dgm:spPr/>
      <dgm:t>
        <a:bodyPr/>
        <a:lstStyle/>
        <a:p>
          <a:r>
            <a:rPr lang="ru-RU" b="1"/>
            <a:t>С</a:t>
          </a:r>
          <a:r>
            <a:rPr lang="en-US" b="1"/>
            <a:t>arglumic acid</a:t>
          </a:r>
          <a:r>
            <a:rPr lang="ru-RU" b="1"/>
            <a:t> </a:t>
          </a:r>
          <a:r>
            <a:rPr lang="ru-RU"/>
            <a:t>используется в настоящее время зарубежными специалистами для лечения пациентов с пропионовой, метилмалоновой и изовалериановой ацидуриями, а также с другими метаболическими состояниями, ответственными за развитие гипераммониемии, на протяжении более чем </a:t>
          </a:r>
          <a:r>
            <a:rPr lang="en-US"/>
            <a:t>18</a:t>
          </a:r>
          <a:r>
            <a:rPr lang="ru-RU"/>
            <a:t> лет.</a:t>
          </a:r>
          <a:endParaRPr lang="en-US"/>
        </a:p>
      </dgm:t>
    </dgm:pt>
    <dgm:pt modelId="{81E76024-919D-4524-8A31-1C4A11F3993C}" type="parTrans" cxnId="{21076CF0-D7AC-4716-B387-D7830019752A}">
      <dgm:prSet/>
      <dgm:spPr/>
      <dgm:t>
        <a:bodyPr/>
        <a:lstStyle/>
        <a:p>
          <a:endParaRPr lang="en-US"/>
        </a:p>
      </dgm:t>
    </dgm:pt>
    <dgm:pt modelId="{34FBA6A0-51ED-4BD5-8290-67F657373B1E}" type="sibTrans" cxnId="{21076CF0-D7AC-4716-B387-D7830019752A}">
      <dgm:prSet/>
      <dgm:spPr/>
      <dgm:t>
        <a:bodyPr/>
        <a:lstStyle/>
        <a:p>
          <a:endParaRPr lang="en-US"/>
        </a:p>
      </dgm:t>
    </dgm:pt>
    <dgm:pt modelId="{A5B289D7-9071-422D-AA08-C2AD96DA5D7D}">
      <dgm:prSet/>
      <dgm:spPr/>
      <dgm:t>
        <a:bodyPr/>
        <a:lstStyle/>
        <a:p>
          <a:r>
            <a:rPr lang="ru-RU" dirty="0"/>
            <a:t>В России препарат подан на регистрацию в МЗ</a:t>
          </a:r>
          <a:endParaRPr lang="en-US" dirty="0"/>
        </a:p>
      </dgm:t>
    </dgm:pt>
    <dgm:pt modelId="{0FA57EA6-B35B-45D5-828C-32CDF0CE6DD4}" type="parTrans" cxnId="{0F851DA5-AC04-4872-8FDE-9C7776AC4C15}">
      <dgm:prSet/>
      <dgm:spPr/>
      <dgm:t>
        <a:bodyPr/>
        <a:lstStyle/>
        <a:p>
          <a:endParaRPr lang="en-US"/>
        </a:p>
      </dgm:t>
    </dgm:pt>
    <dgm:pt modelId="{488F54A2-2522-45F8-863A-17927378667A}" type="sibTrans" cxnId="{0F851DA5-AC04-4872-8FDE-9C7776AC4C15}">
      <dgm:prSet/>
      <dgm:spPr/>
      <dgm:t>
        <a:bodyPr/>
        <a:lstStyle/>
        <a:p>
          <a:endParaRPr lang="en-US"/>
        </a:p>
      </dgm:t>
    </dgm:pt>
    <dgm:pt modelId="{FB170DDA-5259-4943-ACD2-824818F29FDB}" type="pres">
      <dgm:prSet presAssocID="{8A1ADF2F-4FE4-413B-91FB-CA0D8C9ECE32}" presName="vert0" presStyleCnt="0">
        <dgm:presLayoutVars>
          <dgm:dir/>
          <dgm:animOne val="branch"/>
          <dgm:animLvl val="lvl"/>
        </dgm:presLayoutVars>
      </dgm:prSet>
      <dgm:spPr/>
    </dgm:pt>
    <dgm:pt modelId="{5F67EC94-0B39-6140-8D5F-93C8B8F05201}" type="pres">
      <dgm:prSet presAssocID="{1B9123E8-D1F2-4E06-ACB1-FC7B06304A61}" presName="thickLine" presStyleLbl="alignNode1" presStyleIdx="0" presStyleCnt="5"/>
      <dgm:spPr/>
    </dgm:pt>
    <dgm:pt modelId="{A7F4B33E-7A0D-2D4A-84CE-5E6AF617770A}" type="pres">
      <dgm:prSet presAssocID="{1B9123E8-D1F2-4E06-ACB1-FC7B06304A61}" presName="horz1" presStyleCnt="0"/>
      <dgm:spPr/>
    </dgm:pt>
    <dgm:pt modelId="{759EA568-7787-7E4F-8143-6798AD19E827}" type="pres">
      <dgm:prSet presAssocID="{1B9123E8-D1F2-4E06-ACB1-FC7B06304A61}" presName="tx1" presStyleLbl="revTx" presStyleIdx="0" presStyleCnt="5"/>
      <dgm:spPr/>
    </dgm:pt>
    <dgm:pt modelId="{B28E9F41-CD75-AB44-84AB-16F45231987A}" type="pres">
      <dgm:prSet presAssocID="{1B9123E8-D1F2-4E06-ACB1-FC7B06304A61}" presName="vert1" presStyleCnt="0"/>
      <dgm:spPr/>
    </dgm:pt>
    <dgm:pt modelId="{63ACBF6F-8224-6D43-91D9-B030E1622B12}" type="pres">
      <dgm:prSet presAssocID="{FBC2BEEF-2D3A-4012-BE77-CB50C1E780D9}" presName="thickLine" presStyleLbl="alignNode1" presStyleIdx="1" presStyleCnt="5"/>
      <dgm:spPr/>
    </dgm:pt>
    <dgm:pt modelId="{4F1B99FB-2DFF-8D46-9AB7-73C928E72580}" type="pres">
      <dgm:prSet presAssocID="{FBC2BEEF-2D3A-4012-BE77-CB50C1E780D9}" presName="horz1" presStyleCnt="0"/>
      <dgm:spPr/>
    </dgm:pt>
    <dgm:pt modelId="{89F6DD41-0DDC-1F49-9EA9-78A67A866971}" type="pres">
      <dgm:prSet presAssocID="{FBC2BEEF-2D3A-4012-BE77-CB50C1E780D9}" presName="tx1" presStyleLbl="revTx" presStyleIdx="1" presStyleCnt="5"/>
      <dgm:spPr/>
    </dgm:pt>
    <dgm:pt modelId="{73ED7996-4A32-D042-B2EC-E576DDF86E0A}" type="pres">
      <dgm:prSet presAssocID="{FBC2BEEF-2D3A-4012-BE77-CB50C1E780D9}" presName="vert1" presStyleCnt="0"/>
      <dgm:spPr/>
    </dgm:pt>
    <dgm:pt modelId="{75413EC5-7896-FB43-B6AB-CC9091B109A3}" type="pres">
      <dgm:prSet presAssocID="{F94A9321-18EC-4E1A-AB84-52C24CD25AAD}" presName="thickLine" presStyleLbl="alignNode1" presStyleIdx="2" presStyleCnt="5"/>
      <dgm:spPr/>
    </dgm:pt>
    <dgm:pt modelId="{069D0B9D-A698-5944-9003-EAA76FEFF100}" type="pres">
      <dgm:prSet presAssocID="{F94A9321-18EC-4E1A-AB84-52C24CD25AAD}" presName="horz1" presStyleCnt="0"/>
      <dgm:spPr/>
    </dgm:pt>
    <dgm:pt modelId="{AD045EE5-4D49-8640-87C8-1CB0046CA433}" type="pres">
      <dgm:prSet presAssocID="{F94A9321-18EC-4E1A-AB84-52C24CD25AAD}" presName="tx1" presStyleLbl="revTx" presStyleIdx="2" presStyleCnt="5"/>
      <dgm:spPr/>
    </dgm:pt>
    <dgm:pt modelId="{6EF534D2-0527-F34D-84DB-23C58D445591}" type="pres">
      <dgm:prSet presAssocID="{F94A9321-18EC-4E1A-AB84-52C24CD25AAD}" presName="vert1" presStyleCnt="0"/>
      <dgm:spPr/>
    </dgm:pt>
    <dgm:pt modelId="{3FE0E8B7-133B-7A41-83F4-C3D951CEA344}" type="pres">
      <dgm:prSet presAssocID="{A6317F62-8F83-4ABD-9621-6120CA8B2EAF}" presName="thickLine" presStyleLbl="alignNode1" presStyleIdx="3" presStyleCnt="5"/>
      <dgm:spPr/>
    </dgm:pt>
    <dgm:pt modelId="{9E4B95ED-39AE-2F4C-AB5F-F51766D600C5}" type="pres">
      <dgm:prSet presAssocID="{A6317F62-8F83-4ABD-9621-6120CA8B2EAF}" presName="horz1" presStyleCnt="0"/>
      <dgm:spPr/>
    </dgm:pt>
    <dgm:pt modelId="{781B3CDE-4E1A-824D-8D23-7199B106B548}" type="pres">
      <dgm:prSet presAssocID="{A6317F62-8F83-4ABD-9621-6120CA8B2EAF}" presName="tx1" presStyleLbl="revTx" presStyleIdx="3" presStyleCnt="5"/>
      <dgm:spPr/>
    </dgm:pt>
    <dgm:pt modelId="{DDEA4433-98AE-0C46-AB07-4CBE4EC322E8}" type="pres">
      <dgm:prSet presAssocID="{A6317F62-8F83-4ABD-9621-6120CA8B2EAF}" presName="vert1" presStyleCnt="0"/>
      <dgm:spPr/>
    </dgm:pt>
    <dgm:pt modelId="{1A244769-8A04-954D-9110-8BD671F6004E}" type="pres">
      <dgm:prSet presAssocID="{A5B289D7-9071-422D-AA08-C2AD96DA5D7D}" presName="thickLine" presStyleLbl="alignNode1" presStyleIdx="4" presStyleCnt="5"/>
      <dgm:spPr/>
    </dgm:pt>
    <dgm:pt modelId="{24B97050-E950-7043-8539-199EF658851B}" type="pres">
      <dgm:prSet presAssocID="{A5B289D7-9071-422D-AA08-C2AD96DA5D7D}" presName="horz1" presStyleCnt="0"/>
      <dgm:spPr/>
    </dgm:pt>
    <dgm:pt modelId="{0EA646BA-20EF-6347-B25B-16BD040592F2}" type="pres">
      <dgm:prSet presAssocID="{A5B289D7-9071-422D-AA08-C2AD96DA5D7D}" presName="tx1" presStyleLbl="revTx" presStyleIdx="4" presStyleCnt="5"/>
      <dgm:spPr/>
    </dgm:pt>
    <dgm:pt modelId="{A1D37299-A2D1-1843-BD55-BFF95FD4F741}" type="pres">
      <dgm:prSet presAssocID="{A5B289D7-9071-422D-AA08-C2AD96DA5D7D}" presName="vert1" presStyleCnt="0"/>
      <dgm:spPr/>
    </dgm:pt>
  </dgm:ptLst>
  <dgm:cxnLst>
    <dgm:cxn modelId="{08805710-BD3E-4C1B-82F3-1C129E2BFC50}" srcId="{8A1ADF2F-4FE4-413B-91FB-CA0D8C9ECE32}" destId="{F94A9321-18EC-4E1A-AB84-52C24CD25AAD}" srcOrd="2" destOrd="0" parTransId="{2E603FB1-6764-41D6-A242-C68C942EB186}" sibTransId="{8203F5DB-E3CE-4AE7-91D7-4FB06241BB29}"/>
    <dgm:cxn modelId="{E98F9632-E7BE-BA4E-A3D3-5305A7740A14}" type="presOf" srcId="{A5B289D7-9071-422D-AA08-C2AD96DA5D7D}" destId="{0EA646BA-20EF-6347-B25B-16BD040592F2}" srcOrd="0" destOrd="0" presId="urn:microsoft.com/office/officeart/2008/layout/LinedList"/>
    <dgm:cxn modelId="{5587D951-D03D-8F46-A40E-F674ECB826B0}" type="presOf" srcId="{8A1ADF2F-4FE4-413B-91FB-CA0D8C9ECE32}" destId="{FB170DDA-5259-4943-ACD2-824818F29FDB}" srcOrd="0" destOrd="0" presId="urn:microsoft.com/office/officeart/2008/layout/LinedList"/>
    <dgm:cxn modelId="{B1A31E72-64B6-294A-848F-0B9AA5628EC2}" type="presOf" srcId="{A6317F62-8F83-4ABD-9621-6120CA8B2EAF}" destId="{781B3CDE-4E1A-824D-8D23-7199B106B548}" srcOrd="0" destOrd="0" presId="urn:microsoft.com/office/officeart/2008/layout/LinedList"/>
    <dgm:cxn modelId="{99A9A37F-A369-4399-B933-2DD11B006E63}" srcId="{8A1ADF2F-4FE4-413B-91FB-CA0D8C9ECE32}" destId="{FBC2BEEF-2D3A-4012-BE77-CB50C1E780D9}" srcOrd="1" destOrd="0" parTransId="{55F0C444-AE7E-4ABB-AE2C-53D4EBD5F13D}" sibTransId="{3A272777-6A2D-4F06-8512-39C6BE7C0ADB}"/>
    <dgm:cxn modelId="{985C7694-EBC8-B044-B3D5-2522C092D191}" type="presOf" srcId="{F94A9321-18EC-4E1A-AB84-52C24CD25AAD}" destId="{AD045EE5-4D49-8640-87C8-1CB0046CA433}" srcOrd="0" destOrd="0" presId="urn:microsoft.com/office/officeart/2008/layout/LinedList"/>
    <dgm:cxn modelId="{0F851DA5-AC04-4872-8FDE-9C7776AC4C15}" srcId="{8A1ADF2F-4FE4-413B-91FB-CA0D8C9ECE32}" destId="{A5B289D7-9071-422D-AA08-C2AD96DA5D7D}" srcOrd="4" destOrd="0" parTransId="{0FA57EA6-B35B-45D5-828C-32CDF0CE6DD4}" sibTransId="{488F54A2-2522-45F8-863A-17927378667A}"/>
    <dgm:cxn modelId="{CB90EDA6-E5B7-EF4F-9079-A1B4AD1E385B}" type="presOf" srcId="{FBC2BEEF-2D3A-4012-BE77-CB50C1E780D9}" destId="{89F6DD41-0DDC-1F49-9EA9-78A67A866971}" srcOrd="0" destOrd="0" presId="urn:microsoft.com/office/officeart/2008/layout/LinedList"/>
    <dgm:cxn modelId="{22A2E6DB-1F59-2548-9A71-13F8C1DAE3E6}" type="presOf" srcId="{1B9123E8-D1F2-4E06-ACB1-FC7B06304A61}" destId="{759EA568-7787-7E4F-8143-6798AD19E827}" srcOrd="0" destOrd="0" presId="urn:microsoft.com/office/officeart/2008/layout/LinedList"/>
    <dgm:cxn modelId="{21076CF0-D7AC-4716-B387-D7830019752A}" srcId="{8A1ADF2F-4FE4-413B-91FB-CA0D8C9ECE32}" destId="{A6317F62-8F83-4ABD-9621-6120CA8B2EAF}" srcOrd="3" destOrd="0" parTransId="{81E76024-919D-4524-8A31-1C4A11F3993C}" sibTransId="{34FBA6A0-51ED-4BD5-8290-67F657373B1E}"/>
    <dgm:cxn modelId="{5711E2F8-157C-4208-AF02-3993940C0ACC}" srcId="{8A1ADF2F-4FE4-413B-91FB-CA0D8C9ECE32}" destId="{1B9123E8-D1F2-4E06-ACB1-FC7B06304A61}" srcOrd="0" destOrd="0" parTransId="{15733B35-335B-4F8E-8A52-18542799092B}" sibTransId="{E831B30A-4FF3-402E-91AA-3312D28EFD31}"/>
    <dgm:cxn modelId="{6C791E9D-7130-0144-8FCB-F13FA6F6D241}" type="presParOf" srcId="{FB170DDA-5259-4943-ACD2-824818F29FDB}" destId="{5F67EC94-0B39-6140-8D5F-93C8B8F05201}" srcOrd="0" destOrd="0" presId="urn:microsoft.com/office/officeart/2008/layout/LinedList"/>
    <dgm:cxn modelId="{844C32D3-FC85-C442-A761-0BB0B8B96444}" type="presParOf" srcId="{FB170DDA-5259-4943-ACD2-824818F29FDB}" destId="{A7F4B33E-7A0D-2D4A-84CE-5E6AF617770A}" srcOrd="1" destOrd="0" presId="urn:microsoft.com/office/officeart/2008/layout/LinedList"/>
    <dgm:cxn modelId="{4E60C75C-8EF1-6049-AAB6-0D99651C7E22}" type="presParOf" srcId="{A7F4B33E-7A0D-2D4A-84CE-5E6AF617770A}" destId="{759EA568-7787-7E4F-8143-6798AD19E827}" srcOrd="0" destOrd="0" presId="urn:microsoft.com/office/officeart/2008/layout/LinedList"/>
    <dgm:cxn modelId="{B46D839C-089B-6A46-B8A8-4E323E4B8A71}" type="presParOf" srcId="{A7F4B33E-7A0D-2D4A-84CE-5E6AF617770A}" destId="{B28E9F41-CD75-AB44-84AB-16F45231987A}" srcOrd="1" destOrd="0" presId="urn:microsoft.com/office/officeart/2008/layout/LinedList"/>
    <dgm:cxn modelId="{4D96C2FC-9F8C-5B43-9E7C-D3C4E8C2BFFD}" type="presParOf" srcId="{FB170DDA-5259-4943-ACD2-824818F29FDB}" destId="{63ACBF6F-8224-6D43-91D9-B030E1622B12}" srcOrd="2" destOrd="0" presId="urn:microsoft.com/office/officeart/2008/layout/LinedList"/>
    <dgm:cxn modelId="{791AC18F-7FBE-8F4A-99AC-153BB8F6B7C1}" type="presParOf" srcId="{FB170DDA-5259-4943-ACD2-824818F29FDB}" destId="{4F1B99FB-2DFF-8D46-9AB7-73C928E72580}" srcOrd="3" destOrd="0" presId="urn:microsoft.com/office/officeart/2008/layout/LinedList"/>
    <dgm:cxn modelId="{A2284212-152D-D942-B689-4E2568B01727}" type="presParOf" srcId="{4F1B99FB-2DFF-8D46-9AB7-73C928E72580}" destId="{89F6DD41-0DDC-1F49-9EA9-78A67A866971}" srcOrd="0" destOrd="0" presId="urn:microsoft.com/office/officeart/2008/layout/LinedList"/>
    <dgm:cxn modelId="{1F9C9964-10B4-2A4F-81E3-9F5AA3DB3630}" type="presParOf" srcId="{4F1B99FB-2DFF-8D46-9AB7-73C928E72580}" destId="{73ED7996-4A32-D042-B2EC-E576DDF86E0A}" srcOrd="1" destOrd="0" presId="urn:microsoft.com/office/officeart/2008/layout/LinedList"/>
    <dgm:cxn modelId="{E6ACE6D2-AF63-4B47-B841-F288E8E19296}" type="presParOf" srcId="{FB170DDA-5259-4943-ACD2-824818F29FDB}" destId="{75413EC5-7896-FB43-B6AB-CC9091B109A3}" srcOrd="4" destOrd="0" presId="urn:microsoft.com/office/officeart/2008/layout/LinedList"/>
    <dgm:cxn modelId="{F1D24AD8-1307-4449-A590-B65070E548FC}" type="presParOf" srcId="{FB170DDA-5259-4943-ACD2-824818F29FDB}" destId="{069D0B9D-A698-5944-9003-EAA76FEFF100}" srcOrd="5" destOrd="0" presId="urn:microsoft.com/office/officeart/2008/layout/LinedList"/>
    <dgm:cxn modelId="{7812FDFC-A635-2E46-A47B-439191570293}" type="presParOf" srcId="{069D0B9D-A698-5944-9003-EAA76FEFF100}" destId="{AD045EE5-4D49-8640-87C8-1CB0046CA433}" srcOrd="0" destOrd="0" presId="urn:microsoft.com/office/officeart/2008/layout/LinedList"/>
    <dgm:cxn modelId="{E700F566-8575-2640-B6A4-C98483FC7D09}" type="presParOf" srcId="{069D0B9D-A698-5944-9003-EAA76FEFF100}" destId="{6EF534D2-0527-F34D-84DB-23C58D445591}" srcOrd="1" destOrd="0" presId="urn:microsoft.com/office/officeart/2008/layout/LinedList"/>
    <dgm:cxn modelId="{FB4B152F-871C-1F42-8E74-35EF8D6D7CFE}" type="presParOf" srcId="{FB170DDA-5259-4943-ACD2-824818F29FDB}" destId="{3FE0E8B7-133B-7A41-83F4-C3D951CEA344}" srcOrd="6" destOrd="0" presId="urn:microsoft.com/office/officeart/2008/layout/LinedList"/>
    <dgm:cxn modelId="{6D10FDB2-FC52-7544-94C8-1E1601EC9EC8}" type="presParOf" srcId="{FB170DDA-5259-4943-ACD2-824818F29FDB}" destId="{9E4B95ED-39AE-2F4C-AB5F-F51766D600C5}" srcOrd="7" destOrd="0" presId="urn:microsoft.com/office/officeart/2008/layout/LinedList"/>
    <dgm:cxn modelId="{FB447655-FD18-324E-A924-485BAF71DA03}" type="presParOf" srcId="{9E4B95ED-39AE-2F4C-AB5F-F51766D600C5}" destId="{781B3CDE-4E1A-824D-8D23-7199B106B548}" srcOrd="0" destOrd="0" presId="urn:microsoft.com/office/officeart/2008/layout/LinedList"/>
    <dgm:cxn modelId="{B501F0FB-B85F-B24C-86C5-16E7B2986920}" type="presParOf" srcId="{9E4B95ED-39AE-2F4C-AB5F-F51766D600C5}" destId="{DDEA4433-98AE-0C46-AB07-4CBE4EC322E8}" srcOrd="1" destOrd="0" presId="urn:microsoft.com/office/officeart/2008/layout/LinedList"/>
    <dgm:cxn modelId="{D55167B6-58EA-8140-86B7-19476E3C5CDE}" type="presParOf" srcId="{FB170DDA-5259-4943-ACD2-824818F29FDB}" destId="{1A244769-8A04-954D-9110-8BD671F6004E}" srcOrd="8" destOrd="0" presId="urn:microsoft.com/office/officeart/2008/layout/LinedList"/>
    <dgm:cxn modelId="{43B13314-2761-2640-B14D-619DFF9C4FEA}" type="presParOf" srcId="{FB170DDA-5259-4943-ACD2-824818F29FDB}" destId="{24B97050-E950-7043-8539-199EF658851B}" srcOrd="9" destOrd="0" presId="urn:microsoft.com/office/officeart/2008/layout/LinedList"/>
    <dgm:cxn modelId="{2EE072D7-5DD7-0C4F-88DE-57F87B236CA4}" type="presParOf" srcId="{24B97050-E950-7043-8539-199EF658851B}" destId="{0EA646BA-20EF-6347-B25B-16BD040592F2}" srcOrd="0" destOrd="0" presId="urn:microsoft.com/office/officeart/2008/layout/LinedList"/>
    <dgm:cxn modelId="{B11B4569-56E6-D946-A3C7-CD09E9738613}" type="presParOf" srcId="{24B97050-E950-7043-8539-199EF658851B}" destId="{A1D37299-A2D1-1843-BD55-BFF95FD4F74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A29711-7DE2-4E72-B19B-385B61EE401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5C073AE-DF7B-4339-A266-C725992AD41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/>
            <a:t>Ограничение поступления белка с пищей (</a:t>
          </a:r>
          <a:r>
            <a:rPr lang="ru-RU" sz="1600" dirty="0"/>
            <a:t>низкобелковая</a:t>
          </a:r>
          <a:r>
            <a:rPr lang="ru-RU" sz="1400" dirty="0"/>
            <a:t> диета)</a:t>
          </a:r>
          <a:endParaRPr lang="en-US" sz="1400" dirty="0"/>
        </a:p>
      </dgm:t>
    </dgm:pt>
    <dgm:pt modelId="{F97CCEA6-4E0A-4342-B90A-B4B76C8670C4}" type="parTrans" cxnId="{274B81CE-197D-49DB-BD28-1E63172DD6C2}">
      <dgm:prSet/>
      <dgm:spPr/>
      <dgm:t>
        <a:bodyPr/>
        <a:lstStyle/>
        <a:p>
          <a:endParaRPr lang="en-US"/>
        </a:p>
      </dgm:t>
    </dgm:pt>
    <dgm:pt modelId="{9C2F7034-8613-4755-8120-3FAC2606EFAC}" type="sibTrans" cxnId="{274B81CE-197D-49DB-BD28-1E63172DD6C2}">
      <dgm:prSet/>
      <dgm:spPr/>
      <dgm:t>
        <a:bodyPr/>
        <a:lstStyle/>
        <a:p>
          <a:endParaRPr lang="en-US"/>
        </a:p>
      </dgm:t>
    </dgm:pt>
    <dgm:pt modelId="{17FC6D89-212B-4262-8DA3-9412A68A21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dirty="0"/>
            <a:t>Контроль над вторичной </a:t>
          </a:r>
          <a:r>
            <a:rPr lang="ru-RU" sz="1400" dirty="0" err="1"/>
            <a:t>гипераммониемией</a:t>
          </a:r>
          <a:endParaRPr lang="en-US" sz="1400" dirty="0"/>
        </a:p>
      </dgm:t>
    </dgm:pt>
    <dgm:pt modelId="{B7D7836C-078B-4751-8B39-E68ED1E6C9ED}" type="parTrans" cxnId="{C9854A52-F354-4AA2-9298-D9870F64F0B5}">
      <dgm:prSet/>
      <dgm:spPr/>
      <dgm:t>
        <a:bodyPr/>
        <a:lstStyle/>
        <a:p>
          <a:endParaRPr lang="en-US"/>
        </a:p>
      </dgm:t>
    </dgm:pt>
    <dgm:pt modelId="{2CA507DE-6DE7-408F-9C56-823D1F4AA588}" type="sibTrans" cxnId="{C9854A52-F354-4AA2-9298-D9870F64F0B5}">
      <dgm:prSet/>
      <dgm:spPr/>
      <dgm:t>
        <a:bodyPr/>
        <a:lstStyle/>
        <a:p>
          <a:endParaRPr lang="en-US"/>
        </a:p>
      </dgm:t>
    </dgm:pt>
    <dgm:pt modelId="{79C82F68-687B-4A96-8BEE-23E8602AE64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dirty="0" err="1"/>
            <a:t>Карглумовая</a:t>
          </a:r>
          <a:r>
            <a:rPr lang="ru-RU" dirty="0"/>
            <a:t> кислота</a:t>
          </a:r>
          <a:endParaRPr lang="en-US" dirty="0"/>
        </a:p>
      </dgm:t>
    </dgm:pt>
    <dgm:pt modelId="{18756231-E96C-4990-B544-590E75F93A81}" type="parTrans" cxnId="{AEA41742-87AC-40FF-BA76-D87C64ABD076}">
      <dgm:prSet/>
      <dgm:spPr/>
      <dgm:t>
        <a:bodyPr/>
        <a:lstStyle/>
        <a:p>
          <a:endParaRPr lang="en-US"/>
        </a:p>
      </dgm:t>
    </dgm:pt>
    <dgm:pt modelId="{C3A64A09-1754-4C95-ADC7-266EFBE273AD}" type="sibTrans" cxnId="{AEA41742-87AC-40FF-BA76-D87C64ABD076}">
      <dgm:prSet/>
      <dgm:spPr/>
      <dgm:t>
        <a:bodyPr/>
        <a:lstStyle/>
        <a:p>
          <a:endParaRPr lang="en-US"/>
        </a:p>
      </dgm:t>
    </dgm:pt>
    <dgm:pt modelId="{19EC78E1-F7D4-4864-ADC6-E8759D10D0FE}" type="pres">
      <dgm:prSet presAssocID="{CEA29711-7DE2-4E72-B19B-385B61EE401A}" presName="root" presStyleCnt="0">
        <dgm:presLayoutVars>
          <dgm:dir/>
          <dgm:resizeHandles val="exact"/>
        </dgm:presLayoutVars>
      </dgm:prSet>
      <dgm:spPr/>
    </dgm:pt>
    <dgm:pt modelId="{A99F3B2B-008D-418D-8AE3-8461D6A49430}" type="pres">
      <dgm:prSet presAssocID="{C5C073AE-DF7B-4339-A266-C725992AD410}" presName="compNode" presStyleCnt="0"/>
      <dgm:spPr/>
    </dgm:pt>
    <dgm:pt modelId="{6C461AA6-FB3C-46ED-8396-BE96323441F3}" type="pres">
      <dgm:prSet presAssocID="{C5C073AE-DF7B-4339-A266-C725992AD410}" presName="iconRect" presStyleLbl="node1" presStyleIdx="0" presStyleCnt="3"/>
      <dgm:spPr>
        <a:ln>
          <a:noFill/>
        </a:ln>
      </dgm:spPr>
    </dgm:pt>
    <dgm:pt modelId="{70E615B7-2C24-428A-AC23-9F42408239EF}" type="pres">
      <dgm:prSet presAssocID="{C5C073AE-DF7B-4339-A266-C725992AD410}" presName="spaceRect" presStyleCnt="0"/>
      <dgm:spPr/>
    </dgm:pt>
    <dgm:pt modelId="{9FCC3D81-F25F-4C8A-99AD-91E3F8BD1A5B}" type="pres">
      <dgm:prSet presAssocID="{C5C073AE-DF7B-4339-A266-C725992AD410}" presName="textRect" presStyleLbl="revTx" presStyleIdx="0" presStyleCnt="3">
        <dgm:presLayoutVars>
          <dgm:chMax val="1"/>
          <dgm:chPref val="1"/>
        </dgm:presLayoutVars>
      </dgm:prSet>
      <dgm:spPr/>
    </dgm:pt>
    <dgm:pt modelId="{E6FDCA59-B7C2-42B3-AA37-8347E4CAA49C}" type="pres">
      <dgm:prSet presAssocID="{9C2F7034-8613-4755-8120-3FAC2606EFAC}" presName="sibTrans" presStyleCnt="0"/>
      <dgm:spPr/>
    </dgm:pt>
    <dgm:pt modelId="{DF49023A-0546-45A0-802F-4BE303E9B3C8}" type="pres">
      <dgm:prSet presAssocID="{17FC6D89-212B-4262-8DA3-9412A68A2147}" presName="compNode" presStyleCnt="0"/>
      <dgm:spPr/>
    </dgm:pt>
    <dgm:pt modelId="{5EB6EA9B-63EC-4672-B06B-97ED6CAB59D2}" type="pres">
      <dgm:prSet presAssocID="{17FC6D89-212B-4262-8DA3-9412A68A2147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екарство"/>
        </a:ext>
      </dgm:extLst>
    </dgm:pt>
    <dgm:pt modelId="{FC552BA6-3D64-462A-B1FD-7A01ACA75DF2}" type="pres">
      <dgm:prSet presAssocID="{17FC6D89-212B-4262-8DA3-9412A68A2147}" presName="spaceRect" presStyleCnt="0"/>
      <dgm:spPr/>
    </dgm:pt>
    <dgm:pt modelId="{9A10D373-2B7E-4EA0-BA6B-A74F7F3E432D}" type="pres">
      <dgm:prSet presAssocID="{17FC6D89-212B-4262-8DA3-9412A68A2147}" presName="textRect" presStyleLbl="revTx" presStyleIdx="1" presStyleCnt="3">
        <dgm:presLayoutVars>
          <dgm:chMax val="1"/>
          <dgm:chPref val="1"/>
        </dgm:presLayoutVars>
      </dgm:prSet>
      <dgm:spPr/>
    </dgm:pt>
    <dgm:pt modelId="{9AD126B0-11AD-4719-8E3A-E2EF6D4DC08C}" type="pres">
      <dgm:prSet presAssocID="{2CA507DE-6DE7-408F-9C56-823D1F4AA588}" presName="sibTrans" presStyleCnt="0"/>
      <dgm:spPr/>
    </dgm:pt>
    <dgm:pt modelId="{E585622D-A652-49A3-AB32-FFAE3702264B}" type="pres">
      <dgm:prSet presAssocID="{79C82F68-687B-4A96-8BEE-23E8602AE648}" presName="compNode" presStyleCnt="0"/>
      <dgm:spPr/>
    </dgm:pt>
    <dgm:pt modelId="{9F523EFC-7C42-444E-8020-5589463820BE}" type="pres">
      <dgm:prSet presAssocID="{79C82F68-687B-4A96-8BEE-23E8602AE648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Иглу"/>
        </a:ext>
      </dgm:extLst>
    </dgm:pt>
    <dgm:pt modelId="{731745D0-7A29-40C0-9603-A7851419C8CB}" type="pres">
      <dgm:prSet presAssocID="{79C82F68-687B-4A96-8BEE-23E8602AE648}" presName="spaceRect" presStyleCnt="0"/>
      <dgm:spPr/>
    </dgm:pt>
    <dgm:pt modelId="{FC091F9E-28D4-419E-B182-746D08EBBB40}" type="pres">
      <dgm:prSet presAssocID="{79C82F68-687B-4A96-8BEE-23E8602AE64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EA41742-87AC-40FF-BA76-D87C64ABD076}" srcId="{CEA29711-7DE2-4E72-B19B-385B61EE401A}" destId="{79C82F68-687B-4A96-8BEE-23E8602AE648}" srcOrd="2" destOrd="0" parTransId="{18756231-E96C-4990-B544-590E75F93A81}" sibTransId="{C3A64A09-1754-4C95-ADC7-266EFBE273AD}"/>
    <dgm:cxn modelId="{04B8FD45-8D9F-43EC-AD27-CF3C494A1B3F}" type="presOf" srcId="{CEA29711-7DE2-4E72-B19B-385B61EE401A}" destId="{19EC78E1-F7D4-4864-ADC6-E8759D10D0FE}" srcOrd="0" destOrd="0" presId="urn:microsoft.com/office/officeart/2018/2/layout/IconLabelList"/>
    <dgm:cxn modelId="{C9854A52-F354-4AA2-9298-D9870F64F0B5}" srcId="{CEA29711-7DE2-4E72-B19B-385B61EE401A}" destId="{17FC6D89-212B-4262-8DA3-9412A68A2147}" srcOrd="1" destOrd="0" parTransId="{B7D7836C-078B-4751-8B39-E68ED1E6C9ED}" sibTransId="{2CA507DE-6DE7-408F-9C56-823D1F4AA588}"/>
    <dgm:cxn modelId="{B144E569-4426-4E38-BBDC-2DC8A941DC4A}" type="presOf" srcId="{79C82F68-687B-4A96-8BEE-23E8602AE648}" destId="{FC091F9E-28D4-419E-B182-746D08EBBB40}" srcOrd="0" destOrd="0" presId="urn:microsoft.com/office/officeart/2018/2/layout/IconLabelList"/>
    <dgm:cxn modelId="{B0E623A1-B8F0-4A8E-BF67-016C2039B662}" type="presOf" srcId="{C5C073AE-DF7B-4339-A266-C725992AD410}" destId="{9FCC3D81-F25F-4C8A-99AD-91E3F8BD1A5B}" srcOrd="0" destOrd="0" presId="urn:microsoft.com/office/officeart/2018/2/layout/IconLabelList"/>
    <dgm:cxn modelId="{274B81CE-197D-49DB-BD28-1E63172DD6C2}" srcId="{CEA29711-7DE2-4E72-B19B-385B61EE401A}" destId="{C5C073AE-DF7B-4339-A266-C725992AD410}" srcOrd="0" destOrd="0" parTransId="{F97CCEA6-4E0A-4342-B90A-B4B76C8670C4}" sibTransId="{9C2F7034-8613-4755-8120-3FAC2606EFAC}"/>
    <dgm:cxn modelId="{C29F0FD8-328F-48B8-8208-1A2B8C95A8B3}" type="presOf" srcId="{17FC6D89-212B-4262-8DA3-9412A68A2147}" destId="{9A10D373-2B7E-4EA0-BA6B-A74F7F3E432D}" srcOrd="0" destOrd="0" presId="urn:microsoft.com/office/officeart/2018/2/layout/IconLabelList"/>
    <dgm:cxn modelId="{DE6EC92E-855D-4104-9CDD-BA575575BB8F}" type="presParOf" srcId="{19EC78E1-F7D4-4864-ADC6-E8759D10D0FE}" destId="{A99F3B2B-008D-418D-8AE3-8461D6A49430}" srcOrd="0" destOrd="0" presId="urn:microsoft.com/office/officeart/2018/2/layout/IconLabelList"/>
    <dgm:cxn modelId="{9C1D20D9-B47A-43D6-845E-D2517E566B76}" type="presParOf" srcId="{A99F3B2B-008D-418D-8AE3-8461D6A49430}" destId="{6C461AA6-FB3C-46ED-8396-BE96323441F3}" srcOrd="0" destOrd="0" presId="urn:microsoft.com/office/officeart/2018/2/layout/IconLabelList"/>
    <dgm:cxn modelId="{7D3DC8CE-C946-45E0-A591-243E164485FC}" type="presParOf" srcId="{A99F3B2B-008D-418D-8AE3-8461D6A49430}" destId="{70E615B7-2C24-428A-AC23-9F42408239EF}" srcOrd="1" destOrd="0" presId="urn:microsoft.com/office/officeart/2018/2/layout/IconLabelList"/>
    <dgm:cxn modelId="{B8548147-4469-40FD-8BD3-00A9D07E75F4}" type="presParOf" srcId="{A99F3B2B-008D-418D-8AE3-8461D6A49430}" destId="{9FCC3D81-F25F-4C8A-99AD-91E3F8BD1A5B}" srcOrd="2" destOrd="0" presId="urn:microsoft.com/office/officeart/2018/2/layout/IconLabelList"/>
    <dgm:cxn modelId="{52A0A5F7-2FD2-4DF3-A95E-7692C1EC72B2}" type="presParOf" srcId="{19EC78E1-F7D4-4864-ADC6-E8759D10D0FE}" destId="{E6FDCA59-B7C2-42B3-AA37-8347E4CAA49C}" srcOrd="1" destOrd="0" presId="urn:microsoft.com/office/officeart/2018/2/layout/IconLabelList"/>
    <dgm:cxn modelId="{9C5F0033-9010-4880-81D9-4CCB4455767F}" type="presParOf" srcId="{19EC78E1-F7D4-4864-ADC6-E8759D10D0FE}" destId="{DF49023A-0546-45A0-802F-4BE303E9B3C8}" srcOrd="2" destOrd="0" presId="urn:microsoft.com/office/officeart/2018/2/layout/IconLabelList"/>
    <dgm:cxn modelId="{3A226D27-D5D7-4BF3-8E7F-B77D97C1C186}" type="presParOf" srcId="{DF49023A-0546-45A0-802F-4BE303E9B3C8}" destId="{5EB6EA9B-63EC-4672-B06B-97ED6CAB59D2}" srcOrd="0" destOrd="0" presId="urn:microsoft.com/office/officeart/2018/2/layout/IconLabelList"/>
    <dgm:cxn modelId="{12125841-AC88-4583-9DB1-CDC16D0F9CA8}" type="presParOf" srcId="{DF49023A-0546-45A0-802F-4BE303E9B3C8}" destId="{FC552BA6-3D64-462A-B1FD-7A01ACA75DF2}" srcOrd="1" destOrd="0" presId="urn:microsoft.com/office/officeart/2018/2/layout/IconLabelList"/>
    <dgm:cxn modelId="{217EEC44-2D5F-4AB2-902D-D84A48A2AB69}" type="presParOf" srcId="{DF49023A-0546-45A0-802F-4BE303E9B3C8}" destId="{9A10D373-2B7E-4EA0-BA6B-A74F7F3E432D}" srcOrd="2" destOrd="0" presId="urn:microsoft.com/office/officeart/2018/2/layout/IconLabelList"/>
    <dgm:cxn modelId="{6FF2530E-1022-439A-B5CD-B3CB84645A95}" type="presParOf" srcId="{19EC78E1-F7D4-4864-ADC6-E8759D10D0FE}" destId="{9AD126B0-11AD-4719-8E3A-E2EF6D4DC08C}" srcOrd="3" destOrd="0" presId="urn:microsoft.com/office/officeart/2018/2/layout/IconLabelList"/>
    <dgm:cxn modelId="{820D7969-4553-4E7E-AA2D-556C1D50DA70}" type="presParOf" srcId="{19EC78E1-F7D4-4864-ADC6-E8759D10D0FE}" destId="{E585622D-A652-49A3-AB32-FFAE3702264B}" srcOrd="4" destOrd="0" presId="urn:microsoft.com/office/officeart/2018/2/layout/IconLabelList"/>
    <dgm:cxn modelId="{C67BDF62-77C5-43EB-8096-6031382CE8A3}" type="presParOf" srcId="{E585622D-A652-49A3-AB32-FFAE3702264B}" destId="{9F523EFC-7C42-444E-8020-5589463820BE}" srcOrd="0" destOrd="0" presId="urn:microsoft.com/office/officeart/2018/2/layout/IconLabelList"/>
    <dgm:cxn modelId="{99757BC6-0029-441F-A492-84F981B01E65}" type="presParOf" srcId="{E585622D-A652-49A3-AB32-FFAE3702264B}" destId="{731745D0-7A29-40C0-9603-A7851419C8CB}" srcOrd="1" destOrd="0" presId="urn:microsoft.com/office/officeart/2018/2/layout/IconLabelList"/>
    <dgm:cxn modelId="{24D4C79B-8408-458A-BE8B-B6F908EBC445}" type="presParOf" srcId="{E585622D-A652-49A3-AB32-FFAE3702264B}" destId="{FC091F9E-28D4-419E-B182-746D08EBBB4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EBA931-BB1E-4ECA-BFF8-F76FDB28BE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43DEB2-14EC-450D-9F86-D5E68D204C28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Установленный биохимически и/или молекулярно –генетически диагноз пропионовая ацидемия /метилмалоновая ацидемия/изовалериановая ацидемия</a:t>
          </a:r>
          <a:endParaRPr lang="en-US"/>
        </a:p>
      </dgm:t>
    </dgm:pt>
    <dgm:pt modelId="{4AE71806-1EEB-4E19-B420-72A5F2E6E31B}" type="parTrans" cxnId="{121CF3FE-E2D6-4BDD-9240-7DBE1BC5A8CB}">
      <dgm:prSet/>
      <dgm:spPr/>
      <dgm:t>
        <a:bodyPr/>
        <a:lstStyle/>
        <a:p>
          <a:endParaRPr lang="en-US"/>
        </a:p>
      </dgm:t>
    </dgm:pt>
    <dgm:pt modelId="{19F94769-8D18-4027-82EA-07A573737B96}" type="sibTrans" cxnId="{121CF3FE-E2D6-4BDD-9240-7DBE1BC5A8CB}">
      <dgm:prSet/>
      <dgm:spPr/>
      <dgm:t>
        <a:bodyPr/>
        <a:lstStyle/>
        <a:p>
          <a:endParaRPr lang="en-US"/>
        </a:p>
      </dgm:t>
    </dgm:pt>
    <dgm:pt modelId="{DC640A54-DE15-4794-B1CB-A398F453F70A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Зарегистрированный уровень аммония в крови более 200 мкмоль/л (не менее двух измерений)</a:t>
          </a:r>
          <a:endParaRPr lang="en-US"/>
        </a:p>
      </dgm:t>
    </dgm:pt>
    <dgm:pt modelId="{76CB42A7-892E-45EC-96ED-E6EA4AAE2A4B}" type="parTrans" cxnId="{DFF9E560-75C6-4149-938B-A897D40C49CB}">
      <dgm:prSet/>
      <dgm:spPr/>
      <dgm:t>
        <a:bodyPr/>
        <a:lstStyle/>
        <a:p>
          <a:endParaRPr lang="en-US"/>
        </a:p>
      </dgm:t>
    </dgm:pt>
    <dgm:pt modelId="{206717E1-388D-48BE-9178-64AF8C954F64}" type="sibTrans" cxnId="{DFF9E560-75C6-4149-938B-A897D40C49CB}">
      <dgm:prSet/>
      <dgm:spPr/>
      <dgm:t>
        <a:bodyPr/>
        <a:lstStyle/>
        <a:p>
          <a:endParaRPr lang="en-US"/>
        </a:p>
      </dgm:t>
    </dgm:pt>
    <dgm:pt modelId="{916C2A99-0697-4EFD-9E07-D9C692BC100C}" type="pres">
      <dgm:prSet presAssocID="{CBEBA931-BB1E-4ECA-BFF8-F76FDB28BEDD}" presName="root" presStyleCnt="0">
        <dgm:presLayoutVars>
          <dgm:dir/>
          <dgm:resizeHandles val="exact"/>
        </dgm:presLayoutVars>
      </dgm:prSet>
      <dgm:spPr/>
    </dgm:pt>
    <dgm:pt modelId="{EF31D383-8C5E-4C2C-997E-0EA46ED6CCB7}" type="pres">
      <dgm:prSet presAssocID="{1843DEB2-14EC-450D-9F86-D5E68D204C28}" presName="compNode" presStyleCnt="0"/>
      <dgm:spPr/>
    </dgm:pt>
    <dgm:pt modelId="{4A7491A9-B762-4443-9359-B2DF1EEFAC52}" type="pres">
      <dgm:prSet presAssocID="{1843DEB2-14EC-450D-9F86-D5E68D204C28}" presName="bgRect" presStyleLbl="bgShp" presStyleIdx="0" presStyleCnt="2"/>
      <dgm:spPr/>
    </dgm:pt>
    <dgm:pt modelId="{D7463629-4530-4873-A210-763943AD70BA}" type="pres">
      <dgm:prSet presAssocID="{1843DEB2-14EC-450D-9F86-D5E68D204C2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ДНК"/>
        </a:ext>
      </dgm:extLst>
    </dgm:pt>
    <dgm:pt modelId="{DDAB0E8D-5AA1-490A-BB20-03FBA74CD741}" type="pres">
      <dgm:prSet presAssocID="{1843DEB2-14EC-450D-9F86-D5E68D204C28}" presName="spaceRect" presStyleCnt="0"/>
      <dgm:spPr/>
    </dgm:pt>
    <dgm:pt modelId="{CC77701E-B984-4EC0-A44B-8D14694351B4}" type="pres">
      <dgm:prSet presAssocID="{1843DEB2-14EC-450D-9F86-D5E68D204C28}" presName="parTx" presStyleLbl="revTx" presStyleIdx="0" presStyleCnt="2">
        <dgm:presLayoutVars>
          <dgm:chMax val="0"/>
          <dgm:chPref val="0"/>
        </dgm:presLayoutVars>
      </dgm:prSet>
      <dgm:spPr/>
    </dgm:pt>
    <dgm:pt modelId="{049CDAC3-6C5E-4689-AA7E-998190143B9D}" type="pres">
      <dgm:prSet presAssocID="{19F94769-8D18-4027-82EA-07A573737B96}" presName="sibTrans" presStyleCnt="0"/>
      <dgm:spPr/>
    </dgm:pt>
    <dgm:pt modelId="{33D5CF70-0F48-4BD5-B842-B082F5F38FE7}" type="pres">
      <dgm:prSet presAssocID="{DC640A54-DE15-4794-B1CB-A398F453F70A}" presName="compNode" presStyleCnt="0"/>
      <dgm:spPr/>
    </dgm:pt>
    <dgm:pt modelId="{9FEC78F6-54E4-40E8-9577-A607950AA89F}" type="pres">
      <dgm:prSet presAssocID="{DC640A54-DE15-4794-B1CB-A398F453F70A}" presName="bgRect" presStyleLbl="bgShp" presStyleIdx="1" presStyleCnt="2"/>
      <dgm:spPr/>
    </dgm:pt>
    <dgm:pt modelId="{BFE9C59E-F055-402F-B686-DDD63C143BA8}" type="pres">
      <dgm:prSet presAssocID="{DC640A54-DE15-4794-B1CB-A398F453F7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D6397FC4-3BE8-4F08-ABA9-749D02249C6E}" type="pres">
      <dgm:prSet presAssocID="{DC640A54-DE15-4794-B1CB-A398F453F70A}" presName="spaceRect" presStyleCnt="0"/>
      <dgm:spPr/>
    </dgm:pt>
    <dgm:pt modelId="{069B87BD-13EA-45CF-9C5B-3C8B8645B6F3}" type="pres">
      <dgm:prSet presAssocID="{DC640A54-DE15-4794-B1CB-A398F453F70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DA7C937-A9F9-42A1-B79A-7CDAA9D968DB}" type="presOf" srcId="{DC640A54-DE15-4794-B1CB-A398F453F70A}" destId="{069B87BD-13EA-45CF-9C5B-3C8B8645B6F3}" srcOrd="0" destOrd="0" presId="urn:microsoft.com/office/officeart/2018/2/layout/IconVerticalSolidList"/>
    <dgm:cxn modelId="{DFF9E560-75C6-4149-938B-A897D40C49CB}" srcId="{CBEBA931-BB1E-4ECA-BFF8-F76FDB28BEDD}" destId="{DC640A54-DE15-4794-B1CB-A398F453F70A}" srcOrd="1" destOrd="0" parTransId="{76CB42A7-892E-45EC-96ED-E6EA4AAE2A4B}" sibTransId="{206717E1-388D-48BE-9178-64AF8C954F64}"/>
    <dgm:cxn modelId="{7BF33475-C90E-4925-8233-79FBE5259DD9}" type="presOf" srcId="{CBEBA931-BB1E-4ECA-BFF8-F76FDB28BEDD}" destId="{916C2A99-0697-4EFD-9E07-D9C692BC100C}" srcOrd="0" destOrd="0" presId="urn:microsoft.com/office/officeart/2018/2/layout/IconVerticalSolidList"/>
    <dgm:cxn modelId="{9A8DAAC4-4950-4497-8C30-F6D3A8A43546}" type="presOf" srcId="{1843DEB2-14EC-450D-9F86-D5E68D204C28}" destId="{CC77701E-B984-4EC0-A44B-8D14694351B4}" srcOrd="0" destOrd="0" presId="urn:microsoft.com/office/officeart/2018/2/layout/IconVerticalSolidList"/>
    <dgm:cxn modelId="{121CF3FE-E2D6-4BDD-9240-7DBE1BC5A8CB}" srcId="{CBEBA931-BB1E-4ECA-BFF8-F76FDB28BEDD}" destId="{1843DEB2-14EC-450D-9F86-D5E68D204C28}" srcOrd="0" destOrd="0" parTransId="{4AE71806-1EEB-4E19-B420-72A5F2E6E31B}" sibTransId="{19F94769-8D18-4027-82EA-07A573737B96}"/>
    <dgm:cxn modelId="{9EFA28F3-6DE5-4594-9E1B-105CDF625513}" type="presParOf" srcId="{916C2A99-0697-4EFD-9E07-D9C692BC100C}" destId="{EF31D383-8C5E-4C2C-997E-0EA46ED6CCB7}" srcOrd="0" destOrd="0" presId="urn:microsoft.com/office/officeart/2018/2/layout/IconVerticalSolidList"/>
    <dgm:cxn modelId="{0E9EFAAC-3E10-492C-AB87-16E8CAF29E4E}" type="presParOf" srcId="{EF31D383-8C5E-4C2C-997E-0EA46ED6CCB7}" destId="{4A7491A9-B762-4443-9359-B2DF1EEFAC52}" srcOrd="0" destOrd="0" presId="urn:microsoft.com/office/officeart/2018/2/layout/IconVerticalSolidList"/>
    <dgm:cxn modelId="{B1ADE883-F889-4BBB-B758-E0C772F79A3D}" type="presParOf" srcId="{EF31D383-8C5E-4C2C-997E-0EA46ED6CCB7}" destId="{D7463629-4530-4873-A210-763943AD70BA}" srcOrd="1" destOrd="0" presId="urn:microsoft.com/office/officeart/2018/2/layout/IconVerticalSolidList"/>
    <dgm:cxn modelId="{7DEA68F1-BF37-45AF-B154-035073359F60}" type="presParOf" srcId="{EF31D383-8C5E-4C2C-997E-0EA46ED6CCB7}" destId="{DDAB0E8D-5AA1-490A-BB20-03FBA74CD741}" srcOrd="2" destOrd="0" presId="urn:microsoft.com/office/officeart/2018/2/layout/IconVerticalSolidList"/>
    <dgm:cxn modelId="{EAE3B117-0B27-442F-97C5-5A0BAF59E799}" type="presParOf" srcId="{EF31D383-8C5E-4C2C-997E-0EA46ED6CCB7}" destId="{CC77701E-B984-4EC0-A44B-8D14694351B4}" srcOrd="3" destOrd="0" presId="urn:microsoft.com/office/officeart/2018/2/layout/IconVerticalSolidList"/>
    <dgm:cxn modelId="{098AC48A-0D6A-4C4F-9A70-6BB5FD71A54B}" type="presParOf" srcId="{916C2A99-0697-4EFD-9E07-D9C692BC100C}" destId="{049CDAC3-6C5E-4689-AA7E-998190143B9D}" srcOrd="1" destOrd="0" presId="urn:microsoft.com/office/officeart/2018/2/layout/IconVerticalSolidList"/>
    <dgm:cxn modelId="{21CCA9B0-73DC-46A8-9F3F-E9FE481CF8CD}" type="presParOf" srcId="{916C2A99-0697-4EFD-9E07-D9C692BC100C}" destId="{33D5CF70-0F48-4BD5-B842-B082F5F38FE7}" srcOrd="2" destOrd="0" presId="urn:microsoft.com/office/officeart/2018/2/layout/IconVerticalSolidList"/>
    <dgm:cxn modelId="{64926784-FAA4-4E13-946C-2150C020314C}" type="presParOf" srcId="{33D5CF70-0F48-4BD5-B842-B082F5F38FE7}" destId="{9FEC78F6-54E4-40E8-9577-A607950AA89F}" srcOrd="0" destOrd="0" presId="urn:microsoft.com/office/officeart/2018/2/layout/IconVerticalSolidList"/>
    <dgm:cxn modelId="{E41C47C6-58CC-4AEE-8614-646BA83856F2}" type="presParOf" srcId="{33D5CF70-0F48-4BD5-B842-B082F5F38FE7}" destId="{BFE9C59E-F055-402F-B686-DDD63C143BA8}" srcOrd="1" destOrd="0" presId="urn:microsoft.com/office/officeart/2018/2/layout/IconVerticalSolidList"/>
    <dgm:cxn modelId="{D1E58BE5-B0F7-40B2-B894-62ACA01D94DD}" type="presParOf" srcId="{33D5CF70-0F48-4BD5-B842-B082F5F38FE7}" destId="{D6397FC4-3BE8-4F08-ABA9-749D02249C6E}" srcOrd="2" destOrd="0" presId="urn:microsoft.com/office/officeart/2018/2/layout/IconVerticalSolidList"/>
    <dgm:cxn modelId="{1F6E2EE4-29C3-419B-AE46-BA9EA62BCA3B}" type="presParOf" srcId="{33D5CF70-0F48-4BD5-B842-B082F5F38FE7}" destId="{069B87BD-13EA-45CF-9C5B-3C8B8645B6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C36F4-2438-F142-822C-14DC6F9F795D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DDCA3-DF4A-6840-A53F-1DDBDAD3E535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- острое </a:t>
          </a:r>
          <a:r>
            <a:rPr lang="ru-RU" sz="2500" b="1" kern="1200"/>
            <a:t>жизнеугрожающее</a:t>
          </a:r>
          <a:r>
            <a:rPr lang="ru-RU" sz="2500" kern="1200"/>
            <a:t> состояние, связанное с повышением уровня аммония в крови и его токсическим воздействием на различные ткани, в том числе на центральную нервную систему.</a:t>
          </a:r>
          <a:endParaRPr lang="en-US" sz="2500" kern="1200"/>
        </a:p>
      </dsp:txBody>
      <dsp:txXfrm>
        <a:off x="608661" y="692298"/>
        <a:ext cx="4508047" cy="2799040"/>
      </dsp:txXfrm>
    </dsp:sp>
    <dsp:sp modelId="{43CEB128-5F25-C94C-A9FE-6C7772A8D8FF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4E2846-7350-2A4B-9DA6-1BB8C3A24EE0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При органических </a:t>
          </a:r>
          <a:r>
            <a:rPr lang="ru-RU" sz="2500" kern="1200" dirty="0" err="1"/>
            <a:t>ацидемиях</a:t>
          </a:r>
          <a:r>
            <a:rPr lang="ru-RU" sz="2500" kern="1200" dirty="0"/>
            <a:t>, вторичная </a:t>
          </a:r>
          <a:r>
            <a:rPr lang="ru-RU" sz="2500" kern="1200" dirty="0" err="1"/>
            <a:t>гипераммониемия</a:t>
          </a:r>
          <a:r>
            <a:rPr lang="ru-RU" sz="2500" kern="1200" dirty="0"/>
            <a:t> влияет на частоту и тяжесть метаболических кризов</a:t>
          </a:r>
          <a:endParaRPr lang="en-US" sz="2500" kern="1200" dirty="0"/>
        </a:p>
      </dsp:txBody>
      <dsp:txXfrm>
        <a:off x="6331365" y="692298"/>
        <a:ext cx="4508047" cy="279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E928-E1A2-924C-971E-0891CAE804EC}">
      <dsp:nvSpPr>
        <dsp:cNvPr id="0" name=""/>
        <dsp:cNvSpPr/>
      </dsp:nvSpPr>
      <dsp:spPr>
        <a:xfrm>
          <a:off x="3201" y="193789"/>
          <a:ext cx="2539866" cy="152391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Ограничение поступления белка с пищей</a:t>
          </a:r>
          <a:endParaRPr lang="en-US" sz="1400" kern="1200"/>
        </a:p>
      </dsp:txBody>
      <dsp:txXfrm>
        <a:off x="3201" y="193789"/>
        <a:ext cx="2539866" cy="1523919"/>
      </dsp:txXfrm>
    </dsp:sp>
    <dsp:sp modelId="{13DC8EE9-9A61-E34D-A681-4C055DC600C0}">
      <dsp:nvSpPr>
        <dsp:cNvPr id="0" name=""/>
        <dsp:cNvSpPr/>
      </dsp:nvSpPr>
      <dsp:spPr>
        <a:xfrm>
          <a:off x="2797054" y="193789"/>
          <a:ext cx="2539866" cy="152391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Препараты, связывающие аммоний в крови («</a:t>
          </a:r>
          <a:r>
            <a:rPr lang="ru-RU" sz="1400" b="1" kern="1200" dirty="0" err="1"/>
            <a:t>скавенжеры</a:t>
          </a:r>
          <a:r>
            <a:rPr lang="ru-RU" sz="1400" b="1" kern="1200" dirty="0"/>
            <a:t>»): </a:t>
          </a:r>
          <a:endParaRPr lang="en-US" sz="1400" kern="1200" dirty="0"/>
        </a:p>
      </dsp:txBody>
      <dsp:txXfrm>
        <a:off x="2797054" y="193789"/>
        <a:ext cx="2539866" cy="1523919"/>
      </dsp:txXfrm>
    </dsp:sp>
    <dsp:sp modelId="{9323E35F-B33B-8841-88A8-39D450C78F54}">
      <dsp:nvSpPr>
        <dsp:cNvPr id="0" name=""/>
        <dsp:cNvSpPr/>
      </dsp:nvSpPr>
      <dsp:spPr>
        <a:xfrm>
          <a:off x="5590907" y="193789"/>
          <a:ext cx="2539866" cy="15239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Натрия </a:t>
          </a:r>
          <a:r>
            <a:rPr lang="ru-RU" sz="1400" b="1" kern="1200" dirty="0" err="1"/>
            <a:t>бензоат</a:t>
          </a:r>
          <a:r>
            <a:rPr lang="ru-RU" sz="1400" b="1" kern="1200" dirty="0"/>
            <a:t> </a:t>
          </a:r>
          <a:r>
            <a:rPr lang="ru-RU" sz="1400" kern="1200" dirty="0"/>
            <a:t>(зарегистрирован в РФ только как лекарственная субстанция)</a:t>
          </a:r>
          <a:endParaRPr lang="en-US" sz="1400" kern="1200" dirty="0"/>
        </a:p>
      </dsp:txBody>
      <dsp:txXfrm>
        <a:off x="5590907" y="193789"/>
        <a:ext cx="2539866" cy="1523919"/>
      </dsp:txXfrm>
    </dsp:sp>
    <dsp:sp modelId="{E1B596E0-51D6-D64C-9CD5-0EF81C9D43EA}">
      <dsp:nvSpPr>
        <dsp:cNvPr id="0" name=""/>
        <dsp:cNvSpPr/>
      </dsp:nvSpPr>
      <dsp:spPr>
        <a:xfrm>
          <a:off x="8384760" y="193789"/>
          <a:ext cx="2539866" cy="152391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Глицерол</a:t>
          </a:r>
          <a:r>
            <a:rPr lang="ru-RU" sz="1400" b="1" kern="1200" dirty="0"/>
            <a:t> </a:t>
          </a:r>
          <a:r>
            <a:rPr lang="ru-RU" sz="1400" b="1" kern="1200" dirty="0" err="1"/>
            <a:t>фенилбутират</a:t>
          </a:r>
          <a:r>
            <a:rPr lang="ru-RU" sz="1400" b="1" kern="1200" dirty="0"/>
            <a:t> (</a:t>
          </a:r>
          <a:r>
            <a:rPr lang="en-US" sz="1400" b="1" kern="1200" dirty="0" err="1"/>
            <a:t>Ravicti</a:t>
          </a:r>
          <a:r>
            <a:rPr lang="ru-RU" sz="1400" b="1" kern="1200" dirty="0"/>
            <a:t>®</a:t>
          </a:r>
          <a:r>
            <a:rPr lang="en-US" sz="1400" b="1" kern="1200" dirty="0"/>
            <a:t> (glycerol phenylbutyrate</a:t>
          </a:r>
          <a:r>
            <a:rPr lang="ru-RU" sz="1400" b="1" kern="1200" dirty="0"/>
            <a:t>)</a:t>
          </a:r>
          <a:r>
            <a:rPr lang="en-US" sz="1400" b="1" kern="1200" dirty="0"/>
            <a:t>)</a:t>
          </a:r>
          <a:r>
            <a:rPr lang="en-US" sz="1400" kern="1200" dirty="0"/>
            <a:t> –  </a:t>
          </a:r>
          <a:r>
            <a:rPr lang="ru-RU" sz="1400" kern="1200" dirty="0"/>
            <a:t>в РФ не зарегистрирован</a:t>
          </a:r>
          <a:r>
            <a:rPr lang="en-US" sz="1400" kern="1200" dirty="0"/>
            <a:t> </a:t>
          </a:r>
        </a:p>
      </dsp:txBody>
      <dsp:txXfrm>
        <a:off x="8384760" y="193789"/>
        <a:ext cx="2539866" cy="1523919"/>
      </dsp:txXfrm>
    </dsp:sp>
    <dsp:sp modelId="{FCEC57E9-E2C2-984B-91A7-4A79B47BD54C}">
      <dsp:nvSpPr>
        <dsp:cNvPr id="0" name=""/>
        <dsp:cNvSpPr/>
      </dsp:nvSpPr>
      <dsp:spPr>
        <a:xfrm>
          <a:off x="3201" y="1971695"/>
          <a:ext cx="2539866" cy="152391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Активация ферментов цикла образования мочевины</a:t>
          </a:r>
          <a:endParaRPr lang="en-US" sz="1400" kern="1200" dirty="0"/>
        </a:p>
      </dsp:txBody>
      <dsp:txXfrm>
        <a:off x="3201" y="1971695"/>
        <a:ext cx="2539866" cy="1523919"/>
      </dsp:txXfrm>
    </dsp:sp>
    <dsp:sp modelId="{6EFE5FEE-0092-8849-9EE8-5E1D61466443}">
      <dsp:nvSpPr>
        <dsp:cNvPr id="0" name=""/>
        <dsp:cNvSpPr/>
      </dsp:nvSpPr>
      <dsp:spPr>
        <a:xfrm>
          <a:off x="2797054" y="1971695"/>
          <a:ext cx="2539866" cy="1523919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Активация </a:t>
          </a:r>
          <a:r>
            <a:rPr lang="en-US" sz="1400" kern="1200" dirty="0"/>
            <a:t>N –</a:t>
          </a:r>
          <a:r>
            <a:rPr lang="ru-RU" sz="1400" kern="1200" dirty="0" err="1"/>
            <a:t>ацетилглутамата</a:t>
          </a:r>
          <a:r>
            <a:rPr lang="ru-RU" sz="1400" kern="1200" dirty="0"/>
            <a:t>:</a:t>
          </a:r>
          <a:r>
            <a:rPr lang="ru-RU" sz="1400" b="1" kern="1200" dirty="0"/>
            <a:t> </a:t>
          </a:r>
          <a:r>
            <a:rPr lang="ru-RU" sz="1400" b="1" kern="1200" dirty="0" err="1"/>
            <a:t>Карглумовая</a:t>
          </a:r>
          <a:r>
            <a:rPr lang="ru-RU" sz="1400" b="1" kern="1200" dirty="0"/>
            <a:t> кислота (</a:t>
          </a:r>
          <a:r>
            <a:rPr lang="en-US" sz="1400" b="1" kern="1200" dirty="0" err="1"/>
            <a:t>Carglumic</a:t>
          </a:r>
          <a:r>
            <a:rPr lang="en-US" sz="1400" b="1" kern="1200" dirty="0"/>
            <a:t> acid</a:t>
          </a:r>
          <a:r>
            <a:rPr lang="ru-RU" sz="1400" b="1" kern="1200" dirty="0"/>
            <a:t>) – </a:t>
          </a:r>
          <a:r>
            <a:rPr lang="ru-RU" sz="1400" kern="1200" dirty="0"/>
            <a:t>в РФ не зарегистрирован</a:t>
          </a:r>
          <a:endParaRPr lang="en-US" sz="1400" kern="1200" dirty="0"/>
        </a:p>
      </dsp:txBody>
      <dsp:txXfrm>
        <a:off x="2797054" y="1971695"/>
        <a:ext cx="2539866" cy="1523919"/>
      </dsp:txXfrm>
    </dsp:sp>
    <dsp:sp modelId="{BC4B7AA5-B2A1-F846-AAA0-11E952D08F3A}">
      <dsp:nvSpPr>
        <dsp:cNvPr id="0" name=""/>
        <dsp:cNvSpPr/>
      </dsp:nvSpPr>
      <dsp:spPr>
        <a:xfrm>
          <a:off x="5590907" y="1971695"/>
          <a:ext cx="2539866" cy="1523919"/>
        </a:xfrm>
        <a:prstGeom prst="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Активация орнитин-</a:t>
          </a:r>
          <a:r>
            <a:rPr lang="ru-RU" sz="1400" kern="1200" dirty="0" err="1"/>
            <a:t>карбамоилтрансферазы</a:t>
          </a:r>
          <a:r>
            <a:rPr lang="ru-RU" sz="1400" kern="1200" dirty="0"/>
            <a:t> и </a:t>
          </a:r>
          <a:r>
            <a:rPr lang="ru-RU" sz="1400" kern="1200" dirty="0" err="1"/>
            <a:t>карбамоил-фосфатсинтетазы</a:t>
          </a:r>
          <a:r>
            <a:rPr lang="ru-RU" sz="1400" kern="1200" dirty="0"/>
            <a:t>: </a:t>
          </a:r>
          <a:r>
            <a:rPr lang="ru-RU" sz="1400" b="1" kern="1200" dirty="0" err="1"/>
            <a:t>Гепа</a:t>
          </a:r>
          <a:r>
            <a:rPr lang="ru-RU" sz="1400" b="1" kern="1200" dirty="0"/>
            <a:t> </a:t>
          </a:r>
          <a:r>
            <a:rPr lang="ru-RU" sz="1400" b="1" kern="1200" dirty="0" err="1"/>
            <a:t>Мерц</a:t>
          </a:r>
          <a:r>
            <a:rPr lang="ru-RU" sz="1400" b="1" kern="1200" dirty="0"/>
            <a:t>®(</a:t>
          </a:r>
          <a:r>
            <a:rPr lang="en-US" sz="1400" b="1" kern="1200" dirty="0"/>
            <a:t>L-</a:t>
          </a:r>
          <a:r>
            <a:rPr lang="ru-RU" sz="1400" b="1" kern="1200" dirty="0"/>
            <a:t>орнитина </a:t>
          </a:r>
          <a:r>
            <a:rPr lang="en-US" sz="1400" b="1" kern="1200" dirty="0"/>
            <a:t>L-</a:t>
          </a:r>
          <a:r>
            <a:rPr lang="ru-RU" sz="1400" b="1" kern="1200" dirty="0" err="1"/>
            <a:t>аспартат</a:t>
          </a:r>
          <a:r>
            <a:rPr lang="ru-RU" sz="1400" b="1" kern="1200" dirty="0"/>
            <a:t>) </a:t>
          </a:r>
          <a:r>
            <a:rPr lang="ru-RU" sz="1400" kern="1200" dirty="0"/>
            <a:t>не эффективен при нарушениях цикла синтеза мочевины</a:t>
          </a:r>
          <a:endParaRPr lang="en-US" sz="1400" kern="1200" dirty="0"/>
        </a:p>
      </dsp:txBody>
      <dsp:txXfrm>
        <a:off x="5590907" y="1971695"/>
        <a:ext cx="2539866" cy="1523919"/>
      </dsp:txXfrm>
    </dsp:sp>
    <dsp:sp modelId="{65653646-768D-3F4D-8B10-59898C717BD0}">
      <dsp:nvSpPr>
        <dsp:cNvPr id="0" name=""/>
        <dsp:cNvSpPr/>
      </dsp:nvSpPr>
      <dsp:spPr>
        <a:xfrm>
          <a:off x="8384760" y="1971695"/>
          <a:ext cx="2539866" cy="152391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/>
            <a:t>ГЕМОДИАФИЛЬТРАЦИЯ </a:t>
          </a:r>
          <a:endParaRPr lang="en-US" sz="1400" kern="1200"/>
        </a:p>
      </dsp:txBody>
      <dsp:txXfrm>
        <a:off x="8384760" y="1971695"/>
        <a:ext cx="2539866" cy="15239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7EC94-0B39-6140-8D5F-93C8B8F05201}">
      <dsp:nvSpPr>
        <dsp:cNvPr id="0" name=""/>
        <dsp:cNvSpPr/>
      </dsp:nvSpPr>
      <dsp:spPr>
        <a:xfrm>
          <a:off x="0" y="622"/>
          <a:ext cx="6199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EA568-7787-7E4F-8143-6798AD19E827}">
      <dsp:nvSpPr>
        <dsp:cNvPr id="0" name=""/>
        <dsp:cNvSpPr/>
      </dsp:nvSpPr>
      <dsp:spPr>
        <a:xfrm>
          <a:off x="0" y="622"/>
          <a:ext cx="6199269" cy="101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Гипераммониемия</a:t>
          </a:r>
          <a:r>
            <a:rPr lang="ru-RU" sz="1300" kern="1200" dirty="0"/>
            <a:t>  при ОА является</a:t>
          </a:r>
          <a:r>
            <a:rPr lang="en-US" sz="1300" kern="1200" dirty="0"/>
            <a:t> </a:t>
          </a:r>
          <a:r>
            <a:rPr lang="ru-RU" sz="1300" kern="1200" dirty="0"/>
            <a:t>следствием дефицита NAG и </a:t>
          </a:r>
          <a:r>
            <a:rPr lang="ru-RU" sz="1300" kern="1200" dirty="0" err="1"/>
            <a:t>инактивации</a:t>
          </a:r>
          <a:r>
            <a:rPr lang="ru-RU" sz="1300" kern="1200" dirty="0"/>
            <a:t> фермента </a:t>
          </a:r>
          <a:r>
            <a:rPr lang="en-US" sz="1300" kern="1200" dirty="0"/>
            <a:t>CPS1 </a:t>
          </a:r>
        </a:p>
      </dsp:txBody>
      <dsp:txXfrm>
        <a:off x="0" y="622"/>
        <a:ext cx="6199269" cy="1019295"/>
      </dsp:txXfrm>
    </dsp:sp>
    <dsp:sp modelId="{63ACBF6F-8224-6D43-91D9-B030E1622B12}">
      <dsp:nvSpPr>
        <dsp:cNvPr id="0" name=""/>
        <dsp:cNvSpPr/>
      </dsp:nvSpPr>
      <dsp:spPr>
        <a:xfrm>
          <a:off x="0" y="1019917"/>
          <a:ext cx="6199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6DD41-0DDC-1F49-9EA9-78A67A866971}">
      <dsp:nvSpPr>
        <dsp:cNvPr id="0" name=""/>
        <dsp:cNvSpPr/>
      </dsp:nvSpPr>
      <dsp:spPr>
        <a:xfrm>
          <a:off x="0" y="1019917"/>
          <a:ext cx="6199269" cy="101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С</a:t>
          </a:r>
          <a:r>
            <a:rPr lang="en-US" sz="1300" b="1" kern="1200" dirty="0" err="1"/>
            <a:t>arglumic</a:t>
          </a:r>
          <a:r>
            <a:rPr lang="en-US" sz="1300" b="1" kern="1200" dirty="0"/>
            <a:t> acid</a:t>
          </a:r>
          <a:r>
            <a:rPr lang="ru-RU" sz="1300" b="1" kern="1200" dirty="0"/>
            <a:t> </a:t>
          </a:r>
          <a:r>
            <a:rPr lang="ru-RU" sz="1300" kern="1200" dirty="0"/>
            <a:t>позволяет восполнить дефицит NAG, активировать </a:t>
          </a:r>
          <a:r>
            <a:rPr lang="en-US" sz="1300" kern="1200" dirty="0"/>
            <a:t>CPS1 </a:t>
          </a:r>
          <a:r>
            <a:rPr lang="ru-RU" sz="1300" kern="1200" dirty="0"/>
            <a:t>и возобновить работу цикла мочевины</a:t>
          </a:r>
          <a:endParaRPr lang="en-US" sz="1300" kern="1200" dirty="0"/>
        </a:p>
      </dsp:txBody>
      <dsp:txXfrm>
        <a:off x="0" y="1019917"/>
        <a:ext cx="6199269" cy="1019295"/>
      </dsp:txXfrm>
    </dsp:sp>
    <dsp:sp modelId="{75413EC5-7896-FB43-B6AB-CC9091B109A3}">
      <dsp:nvSpPr>
        <dsp:cNvPr id="0" name=""/>
        <dsp:cNvSpPr/>
      </dsp:nvSpPr>
      <dsp:spPr>
        <a:xfrm>
          <a:off x="0" y="2039213"/>
          <a:ext cx="6199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045EE5-4D49-8640-87C8-1CB0046CA433}">
      <dsp:nvSpPr>
        <dsp:cNvPr id="0" name=""/>
        <dsp:cNvSpPr/>
      </dsp:nvSpPr>
      <dsp:spPr>
        <a:xfrm>
          <a:off x="0" y="2039213"/>
          <a:ext cx="6199269" cy="101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С</a:t>
          </a:r>
          <a:r>
            <a:rPr lang="en-US" sz="1300" b="1" kern="1200"/>
            <a:t>arglumic acid</a:t>
          </a:r>
          <a:r>
            <a:rPr lang="ru-RU" sz="1300" kern="1200"/>
            <a:t>  позволяет эффективно и  безопасно снизить концентрацию аммиака в плазме крови и поддерживать ее в пределах допустимых значений</a:t>
          </a:r>
          <a:endParaRPr lang="en-US" sz="1300" kern="1200"/>
        </a:p>
      </dsp:txBody>
      <dsp:txXfrm>
        <a:off x="0" y="2039213"/>
        <a:ext cx="6199269" cy="1019295"/>
      </dsp:txXfrm>
    </dsp:sp>
    <dsp:sp modelId="{3FE0E8B7-133B-7A41-83F4-C3D951CEA344}">
      <dsp:nvSpPr>
        <dsp:cNvPr id="0" name=""/>
        <dsp:cNvSpPr/>
      </dsp:nvSpPr>
      <dsp:spPr>
        <a:xfrm>
          <a:off x="0" y="3058509"/>
          <a:ext cx="6199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B3CDE-4E1A-824D-8D23-7199B106B548}">
      <dsp:nvSpPr>
        <dsp:cNvPr id="0" name=""/>
        <dsp:cNvSpPr/>
      </dsp:nvSpPr>
      <dsp:spPr>
        <a:xfrm>
          <a:off x="0" y="3058509"/>
          <a:ext cx="6199269" cy="101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/>
            <a:t>С</a:t>
          </a:r>
          <a:r>
            <a:rPr lang="en-US" sz="1300" b="1" kern="1200"/>
            <a:t>arglumic acid</a:t>
          </a:r>
          <a:r>
            <a:rPr lang="ru-RU" sz="1300" b="1" kern="1200"/>
            <a:t> </a:t>
          </a:r>
          <a:r>
            <a:rPr lang="ru-RU" sz="1300" kern="1200"/>
            <a:t>используется в настоящее время зарубежными специалистами для лечения пациентов с пропионовой, метилмалоновой и изовалериановой ацидуриями, а также с другими метаболическими состояниями, ответственными за развитие гипераммониемии, на протяжении более чем </a:t>
          </a:r>
          <a:r>
            <a:rPr lang="en-US" sz="1300" kern="1200"/>
            <a:t>18</a:t>
          </a:r>
          <a:r>
            <a:rPr lang="ru-RU" sz="1300" kern="1200"/>
            <a:t> лет.</a:t>
          </a:r>
          <a:endParaRPr lang="en-US" sz="1300" kern="1200"/>
        </a:p>
      </dsp:txBody>
      <dsp:txXfrm>
        <a:off x="0" y="3058509"/>
        <a:ext cx="6199269" cy="1019295"/>
      </dsp:txXfrm>
    </dsp:sp>
    <dsp:sp modelId="{1A244769-8A04-954D-9110-8BD671F6004E}">
      <dsp:nvSpPr>
        <dsp:cNvPr id="0" name=""/>
        <dsp:cNvSpPr/>
      </dsp:nvSpPr>
      <dsp:spPr>
        <a:xfrm>
          <a:off x="0" y="4077805"/>
          <a:ext cx="619926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646BA-20EF-6347-B25B-16BD040592F2}">
      <dsp:nvSpPr>
        <dsp:cNvPr id="0" name=""/>
        <dsp:cNvSpPr/>
      </dsp:nvSpPr>
      <dsp:spPr>
        <a:xfrm>
          <a:off x="0" y="4077805"/>
          <a:ext cx="6199269" cy="1019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В России препарат подан на регистрацию в МЗ</a:t>
          </a:r>
          <a:endParaRPr lang="en-US" sz="1300" kern="1200" dirty="0"/>
        </a:p>
      </dsp:txBody>
      <dsp:txXfrm>
        <a:off x="0" y="4077805"/>
        <a:ext cx="6199269" cy="10192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1AA6-FB3C-46ED-8396-BE96323441F3}">
      <dsp:nvSpPr>
        <dsp:cNvPr id="0" name=""/>
        <dsp:cNvSpPr/>
      </dsp:nvSpPr>
      <dsp:spPr>
        <a:xfrm>
          <a:off x="1256520" y="936180"/>
          <a:ext cx="1529130" cy="15291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C3D81-F25F-4C8A-99AD-91E3F8BD1A5B}">
      <dsp:nvSpPr>
        <dsp:cNvPr id="0" name=""/>
        <dsp:cNvSpPr/>
      </dsp:nvSpPr>
      <dsp:spPr>
        <a:xfrm>
          <a:off x="322052" y="2862455"/>
          <a:ext cx="33980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Ограничение поступления белка с пищей (</a:t>
          </a:r>
          <a:r>
            <a:rPr lang="ru-RU" sz="1600" kern="1200" dirty="0"/>
            <a:t>низкобелковая</a:t>
          </a:r>
          <a:r>
            <a:rPr lang="ru-RU" sz="1400" kern="1200" dirty="0"/>
            <a:t> диета)</a:t>
          </a:r>
          <a:endParaRPr lang="en-US" sz="1400" kern="1200" dirty="0"/>
        </a:p>
      </dsp:txBody>
      <dsp:txXfrm>
        <a:off x="322052" y="2862455"/>
        <a:ext cx="3398067" cy="720000"/>
      </dsp:txXfrm>
    </dsp:sp>
    <dsp:sp modelId="{5EB6EA9B-63EC-4672-B06B-97ED6CAB59D2}">
      <dsp:nvSpPr>
        <dsp:cNvPr id="0" name=""/>
        <dsp:cNvSpPr/>
      </dsp:nvSpPr>
      <dsp:spPr>
        <a:xfrm>
          <a:off x="5249249" y="936180"/>
          <a:ext cx="1529130" cy="15291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0D373-2B7E-4EA0-BA6B-A74F7F3E432D}">
      <dsp:nvSpPr>
        <dsp:cNvPr id="0" name=""/>
        <dsp:cNvSpPr/>
      </dsp:nvSpPr>
      <dsp:spPr>
        <a:xfrm>
          <a:off x="4314781" y="2862455"/>
          <a:ext cx="33980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Контроль над вторичной </a:t>
          </a:r>
          <a:r>
            <a:rPr lang="ru-RU" sz="1400" kern="1200" dirty="0" err="1"/>
            <a:t>гипераммониемией</a:t>
          </a:r>
          <a:endParaRPr lang="en-US" sz="1400" kern="1200" dirty="0"/>
        </a:p>
      </dsp:txBody>
      <dsp:txXfrm>
        <a:off x="4314781" y="2862455"/>
        <a:ext cx="3398067" cy="720000"/>
      </dsp:txXfrm>
    </dsp:sp>
    <dsp:sp modelId="{9F523EFC-7C42-444E-8020-5589463820BE}">
      <dsp:nvSpPr>
        <dsp:cNvPr id="0" name=""/>
        <dsp:cNvSpPr/>
      </dsp:nvSpPr>
      <dsp:spPr>
        <a:xfrm>
          <a:off x="9241978" y="936180"/>
          <a:ext cx="1529130" cy="15291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91F9E-28D4-419E-B182-746D08EBBB40}">
      <dsp:nvSpPr>
        <dsp:cNvPr id="0" name=""/>
        <dsp:cNvSpPr/>
      </dsp:nvSpPr>
      <dsp:spPr>
        <a:xfrm>
          <a:off x="8307510" y="2862455"/>
          <a:ext cx="339806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 err="1"/>
            <a:t>Карглумовая</a:t>
          </a:r>
          <a:r>
            <a:rPr lang="ru-RU" sz="2900" kern="1200" dirty="0"/>
            <a:t> кислота</a:t>
          </a:r>
          <a:endParaRPr lang="en-US" sz="2900" kern="1200" dirty="0"/>
        </a:p>
      </dsp:txBody>
      <dsp:txXfrm>
        <a:off x="8307510" y="2862455"/>
        <a:ext cx="3398067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491A9-B762-4443-9359-B2DF1EEFAC52}">
      <dsp:nvSpPr>
        <dsp:cNvPr id="0" name=""/>
        <dsp:cNvSpPr/>
      </dsp:nvSpPr>
      <dsp:spPr>
        <a:xfrm>
          <a:off x="0" y="647677"/>
          <a:ext cx="11277600" cy="11957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63629-4530-4873-A210-763943AD70BA}">
      <dsp:nvSpPr>
        <dsp:cNvPr id="0" name=""/>
        <dsp:cNvSpPr/>
      </dsp:nvSpPr>
      <dsp:spPr>
        <a:xfrm>
          <a:off x="361702" y="916712"/>
          <a:ext cx="657641" cy="6576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7701E-B984-4EC0-A44B-8D14694351B4}">
      <dsp:nvSpPr>
        <dsp:cNvPr id="0" name=""/>
        <dsp:cNvSpPr/>
      </dsp:nvSpPr>
      <dsp:spPr>
        <a:xfrm>
          <a:off x="1381047" y="647677"/>
          <a:ext cx="9896552" cy="119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46" tIns="126546" rIns="126546" bIns="12654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Установленный биохимически и/или молекулярно –генетически диагноз пропионовая ацидемия /метилмалоновая ацидемия/изовалериановая ацидемия</a:t>
          </a:r>
          <a:endParaRPr lang="en-US" sz="2100" kern="1200"/>
        </a:p>
      </dsp:txBody>
      <dsp:txXfrm>
        <a:off x="1381047" y="647677"/>
        <a:ext cx="9896552" cy="1195711"/>
      </dsp:txXfrm>
    </dsp:sp>
    <dsp:sp modelId="{9FEC78F6-54E4-40E8-9577-A607950AA89F}">
      <dsp:nvSpPr>
        <dsp:cNvPr id="0" name=""/>
        <dsp:cNvSpPr/>
      </dsp:nvSpPr>
      <dsp:spPr>
        <a:xfrm>
          <a:off x="0" y="2142316"/>
          <a:ext cx="11277600" cy="119571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9C59E-F055-402F-B686-DDD63C143BA8}">
      <dsp:nvSpPr>
        <dsp:cNvPr id="0" name=""/>
        <dsp:cNvSpPr/>
      </dsp:nvSpPr>
      <dsp:spPr>
        <a:xfrm>
          <a:off x="361702" y="2411352"/>
          <a:ext cx="657641" cy="6576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B87BD-13EA-45CF-9C5B-3C8B8645B6F3}">
      <dsp:nvSpPr>
        <dsp:cNvPr id="0" name=""/>
        <dsp:cNvSpPr/>
      </dsp:nvSpPr>
      <dsp:spPr>
        <a:xfrm>
          <a:off x="1381047" y="2142316"/>
          <a:ext cx="9896552" cy="1195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46" tIns="126546" rIns="126546" bIns="12654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Зарегистрированный уровень аммония в крови более 200 мкмоль/л (не менее двух измерений)</a:t>
          </a:r>
          <a:endParaRPr lang="en-US" sz="2100" kern="1200"/>
        </a:p>
      </dsp:txBody>
      <dsp:txXfrm>
        <a:off x="1381047" y="2142316"/>
        <a:ext cx="9896552" cy="119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44280-C336-A046-8EEB-DF830AEE1C7D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4AC4D-2803-4343-B5B0-491321045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70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979797"/>
                </a:solidFill>
                <a:effectLst/>
                <a:latin typeface="proxima_nova_rgregular"/>
              </a:rPr>
              <a:t>Karl S Roth, MD</a:t>
            </a:r>
          </a:p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proxima_nova_rgbold"/>
              </a:rPr>
              <a:t>Genetics of Hyperammonemia Clinical Presentation</a:t>
            </a:r>
            <a:r>
              <a:rPr lang="ru-RU" b="0" i="0" dirty="0">
                <a:solidFill>
                  <a:srgbClr val="2A2A2A"/>
                </a:solidFill>
                <a:effectLst/>
                <a:latin typeface="proxima_nova_rgbold"/>
              </a:rPr>
              <a:t> </a:t>
            </a:r>
            <a:r>
              <a:rPr lang="en-US" b="0" i="0" dirty="0">
                <a:solidFill>
                  <a:srgbClr val="979797"/>
                </a:solidFill>
                <a:effectLst/>
                <a:latin typeface="proxima_nova_rgregular"/>
              </a:rPr>
              <a:t>Updated: Sep 20, 2018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979797"/>
                </a:solidFill>
                <a:effectLst/>
                <a:latin typeface="proxima_nova_rgregular"/>
              </a:rPr>
              <a:t>Author: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217D1-1253-4998-81C3-BC2944D76D8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58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E2489-54FD-4E49-BEED-1BEA11036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C681DB-B998-BA47-8F2D-0B6872A651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684F0-A022-4C4D-99CE-10C6CBBB6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23ED4-C1D6-CF43-AD3A-3F342D27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7FC391-1009-D946-96FF-4044C51C7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11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6C3A0-319C-EC49-9A2F-D85E44BCF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4F6AE7-B224-D543-B1AE-2A02D06E4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85A52-0208-DA4A-8A7E-6A36159DC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ED0B4-7666-6143-9984-CE351E97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16E9D-0447-CA4D-8350-25DE3B9F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04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B6A78FE-4F05-1C47-A645-75AC580E8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6A498B-B9D0-984E-A3A1-59138BCD7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FA2DE7-272A-2C4A-9945-B5D73FF9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33704-1EF7-044A-95BA-4177D846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70B92-B52C-F44C-92F6-634B3899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75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6285877"/>
            <a:ext cx="12192000" cy="57212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466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7774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05B27-EA3C-7846-BE91-C113B6C9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A31B02-FD98-5849-82F9-F1CAF8782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7C45B-7D15-7447-B4D6-8C87A597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FDE31-55FA-234A-A579-FAE4223D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01D0FF-8DF6-6544-AF72-6ECE0A36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21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76C44-FE98-6E4B-A584-C3B298CBC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4C240-0324-FC49-BA96-DDE9B9AF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8BDBA-435B-3A41-8990-8699D0B1A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FF3D3C-3BD8-A04A-B1C3-AC2605668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F6FA0D-2B52-A342-93B5-712225FD7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9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0D704-69EB-7442-BA8A-84B9719ED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8FD05-266F-7A46-B172-7B456222A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D48B01-2305-F44A-9C7C-BF360573A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9A527F-E395-5349-8E49-A01C66A5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DDC335-A95C-2443-95CE-AF86A0E1B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B0626F-BC8A-314F-A524-66158746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336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B7698-C3DB-EB46-A96F-4BF0CBC1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20BE9-328C-BB40-B22C-7BCB19CF6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6BA752-9576-ED49-A75D-0A8A3D903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CB14B3-D428-B94F-9EC4-6F09F2B8F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3EBA74-CE90-694B-A933-A9721A72E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0E535B-6679-5647-89F1-E77398B1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5EEB68-24A8-2C4C-995B-61680EF1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135C63-F993-054E-8AAC-D1BC2A31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C970D-7C29-ED4C-891E-A55993376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C6D76-4B8B-0F45-9294-F25612E2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F889FD-BF1A-9745-B979-8FAA19A0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67A9C9-A8C5-0945-8280-1622B7AF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76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9CA576-6974-D04E-B3CA-783F1C9B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6CD765-759D-C945-89E9-AC4B1299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A4B9B0-688D-F048-B6E1-39581A53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447F9-9F00-BB47-9189-89EADB49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07DF6A-4CA6-4947-8402-DB351D048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D40DE7-45F0-F84E-AA89-B95CE7C85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21F32-DC70-1D40-BEB6-5E48D90C3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C28582-F2E8-6A47-860D-46134B8B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3195DB-A6FF-9144-85BC-85ECB7F7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8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E31CA-8524-354F-880D-BF8B7EFAE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2B0FBD-2B90-334A-B745-8E93C357D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8969E7-B85C-E34E-A686-AC4A909DD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95E20-1121-214F-8902-21CCE201C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17D225-563F-834D-A985-AD1527D9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C0E04D-E835-C846-9D59-487D7D36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0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634F5-0071-264C-B203-FE4E8514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BD0DA1-B9DA-4349-BEDD-760467C8B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6FB0-2CBB-6748-9A7C-5EA78C330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500B-20DF-7B47-BB0B-F99BADD66B85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99924-BC41-F942-B64B-F32A9D94B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EC654E-A47A-8241-B0C8-754251B869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93279-8467-AA4B-ADAF-C633EC556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3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xpixel.net/Icon-Sign-Fast-Lunch-Meat-Burger-Hamburger-2013191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5347/wjm/2014.008" TargetMode="External"/><Relationship Id="rId5" Type="http://schemas.openxmlformats.org/officeDocument/2006/relationships/hyperlink" Target="https://en.wikipedia.org/wiki/Digital_object_identifier" TargetMode="External"/><Relationship Id="rId4" Type="http://schemas.openxmlformats.org/officeDocument/2006/relationships/hyperlink" Target="https://en.wikiversity.org/wiki/WikiJournal_of_Medicine/Medical_gallery_of_Mikael_H%C3%A4ggstr%C3%B6m_201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3C02A-5013-AB4E-B51A-B6902811F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23" y="457937"/>
            <a:ext cx="5962785" cy="4567137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Лечение </a:t>
            </a:r>
            <a:r>
              <a:rPr lang="ru-RU" sz="4400" b="1" dirty="0" err="1"/>
              <a:t>гипераммониемии</a:t>
            </a:r>
            <a:r>
              <a:rPr lang="ru-RU" sz="4400" b="1" dirty="0"/>
              <a:t> при заболеваниях из группы органических </a:t>
            </a:r>
            <a:r>
              <a:rPr lang="ru-RU" sz="4400" b="1" dirty="0" err="1"/>
              <a:t>ацидемий</a:t>
            </a:r>
            <a:endParaRPr lang="ru-RU" sz="44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80BE1A-FAED-F244-9634-D64976D3E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6082506"/>
            <a:ext cx="4620584" cy="775494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Докладчик: Печатникова Н.Л.</a:t>
            </a:r>
          </a:p>
        </p:txBody>
      </p:sp>
      <p:pic>
        <p:nvPicPr>
          <p:cNvPr id="5" name="Picture 4" descr="Крупный план невскрытых блистеров с таблетками">
            <a:extLst>
              <a:ext uri="{FF2B5EF4-FFF2-40B4-BE49-F238E27FC236}">
                <a16:creationId xmlns:a16="http://schemas.microsoft.com/office/drawing/2014/main" id="{48153DA2-C3EA-4D6D-9B0F-388607873D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16" r="21416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771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97E42-8084-9949-A4FD-65F4543D9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dirty="0">
                <a:solidFill>
                  <a:srgbClr val="FFFFFF"/>
                </a:solidFill>
              </a:rPr>
              <a:t>Патогенетическая терапия при органических </a:t>
            </a:r>
            <a:r>
              <a:rPr lang="ru-RU" sz="4000" b="1" dirty="0" err="1">
                <a:solidFill>
                  <a:srgbClr val="FFFFFF"/>
                </a:solidFill>
              </a:rPr>
              <a:t>ацидемиях</a:t>
            </a:r>
            <a:endParaRPr lang="ru-RU" sz="4000" b="1" dirty="0">
              <a:solidFill>
                <a:srgbClr val="FFFF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189CDE-D6CB-3845-9AA1-7ACAE57C215A}"/>
              </a:ext>
            </a:extLst>
          </p:cNvPr>
          <p:cNvSpPr txBox="1"/>
          <p:nvPr/>
        </p:nvSpPr>
        <p:spPr>
          <a:xfrm>
            <a:off x="1608667" y="677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4" name="Объект 2">
            <a:extLst>
              <a:ext uri="{FF2B5EF4-FFF2-40B4-BE49-F238E27FC236}">
                <a16:creationId xmlns:a16="http://schemas.microsoft.com/office/drawing/2014/main" id="{72DB2ED5-A631-4AD0-BA67-F9956258F9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414265"/>
              </p:ext>
            </p:extLst>
          </p:nvPr>
        </p:nvGraphicFramePr>
        <p:xfrm>
          <a:off x="11970" y="2170031"/>
          <a:ext cx="12027630" cy="451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660E72-2613-1E46-9B9D-98A7533E7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230577" y="3064933"/>
            <a:ext cx="1621755" cy="162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8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5BD3C9-5531-364B-92B4-38C79C536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cap="all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Карглумовая кислота</a:t>
            </a: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1A71770-0146-C84A-AC69-290C7AD5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322" y="2938729"/>
            <a:ext cx="10432493" cy="38595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2400" b="1" dirty="0" err="1"/>
              <a:t>Таблетки</a:t>
            </a:r>
            <a:r>
              <a:rPr lang="en-US" altLang="ru-RU" sz="2400" b="1" dirty="0"/>
              <a:t> </a:t>
            </a:r>
            <a:r>
              <a:rPr lang="en-US" altLang="ru-RU" sz="2400" b="1" dirty="0" err="1"/>
              <a:t>диспергируемые</a:t>
            </a:r>
            <a:r>
              <a:rPr lang="en-US" altLang="ru-RU" sz="2400" b="1" dirty="0"/>
              <a:t> 200мг/</a:t>
            </a:r>
            <a:r>
              <a:rPr lang="en-US" altLang="ru-RU" sz="2400" b="1" dirty="0" err="1"/>
              <a:t>таб</a:t>
            </a:r>
            <a:r>
              <a:rPr lang="en-US" altLang="ru-RU" sz="2400" b="1" dirty="0"/>
              <a:t> №60</a:t>
            </a:r>
            <a:endParaRPr kumimoji="0" lang="en-US" altLang="ru-RU" sz="2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Минимальная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доза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100мг/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кг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/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сутки</a:t>
            </a:r>
            <a:endParaRPr kumimoji="0" lang="en-US" altLang="ru-R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Максимальная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доза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250мг/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кг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/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сутки</a:t>
            </a:r>
            <a:endParaRPr kumimoji="0" lang="en-US" altLang="ru-R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Суточная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доза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делится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на</a:t>
            </a:r>
            <a:r>
              <a:rPr kumimoji="0" lang="en-US" altLang="ru-RU" sz="2400" i="0" u="none" strike="noStrike" cap="none" normalizeH="0" baseline="0" dirty="0">
                <a:ln>
                  <a:noFill/>
                </a:ln>
                <a:effectLst/>
              </a:rPr>
              <a:t> 2 -4 </a:t>
            </a:r>
            <a:r>
              <a:rPr kumimoji="0" lang="en-US" altLang="ru-RU" sz="2400" i="0" u="none" strike="noStrike" cap="none" normalizeH="0" baseline="0" dirty="0" err="1">
                <a:ln>
                  <a:noFill/>
                </a:ln>
                <a:effectLst/>
              </a:rPr>
              <a:t>приема</a:t>
            </a:r>
            <a:endParaRPr kumimoji="0" lang="en-US" altLang="ru-R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285750" marR="0" lvl="0" indent="-228600"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ru-RU" sz="2400" dirty="0" err="1"/>
              <a:t>Таблетки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растворяются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в</a:t>
            </a:r>
            <a:r>
              <a:rPr lang="en-US" altLang="ru-RU" sz="2400" dirty="0"/>
              <a:t> 5-10мл </a:t>
            </a:r>
            <a:r>
              <a:rPr lang="en-US" altLang="ru-RU" sz="2400" dirty="0" err="1"/>
              <a:t>воды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вводятся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через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рот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или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назогастральный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зонд</a:t>
            </a:r>
            <a:endParaRPr kumimoji="0" lang="en-US" altLang="ru-R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ru-RU" sz="24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7752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F4A7A93-D44C-4CA3-A8F3-758C9CD9302A}"/>
              </a:ext>
            </a:extLst>
          </p:cNvPr>
          <p:cNvSpPr>
            <a:spLocks/>
          </p:cNvSpPr>
          <p:nvPr/>
        </p:nvSpPr>
        <p:spPr bwMode="auto">
          <a:xfrm>
            <a:off x="284516" y="125854"/>
            <a:ext cx="11795760" cy="9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err="1">
                <a:solidFill>
                  <a:srgbClr val="4472C4"/>
                </a:solidFill>
                <a:latin typeface="Lato"/>
              </a:rPr>
              <a:t>Карглумовая</a:t>
            </a:r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 кислота  быстро</a:t>
            </a:r>
            <a:r>
              <a:rPr lang="en-US" sz="2800" b="1" cap="all" dirty="0">
                <a:solidFill>
                  <a:srgbClr val="4472C4"/>
                </a:solidFill>
                <a:latin typeface="Lato"/>
              </a:rPr>
              <a:t> </a:t>
            </a:r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и эффективно снижает уровень аммония в плазме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0E3CD-F46D-4F6C-8292-D32D9D7C0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835" y="2580933"/>
            <a:ext cx="6818329" cy="392053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31F662-0C61-40D4-BE3F-9C483C65C936}"/>
              </a:ext>
            </a:extLst>
          </p:cNvPr>
          <p:cNvSpPr/>
          <p:nvPr/>
        </p:nvSpPr>
        <p:spPr>
          <a:xfrm>
            <a:off x="1197923" y="2249645"/>
            <a:ext cx="102296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 Narrow" panose="020B0606020202030204" pitchFamily="34" charset="0"/>
              </a:rPr>
              <a:t>Данные пациентов 7 стран (1995-2009)  с ММА, ПА и ИВА и гипераммониемией (уровень </a:t>
            </a:r>
            <a:r>
              <a:rPr lang="en-GB" sz="1050" dirty="0">
                <a:latin typeface="Arial Narrow" panose="020B0606020202030204" pitchFamily="34" charset="0"/>
              </a:rPr>
              <a:t>NH</a:t>
            </a:r>
            <a:r>
              <a:rPr lang="en-GB" sz="1050" baseline="-25000" dirty="0">
                <a:latin typeface="Arial Narrow" panose="020B0606020202030204" pitchFamily="34" charset="0"/>
              </a:rPr>
              <a:t>3</a:t>
            </a:r>
            <a:r>
              <a:rPr lang="ru-RU" sz="1050" baseline="-25000" dirty="0">
                <a:latin typeface="Arial Narrow" panose="020B0606020202030204" pitchFamily="34" charset="0"/>
              </a:rPr>
              <a:t> </a:t>
            </a:r>
            <a:r>
              <a:rPr lang="ru-RU" sz="1050" dirty="0">
                <a:latin typeface="Arial Narrow" panose="020B0606020202030204" pitchFamily="34" charset="0"/>
              </a:rPr>
              <a:t>плазмы</a:t>
            </a:r>
            <a:r>
              <a:rPr lang="en-GB" sz="1050" dirty="0">
                <a:latin typeface="Arial Narrow" panose="020B0606020202030204" pitchFamily="34" charset="0"/>
              </a:rPr>
              <a:t> </a:t>
            </a:r>
            <a:r>
              <a:rPr lang="ru-RU" sz="1050" dirty="0">
                <a:latin typeface="Arial Narrow" panose="020B0606020202030204" pitchFamily="34" charset="0"/>
              </a:rPr>
              <a:t> </a:t>
            </a:r>
            <a:r>
              <a:rPr lang="en-GB" sz="1050" dirty="0">
                <a:latin typeface="Arial Narrow" panose="020B0606020202030204" pitchFamily="34" charset="0"/>
              </a:rPr>
              <a:t>&gt;60 </a:t>
            </a:r>
            <a:r>
              <a:rPr lang="ru-RU" sz="1050" dirty="0">
                <a:latin typeface="Arial Narrow" panose="020B0606020202030204" pitchFamily="34" charset="0"/>
              </a:rPr>
              <a:t>мкмоль</a:t>
            </a:r>
            <a:r>
              <a:rPr lang="en-GB" sz="1050" dirty="0">
                <a:latin typeface="Arial Narrow" panose="020B0606020202030204" pitchFamily="34" charset="0"/>
              </a:rPr>
              <a:t>/</a:t>
            </a:r>
            <a:r>
              <a:rPr lang="ru-RU" sz="1050" dirty="0">
                <a:latin typeface="Arial Narrow" panose="020B0606020202030204" pitchFamily="34" charset="0"/>
              </a:rPr>
              <a:t>л до лечения), с как минимум одним метаболическим кризом</a:t>
            </a:r>
            <a:endParaRPr lang="en-GB" sz="1050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119F2-FF8E-427C-87C0-20CB90B16A26}"/>
              </a:ext>
            </a:extLst>
          </p:cNvPr>
          <p:cNvSpPr txBox="1"/>
          <p:nvPr/>
        </p:nvSpPr>
        <p:spPr>
          <a:xfrm>
            <a:off x="593806" y="1596799"/>
            <a:ext cx="1100438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10">
              <a:spcBef>
                <a:spcPct val="20000"/>
              </a:spcBef>
              <a:buClr>
                <a:srgbClr val="DE4533"/>
              </a:buClr>
              <a:defRPr/>
            </a:pPr>
            <a:r>
              <a:rPr lang="ru-RU" sz="17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Медиана времени до нормализации аммония была 1.5 дня в группе комбинированной терапии (Карбаглю + </a:t>
            </a:r>
            <a:r>
              <a:rPr lang="ru-RU" sz="1700" b="1" kern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скавенжеры</a:t>
            </a:r>
            <a:r>
              <a:rPr lang="ru-RU" sz="17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en-US" sz="17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kern="0" dirty="0">
                <a:latin typeface="Arial Narrow" panose="020B0606020202030204" pitchFamily="34" charset="0"/>
                <a:cs typeface="Times New Roman" panose="02020603050405020304" pitchFamily="18" charset="0"/>
              </a:rPr>
              <a:t>и 1.6 дней в группе монотерапии карглумовой кислотой</a:t>
            </a:r>
            <a:endParaRPr lang="en-GB" sz="1700" b="1" kern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8E69BA-92CA-4B24-8342-5C3FD8E0A109}"/>
              </a:ext>
            </a:extLst>
          </p:cNvPr>
          <p:cNvSpPr txBox="1"/>
          <p:nvPr/>
        </p:nvSpPr>
        <p:spPr>
          <a:xfrm>
            <a:off x="593806" y="1218380"/>
            <a:ext cx="110043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cap="all" dirty="0">
                <a:solidFill>
                  <a:srgbClr val="4472C4"/>
                </a:solidFill>
                <a:latin typeface="Lato"/>
              </a:rPr>
              <a:t>Наибольшее снижение отмечено при комбинированной терапии</a:t>
            </a:r>
            <a:endParaRPr lang="en-US" sz="1200" b="1" cap="all" dirty="0">
              <a:solidFill>
                <a:srgbClr val="4472C4"/>
              </a:solidFill>
              <a:latin typeface="Lato"/>
              <a:sym typeface="Montserrat-Bold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F60FC2A5-FCF7-486E-BAC2-ED88B55CF256}"/>
              </a:ext>
            </a:extLst>
          </p:cNvPr>
          <p:cNvCxnSpPr/>
          <p:nvPr/>
        </p:nvCxnSpPr>
        <p:spPr bwMode="auto">
          <a:xfrm>
            <a:off x="3873040" y="3990757"/>
            <a:ext cx="980314" cy="1248325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CB6913A-8048-4CCA-B0EE-FEC24DD5D0FE}"/>
              </a:ext>
            </a:extLst>
          </p:cNvPr>
          <p:cNvCxnSpPr/>
          <p:nvPr/>
        </p:nvCxnSpPr>
        <p:spPr bwMode="auto">
          <a:xfrm>
            <a:off x="8138160" y="3263705"/>
            <a:ext cx="1067108" cy="216263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36E31F9-AF88-4B57-9C55-F52768BF33CA}"/>
              </a:ext>
            </a:extLst>
          </p:cNvPr>
          <p:cNvCxnSpPr/>
          <p:nvPr/>
        </p:nvCxnSpPr>
        <p:spPr bwMode="auto">
          <a:xfrm>
            <a:off x="6001708" y="4636045"/>
            <a:ext cx="1073521" cy="198521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BE4F4A-0229-4B13-BEEA-F48211DC7C95}"/>
              </a:ext>
            </a:extLst>
          </p:cNvPr>
          <p:cNvSpPr/>
          <p:nvPr/>
        </p:nvSpPr>
        <p:spPr>
          <a:xfrm>
            <a:off x="158438" y="6578844"/>
            <a:ext cx="11269133" cy="223140"/>
          </a:xfrm>
          <a:prstGeom prst="rect">
            <a:avLst/>
          </a:prstGeom>
        </p:spPr>
        <p:txBody>
          <a:bodyPr wrap="square" lIns="68580" tIns="34291" rIns="68580" bIns="34291">
            <a:spAutoFit/>
          </a:bodyPr>
          <a:lstStyle/>
          <a:p>
            <a:pPr defTabSz="1219170"/>
            <a:r>
              <a:rPr lang="en-US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1. Chakrapani et al. Effect of </a:t>
            </a:r>
            <a:r>
              <a:rPr lang="en-US" sz="1000" dirty="0" err="1">
                <a:solidFill>
                  <a:prstClr val="white">
                    <a:lumMod val="65000"/>
                  </a:prstClr>
                </a:solidFill>
                <a:latin typeface="Comfortaa-Regular"/>
              </a:rPr>
              <a:t>carglumic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 acid with or without ammonia scavengers on </a:t>
            </a:r>
            <a:r>
              <a:rPr lang="en-US" sz="1000" dirty="0" err="1">
                <a:solidFill>
                  <a:prstClr val="white">
                    <a:lumMod val="65000"/>
                  </a:prstClr>
                </a:solidFill>
                <a:latin typeface="Comfortaa-Regular"/>
              </a:rPr>
              <a:t>hyperammonaemia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 in acute decompensation episodes of organic acidurias</a:t>
            </a:r>
            <a:r>
              <a:rPr lang="ru-RU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 </a:t>
            </a:r>
            <a:r>
              <a:rPr lang="en-US" sz="1000" dirty="0" err="1">
                <a:solidFill>
                  <a:prstClr val="white">
                    <a:lumMod val="65000"/>
                  </a:prstClr>
                </a:solidFill>
                <a:latin typeface="Comfortaa-Regular"/>
              </a:rPr>
              <a:t>Orphanet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 Journal of Rare Diseases (2018) 13:97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11DD8E2-0758-4687-A2C1-7F3E5832A0B7}"/>
              </a:ext>
            </a:extLst>
          </p:cNvPr>
          <p:cNvSpPr>
            <a:spLocks/>
          </p:cNvSpPr>
          <p:nvPr/>
        </p:nvSpPr>
        <p:spPr bwMode="auto">
          <a:xfrm flipV="1">
            <a:off x="593806" y="989691"/>
            <a:ext cx="11033332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01144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27FE2D6-B7CA-4415-AD88-03EE410B414A}"/>
              </a:ext>
            </a:extLst>
          </p:cNvPr>
          <p:cNvSpPr>
            <a:spLocks/>
          </p:cNvSpPr>
          <p:nvPr/>
        </p:nvSpPr>
        <p:spPr bwMode="auto">
          <a:xfrm>
            <a:off x="422031" y="455381"/>
            <a:ext cx="11612880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defTabSz="1219170"/>
            <a:r>
              <a:rPr lang="ru-RU" sz="2800" b="1" cap="all" dirty="0" err="1">
                <a:solidFill>
                  <a:srgbClr val="4472C4"/>
                </a:solidFill>
                <a:latin typeface="Lato"/>
              </a:rPr>
              <a:t>Карглумовая</a:t>
            </a:r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 кислота снижает частоту и тяжесть метаболических кризов и необходимость госпитализации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BCF269E-5537-4854-B90D-E3E6B61364B1}"/>
              </a:ext>
            </a:extLst>
          </p:cNvPr>
          <p:cNvSpPr>
            <a:spLocks/>
          </p:cNvSpPr>
          <p:nvPr/>
        </p:nvSpPr>
        <p:spPr bwMode="auto">
          <a:xfrm flipV="1">
            <a:off x="455813" y="1202004"/>
            <a:ext cx="11480624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A69058-86D1-4036-909C-606171DF4FF4}"/>
              </a:ext>
            </a:extLst>
          </p:cNvPr>
          <p:cNvSpPr txBox="1"/>
          <p:nvPr/>
        </p:nvSpPr>
        <p:spPr>
          <a:xfrm>
            <a:off x="361882" y="1370933"/>
            <a:ext cx="11258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Применение </a:t>
            </a:r>
            <a:r>
              <a:rPr lang="ru-RU" sz="2000" b="1" dirty="0" err="1">
                <a:latin typeface="Arial Narrow" panose="020B0606020202030204" pitchFamily="34" charset="0"/>
              </a:rPr>
              <a:t>карглумовой</a:t>
            </a:r>
            <a:r>
              <a:rPr lang="ru-RU" sz="2000" b="1" dirty="0">
                <a:latin typeface="Arial Narrow" panose="020B0606020202030204" pitchFamily="34" charset="0"/>
              </a:rPr>
              <a:t> кислоты на протяжении 7-16 месяцев резко снизило частоту декомпенсации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Ни один пациент не потребовал госпитализации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32619A-6B9F-4E0A-BA75-FAB9DAA22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20" y="2479028"/>
            <a:ext cx="8793159" cy="4100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8501FE-3EEE-4EB3-A19E-B513511A52C5}"/>
              </a:ext>
            </a:extLst>
          </p:cNvPr>
          <p:cNvSpPr txBox="1"/>
          <p:nvPr/>
        </p:nvSpPr>
        <p:spPr>
          <a:xfrm>
            <a:off x="924589" y="2202029"/>
            <a:ext cx="10545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 Narrow" panose="020B0606020202030204" pitchFamily="34" charset="0"/>
              </a:rPr>
              <a:t>8</a:t>
            </a:r>
            <a:r>
              <a:rPr lang="ru-RU" sz="1200" b="1" dirty="0">
                <a:latin typeface="Lato"/>
              </a:rPr>
              <a:t> </a:t>
            </a:r>
            <a:r>
              <a:rPr lang="ru-RU" sz="1050" dirty="0">
                <a:latin typeface="Arial Narrow" panose="020B0606020202030204" pitchFamily="34" charset="0"/>
              </a:rPr>
              <a:t>пациентов (возраст 2–20 лет) с ПА и ММА, наблюдавшихся в клинике университета </a:t>
            </a:r>
            <a:r>
              <a:rPr lang="ru-RU" sz="1050" dirty="0" err="1">
                <a:latin typeface="Arial Narrow" panose="020B0606020202030204" pitchFamily="34" charset="0"/>
              </a:rPr>
              <a:t>Падова</a:t>
            </a:r>
            <a:r>
              <a:rPr lang="ru-RU" sz="1050" dirty="0">
                <a:latin typeface="Arial Narrow" panose="020B0606020202030204" pitchFamily="34" charset="0"/>
              </a:rPr>
              <a:t> с августа 2014 – декабрь 2015</a:t>
            </a:r>
            <a:r>
              <a:rPr lang="ru-RU" sz="1050" baseline="30000" dirty="0"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7592F7-089D-4F10-9BDC-419AF240B5A3}"/>
              </a:ext>
            </a:extLst>
          </p:cNvPr>
          <p:cNvSpPr/>
          <p:nvPr/>
        </p:nvSpPr>
        <p:spPr>
          <a:xfrm>
            <a:off x="2" y="6628173"/>
            <a:ext cx="9572367" cy="24622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/>
            <a:r>
              <a:rPr lang="ru-RU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1. 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Alberto Burlina et al - Molecular Genetics and Metabolism Reports (2016): 8: 34–40</a:t>
            </a:r>
          </a:p>
        </p:txBody>
      </p:sp>
    </p:spTree>
    <p:extLst>
      <p:ext uri="{BB962C8B-B14F-4D97-AF65-F5344CB8AC3E}">
        <p14:creationId xmlns:p14="http://schemas.microsoft.com/office/powerpoint/2010/main" val="16560409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4731F5-FDC7-401F-87BE-CD71874D89EE}"/>
              </a:ext>
            </a:extLst>
          </p:cNvPr>
          <p:cNvSpPr>
            <a:spLocks/>
          </p:cNvSpPr>
          <p:nvPr/>
        </p:nvSpPr>
        <p:spPr bwMode="auto">
          <a:xfrm>
            <a:off x="247143" y="181395"/>
            <a:ext cx="11697709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1219170"/>
            <a:r>
              <a:rPr lang="ru-RU" sz="2800" b="1" cap="all" dirty="0" err="1">
                <a:solidFill>
                  <a:srgbClr val="4472C4"/>
                </a:solidFill>
                <a:latin typeface="Lato"/>
              </a:rPr>
              <a:t>Карглумовая</a:t>
            </a:r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 кислота повышает потребление натурального белка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72405-5841-4DD4-87BF-4E8AAD419C64}"/>
              </a:ext>
            </a:extLst>
          </p:cNvPr>
          <p:cNvSpPr txBox="1"/>
          <p:nvPr/>
        </p:nvSpPr>
        <p:spPr>
          <a:xfrm>
            <a:off x="440911" y="871831"/>
            <a:ext cx="114050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Lato"/>
              </a:rPr>
              <a:t>Повышение суточного потребления белка и прибавка массы тела на фоне длительной терапии Карбаглю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F40C1-B933-4D86-82FA-C590E50E06FA}"/>
              </a:ext>
            </a:extLst>
          </p:cNvPr>
          <p:cNvSpPr txBox="1"/>
          <p:nvPr/>
        </p:nvSpPr>
        <p:spPr>
          <a:xfrm>
            <a:off x="908384" y="1690969"/>
            <a:ext cx="1054567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Arial Narrow" panose="020B0606020202030204" pitchFamily="34" charset="0"/>
              </a:rPr>
              <a:t>8 пациентов (возраст 2–20 лет) с ПА и ММА, наблюдавшихся в клинике университета </a:t>
            </a:r>
            <a:r>
              <a:rPr lang="ru-RU" sz="1050" dirty="0" err="1">
                <a:latin typeface="Arial Narrow" panose="020B0606020202030204" pitchFamily="34" charset="0"/>
              </a:rPr>
              <a:t>Падова</a:t>
            </a:r>
            <a:r>
              <a:rPr lang="ru-RU" sz="1050" dirty="0">
                <a:latin typeface="Arial Narrow" panose="020B0606020202030204" pitchFamily="34" charset="0"/>
              </a:rPr>
              <a:t> с августа 2014 – декабрь 2015</a:t>
            </a:r>
            <a:r>
              <a:rPr lang="ru-RU" sz="1050" baseline="30000" dirty="0"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950CC-FF3D-4336-8A87-30DBC8F97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8" y="2047007"/>
            <a:ext cx="10959101" cy="2058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287E1E-640B-47AA-9582-15B15EF02655}"/>
              </a:ext>
            </a:extLst>
          </p:cNvPr>
          <p:cNvSpPr txBox="1"/>
          <p:nvPr/>
        </p:nvSpPr>
        <p:spPr>
          <a:xfrm>
            <a:off x="616448" y="4464612"/>
            <a:ext cx="108376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Lato"/>
              </a:rPr>
              <a:t>У всех пациентов  отмечено улучшение внимания, переносимости физической нагрузки и повышение физической силы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latin typeface="Lato"/>
              </a:rPr>
              <a:t>Пациенты повысили суточное потребление белка на 20-50% и прибавили в весе (0-6.5 кг), частично из-за снижения частоты метаболических кризов и улучшение аппетита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AED0B9D-E5AF-40EF-9201-0F621023B10B}"/>
              </a:ext>
            </a:extLst>
          </p:cNvPr>
          <p:cNvSpPr>
            <a:spLocks/>
          </p:cNvSpPr>
          <p:nvPr/>
        </p:nvSpPr>
        <p:spPr bwMode="auto">
          <a:xfrm flipV="1">
            <a:off x="490815" y="839299"/>
            <a:ext cx="11480624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DE5694-C22E-45CA-A877-2159D46C6A9F}"/>
              </a:ext>
            </a:extLst>
          </p:cNvPr>
          <p:cNvSpPr/>
          <p:nvPr/>
        </p:nvSpPr>
        <p:spPr>
          <a:xfrm>
            <a:off x="2" y="6628173"/>
            <a:ext cx="9572367" cy="24622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defTabSz="914377"/>
            <a:r>
              <a:rPr lang="ru-RU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1. </a:t>
            </a:r>
            <a:r>
              <a:rPr lang="en-US" sz="1000" dirty="0">
                <a:solidFill>
                  <a:prstClr val="white">
                    <a:lumMod val="65000"/>
                  </a:prstClr>
                </a:solidFill>
                <a:latin typeface="Comfortaa-Regular"/>
              </a:rPr>
              <a:t>Alberto Burlina et al - Molecular Genetics and Metabolism Reports (2016): 8: 34–40</a:t>
            </a:r>
          </a:p>
        </p:txBody>
      </p:sp>
    </p:spTree>
    <p:extLst>
      <p:ext uri="{BB962C8B-B14F-4D97-AF65-F5344CB8AC3E}">
        <p14:creationId xmlns:p14="http://schemas.microsoft.com/office/powerpoint/2010/main" val="24937766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4731F5-FDC7-401F-87BE-CD71874D89EE}"/>
              </a:ext>
            </a:extLst>
          </p:cNvPr>
          <p:cNvSpPr>
            <a:spLocks/>
          </p:cNvSpPr>
          <p:nvPr/>
        </p:nvSpPr>
        <p:spPr bwMode="auto">
          <a:xfrm>
            <a:off x="247143" y="181395"/>
            <a:ext cx="11697709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1219170"/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Критерии назначения </a:t>
            </a:r>
            <a:r>
              <a:rPr lang="ru-RU" sz="2800" b="1" cap="all" dirty="0" err="1">
                <a:solidFill>
                  <a:srgbClr val="4472C4"/>
                </a:solidFill>
                <a:latin typeface="Lato"/>
              </a:rPr>
              <a:t>Карглумовой</a:t>
            </a:r>
            <a:r>
              <a:rPr lang="ru-RU" sz="2800" b="1" cap="all" dirty="0">
                <a:solidFill>
                  <a:srgbClr val="4472C4"/>
                </a:solidFill>
                <a:latin typeface="Lato"/>
              </a:rPr>
              <a:t> кислоты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AED0B9D-E5AF-40EF-9201-0F621023B10B}"/>
              </a:ext>
            </a:extLst>
          </p:cNvPr>
          <p:cNvSpPr>
            <a:spLocks/>
          </p:cNvSpPr>
          <p:nvPr/>
        </p:nvSpPr>
        <p:spPr bwMode="auto">
          <a:xfrm flipV="1">
            <a:off x="440911" y="671501"/>
            <a:ext cx="11480624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  <p:graphicFrame>
        <p:nvGraphicFramePr>
          <p:cNvPr id="12" name="TextBox 9">
            <a:extLst>
              <a:ext uri="{FF2B5EF4-FFF2-40B4-BE49-F238E27FC236}">
                <a16:creationId xmlns:a16="http://schemas.microsoft.com/office/drawing/2014/main" id="{53DB8A6E-F31D-4D3B-8A13-EA0FFD0322CA}"/>
              </a:ext>
            </a:extLst>
          </p:cNvPr>
          <p:cNvGraphicFramePr/>
          <p:nvPr/>
        </p:nvGraphicFramePr>
        <p:xfrm>
          <a:off x="543339" y="1378226"/>
          <a:ext cx="11277600" cy="3985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186206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3C48B49-6135-48B6-AC0F-97E5D8D1F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F01CE51-AF15-4A40-A772-6F999160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233" y="1163345"/>
            <a:ext cx="9014348" cy="2402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8" y="4374554"/>
            <a:ext cx="12192007" cy="248344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40655" y="4374554"/>
            <a:ext cx="4051344" cy="2483446"/>
          </a:xfrm>
          <a:prstGeom prst="rect">
            <a:avLst/>
          </a:prstGeom>
          <a:gradFill>
            <a:gsLst>
              <a:gs pos="4000">
                <a:schemeClr val="accent1">
                  <a:alpha val="21000"/>
                </a:schemeClr>
              </a:gs>
              <a:gs pos="83000">
                <a:schemeClr val="accent1">
                  <a:lumMod val="50000"/>
                  <a:alpha val="61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56AC18-FB41-4977-8B0C-F5082335A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379429"/>
            <a:ext cx="12191984" cy="1953928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4380927"/>
            <a:ext cx="12192000" cy="2019443"/>
          </a:xfrm>
          <a:prstGeom prst="rect">
            <a:avLst/>
          </a:prstGeom>
          <a:gradFill>
            <a:gsLst>
              <a:gs pos="32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45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B9F31F-DD4E-4B1A-B376-0EEB159E7345}"/>
              </a:ext>
            </a:extLst>
          </p:cNvPr>
          <p:cNvSpPr txBox="1"/>
          <p:nvPr/>
        </p:nvSpPr>
        <p:spPr>
          <a:xfrm>
            <a:off x="95456" y="742062"/>
            <a:ext cx="375894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Lato"/>
              </a:rPr>
              <a:t>Нарушения цикла мочевины </a:t>
            </a:r>
            <a:r>
              <a:rPr lang="ru-RU" sz="2000" b="1" dirty="0">
                <a:latin typeface="Lato"/>
              </a:rPr>
              <a:t>(Е72.2)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/>
              <a:t>Недостаточность N</a:t>
            </a:r>
            <a:r>
              <a:rPr lang="en-US" dirty="0"/>
              <a:t>AGS</a:t>
            </a:r>
            <a:endParaRPr lang="ru-RU" dirty="0"/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/>
              <a:t>Недостаточность</a:t>
            </a:r>
            <a:r>
              <a:rPr lang="en-US" dirty="0"/>
              <a:t> CPS-1</a:t>
            </a:r>
            <a:endParaRPr lang="ru-RU" dirty="0"/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/>
              <a:t>Недостаточность</a:t>
            </a:r>
            <a:r>
              <a:rPr lang="en-US" dirty="0"/>
              <a:t> OTC</a:t>
            </a:r>
            <a:r>
              <a:rPr lang="ru-RU" dirty="0"/>
              <a:t> (Е72.4)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 err="1"/>
              <a:t>Цитруллинемия</a:t>
            </a:r>
            <a:r>
              <a:rPr lang="ru-RU" dirty="0"/>
              <a:t> 1 типа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 err="1"/>
              <a:t>Аргининянтарная</a:t>
            </a:r>
            <a:r>
              <a:rPr lang="ru-RU" dirty="0"/>
              <a:t> ацидурия</a:t>
            </a:r>
            <a:endParaRPr lang="ru-RU" sz="1100" dirty="0"/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 err="1"/>
              <a:t>Аргининемия</a:t>
            </a:r>
            <a:endParaRPr lang="ru-RU" sz="1100" dirty="0"/>
          </a:p>
        </p:txBody>
      </p: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Наследственные заболевания с гипераммониемией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99A60-71B5-4644-80DB-F339BF3CF7E9}"/>
              </a:ext>
            </a:extLst>
          </p:cNvPr>
          <p:cNvSpPr txBox="1"/>
          <p:nvPr/>
        </p:nvSpPr>
        <p:spPr>
          <a:xfrm>
            <a:off x="95456" y="3117102"/>
            <a:ext cx="367042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sz="2000" dirty="0"/>
              <a:t>Синдром HHH </a:t>
            </a:r>
            <a:r>
              <a:rPr lang="ru-RU" sz="1100" dirty="0"/>
              <a:t>(гипераммониемия, </a:t>
            </a:r>
            <a:r>
              <a:rPr lang="ru-RU" sz="1100" dirty="0" err="1"/>
              <a:t>гиперорнитинемия</a:t>
            </a:r>
            <a:r>
              <a:rPr lang="ru-RU" sz="1100" dirty="0"/>
              <a:t>, </a:t>
            </a:r>
            <a:r>
              <a:rPr lang="ru-RU" sz="1100" dirty="0" err="1"/>
              <a:t>гомоцитруллинурия</a:t>
            </a:r>
            <a:r>
              <a:rPr lang="ru-RU" sz="1100" dirty="0"/>
              <a:t>)</a:t>
            </a:r>
            <a:endParaRPr lang="ru-RU" sz="1200" dirty="0"/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Цитруллинемия</a:t>
            </a:r>
            <a:r>
              <a:rPr lang="ru-RU" sz="2000" dirty="0"/>
              <a:t> 2 типа</a:t>
            </a:r>
            <a:endParaRPr lang="ru-RU" sz="1200" dirty="0"/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sz="2000" dirty="0" err="1"/>
              <a:t>Лизинурическая</a:t>
            </a:r>
            <a:r>
              <a:rPr lang="ru-RU" sz="2000" dirty="0"/>
              <a:t> непереносимость белка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8D46D-1662-4012-8D49-E07A911D9387}"/>
              </a:ext>
            </a:extLst>
          </p:cNvPr>
          <p:cNvSpPr txBox="1"/>
          <p:nvPr/>
        </p:nvSpPr>
        <p:spPr>
          <a:xfrm>
            <a:off x="3647329" y="772473"/>
            <a:ext cx="444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Lato"/>
              </a:rPr>
              <a:t>Органические </a:t>
            </a:r>
            <a:r>
              <a:rPr lang="ru-RU" sz="2400" b="1" dirty="0" err="1">
                <a:latin typeface="Lato"/>
              </a:rPr>
              <a:t>ацидурии</a:t>
            </a:r>
            <a:r>
              <a:rPr lang="ru-RU" sz="2400" b="1" dirty="0">
                <a:latin typeface="Lato"/>
              </a:rPr>
              <a:t>/</a:t>
            </a:r>
            <a:r>
              <a:rPr lang="ru-RU" sz="2400" b="1" dirty="0" err="1">
                <a:latin typeface="Lato"/>
              </a:rPr>
              <a:t>ацидемии</a:t>
            </a:r>
            <a:endParaRPr lang="ru-RU" sz="2400" b="1" dirty="0">
              <a:latin typeface="Lato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8441F0-F2E1-4BEF-ACAA-0DBFFAF8D861}"/>
              </a:ext>
            </a:extLst>
          </p:cNvPr>
          <p:cNvSpPr txBox="1"/>
          <p:nvPr/>
        </p:nvSpPr>
        <p:spPr>
          <a:xfrm>
            <a:off x="3647329" y="1609219"/>
            <a:ext cx="4385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Пропионовая ацидурия</a:t>
            </a:r>
          </a:p>
          <a:p>
            <a:pPr marL="429895" indent="-285750" algn="just">
              <a:buFont typeface="Arial" panose="020B0604020202020204" pitchFamily="34" charset="0"/>
              <a:buChar char="•"/>
            </a:pPr>
            <a:r>
              <a:rPr lang="ru-RU" dirty="0"/>
              <a:t>Метилмалоновая ацидурия </a:t>
            </a:r>
          </a:p>
          <a:p>
            <a:pPr marL="429895" indent="-285750" algn="just">
              <a:buFont typeface="Arial" panose="020B0604020202020204" pitchFamily="34" charset="0"/>
              <a:buChar char="•"/>
            </a:pPr>
            <a:r>
              <a:rPr lang="ru-RU" dirty="0"/>
              <a:t>Изовалериановая </a:t>
            </a:r>
            <a:r>
              <a:rPr lang="ru-RU" dirty="0" err="1"/>
              <a:t>ацидурия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F2F3A-3E70-4CF4-B7E7-0AD9ED8E72AF}"/>
              </a:ext>
            </a:extLst>
          </p:cNvPr>
          <p:cNvSpPr txBox="1"/>
          <p:nvPr/>
        </p:nvSpPr>
        <p:spPr>
          <a:xfrm>
            <a:off x="3703530" y="3486211"/>
            <a:ext cx="45946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ato"/>
              </a:rPr>
              <a:t>Нарушения окисления жирных кислот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/>
              <a:t>Недостаточность </a:t>
            </a:r>
            <a:r>
              <a:rPr lang="ru-RU" dirty="0" err="1"/>
              <a:t>среднецепочечной</a:t>
            </a:r>
            <a:r>
              <a:rPr lang="ru-RU" dirty="0"/>
              <a:t>        </a:t>
            </a:r>
            <a:r>
              <a:rPr lang="ru-RU" dirty="0" err="1"/>
              <a:t>ацил</a:t>
            </a:r>
            <a:r>
              <a:rPr lang="ru-RU" dirty="0"/>
              <a:t>-</a:t>
            </a:r>
            <a:r>
              <a:rPr lang="ru-RU" dirty="0" err="1"/>
              <a:t>КоА</a:t>
            </a:r>
            <a:r>
              <a:rPr lang="ru-RU" dirty="0"/>
              <a:t>-дегидрогеназы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/>
              <a:t>Системный дефицит карнитина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/>
              <a:t>Дефекты окисления длинноцепочечных жирных кислот и другие родственные нарушения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50D44A-23A3-46E4-9E2C-6AD72B2F2064}"/>
              </a:ext>
            </a:extLst>
          </p:cNvPr>
          <p:cNvSpPr txBox="1"/>
          <p:nvPr/>
        </p:nvSpPr>
        <p:spPr>
          <a:xfrm>
            <a:off x="8232791" y="1700681"/>
            <a:ext cx="38637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/>
              <a:t>Недостаточность карбоангидразы </a:t>
            </a:r>
            <a:r>
              <a:rPr lang="ru-RU" dirty="0" err="1"/>
              <a:t>Vа</a:t>
            </a:r>
            <a:endParaRPr lang="ru-RU" dirty="0"/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/>
              <a:t>Недостаточность </a:t>
            </a:r>
            <a:r>
              <a:rPr lang="ru-RU" dirty="0" err="1"/>
              <a:t>пируваткарбоксилазы</a:t>
            </a:r>
            <a:r>
              <a:rPr lang="ru-RU" dirty="0"/>
              <a:t> (неонатальная форма)</a:t>
            </a: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/>
              <a:t>Недостаточность </a:t>
            </a:r>
            <a:r>
              <a:rPr lang="ru-RU" dirty="0" err="1"/>
              <a:t>орнитинаминотрансферазы</a:t>
            </a:r>
            <a:endParaRPr lang="ru-RU" dirty="0"/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/>
              <a:t>Синдром </a:t>
            </a:r>
            <a:r>
              <a:rPr lang="ru-RU" dirty="0" err="1"/>
              <a:t>гиперинсулинизма</a:t>
            </a:r>
            <a:r>
              <a:rPr lang="ru-RU" dirty="0"/>
              <a:t>-гипераммониемии</a:t>
            </a: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/>
              <a:t>Нарушения обмена кобаламина</a:t>
            </a: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/>
              <a:t>Недостаточность АТФ-</a:t>
            </a:r>
            <a:r>
              <a:rPr lang="ru-RU" dirty="0" err="1"/>
              <a:t>синтазы</a:t>
            </a:r>
            <a:r>
              <a:rPr lang="ru-RU" dirty="0"/>
              <a:t> и другие нарушения дыхательной цепи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E1C4C-6C06-4260-ACF8-7E1A01392B17}"/>
              </a:ext>
            </a:extLst>
          </p:cNvPr>
          <p:cNvSpPr txBox="1"/>
          <p:nvPr/>
        </p:nvSpPr>
        <p:spPr>
          <a:xfrm>
            <a:off x="8298137" y="797708"/>
            <a:ext cx="3863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Lato"/>
              </a:rPr>
              <a:t>Другие наследственные</a:t>
            </a:r>
          </a:p>
          <a:p>
            <a:pPr algn="ctr"/>
            <a:r>
              <a:rPr lang="ru-RU" sz="2400" b="1" dirty="0">
                <a:latin typeface="Lato"/>
              </a:rPr>
              <a:t>нарушения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CB9F31F-DD4E-4B1A-B376-0EEB159E7345}"/>
              </a:ext>
            </a:extLst>
          </p:cNvPr>
          <p:cNvSpPr txBox="1"/>
          <p:nvPr/>
        </p:nvSpPr>
        <p:spPr>
          <a:xfrm>
            <a:off x="95456" y="742062"/>
            <a:ext cx="375894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Lato"/>
              </a:rPr>
              <a:t>Нарушения цикла мочевины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latin typeface="Lato"/>
              </a:rPr>
              <a:t>(Е72.2)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 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AGS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CPS-1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OTC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(Е72.4)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Цитруллинемия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1 типа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Аргининянтарная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ацидурия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Аргининемия</a:t>
            </a:r>
            <a:endParaRPr lang="ru-R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Наследственные заболевания с гипераммониемией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C99A60-71B5-4644-80DB-F339BF3CF7E9}"/>
              </a:ext>
            </a:extLst>
          </p:cNvPr>
          <p:cNvSpPr txBox="1"/>
          <p:nvPr/>
        </p:nvSpPr>
        <p:spPr>
          <a:xfrm>
            <a:off x="95456" y="3117102"/>
            <a:ext cx="3670427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Синдром HHH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(гипераммониемия, </a:t>
            </a:r>
            <a:r>
              <a:rPr lang="ru-RU" sz="1100" dirty="0" err="1">
                <a:solidFill>
                  <a:schemeClr val="bg1">
                    <a:lumMod val="75000"/>
                  </a:schemeClr>
                </a:solidFill>
              </a:rPr>
              <a:t>гиперорнитинемия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1100" dirty="0" err="1">
                <a:solidFill>
                  <a:schemeClr val="bg1">
                    <a:lumMod val="75000"/>
                  </a:schemeClr>
                </a:solidFill>
              </a:rPr>
              <a:t>гомоцитруллинурия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>
                    <a:lumMod val="75000"/>
                  </a:schemeClr>
                </a:solidFill>
              </a:rPr>
              <a:t>Цитруллинемия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 2 типа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bg1">
                    <a:lumMod val="75000"/>
                  </a:schemeClr>
                </a:solidFill>
              </a:rPr>
              <a:t>Лизинурическая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 непереносимость белка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A8D46D-1662-4012-8D49-E07A911D9387}"/>
              </a:ext>
            </a:extLst>
          </p:cNvPr>
          <p:cNvSpPr txBox="1"/>
          <p:nvPr/>
        </p:nvSpPr>
        <p:spPr>
          <a:xfrm>
            <a:off x="3647329" y="772473"/>
            <a:ext cx="444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Lato"/>
              </a:rPr>
              <a:t>Органические </a:t>
            </a:r>
            <a:r>
              <a:rPr lang="ru-RU" sz="2400" b="1" dirty="0" err="1">
                <a:latin typeface="Lato"/>
              </a:rPr>
              <a:t>ацидурии</a:t>
            </a:r>
            <a:r>
              <a:rPr lang="ru-RU" sz="2400" b="1" dirty="0">
                <a:latin typeface="Lato"/>
              </a:rPr>
              <a:t>/</a:t>
            </a:r>
            <a:r>
              <a:rPr lang="ru-RU" sz="2400" b="1" dirty="0" err="1">
                <a:latin typeface="Lato"/>
              </a:rPr>
              <a:t>ацидемии</a:t>
            </a:r>
            <a:r>
              <a:rPr lang="ru-RU" sz="2400" b="1" dirty="0">
                <a:latin typeface="Lato"/>
              </a:rPr>
              <a:t> (Е71.1)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8441F0-F2E1-4BEF-ACAA-0DBFFAF8D861}"/>
              </a:ext>
            </a:extLst>
          </p:cNvPr>
          <p:cNvSpPr txBox="1"/>
          <p:nvPr/>
        </p:nvSpPr>
        <p:spPr>
          <a:xfrm>
            <a:off x="3647329" y="1609219"/>
            <a:ext cx="4385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Пропионовая ацидурия</a:t>
            </a:r>
          </a:p>
          <a:p>
            <a:pPr marL="429895" indent="-285750" algn="just">
              <a:buFont typeface="Arial" panose="020B0604020202020204" pitchFamily="34" charset="0"/>
              <a:buChar char="•"/>
            </a:pPr>
            <a:r>
              <a:rPr lang="ru-RU" dirty="0"/>
              <a:t>Метилмалоновая ацидурия </a:t>
            </a:r>
          </a:p>
          <a:p>
            <a:pPr marL="429895" indent="-285750" algn="just">
              <a:buFont typeface="Arial" panose="020B0604020202020204" pitchFamily="34" charset="0"/>
              <a:buChar char="•"/>
            </a:pPr>
            <a:r>
              <a:rPr lang="ru-RU" dirty="0"/>
              <a:t>Изовалериановая </a:t>
            </a:r>
            <a:r>
              <a:rPr lang="ru-RU" dirty="0" err="1"/>
              <a:t>ацидурия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AF2F3A-3E70-4CF4-B7E7-0AD9ED8E72AF}"/>
              </a:ext>
            </a:extLst>
          </p:cNvPr>
          <p:cNvSpPr txBox="1"/>
          <p:nvPr/>
        </p:nvSpPr>
        <p:spPr>
          <a:xfrm>
            <a:off x="3703530" y="3486211"/>
            <a:ext cx="459460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75000"/>
                  </a:schemeClr>
                </a:solidFill>
                <a:latin typeface="Lato"/>
              </a:rPr>
              <a:t>Нарушения окисления жирных кислот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среднецепочечной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ацил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КоА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-дегидрогеназы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Системный дефицит карнитина</a:t>
            </a:r>
          </a:p>
          <a:p>
            <a:pPr marL="487045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Дефекты окисления длинноцепочечных жирных кислот и другие родственные нарушения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50D44A-23A3-46E4-9E2C-6AD72B2F2064}"/>
              </a:ext>
            </a:extLst>
          </p:cNvPr>
          <p:cNvSpPr txBox="1"/>
          <p:nvPr/>
        </p:nvSpPr>
        <p:spPr>
          <a:xfrm>
            <a:off x="8232791" y="1700681"/>
            <a:ext cx="386375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 карбоангидразы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Vа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пируваткарбоксилазы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(неонатальная форма)</a:t>
            </a: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орнитинаминотрансферазы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Синдром 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гиперинсулинизма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-гипераммониемии</a:t>
            </a: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Нарушения обмена кобаламина</a:t>
            </a:r>
          </a:p>
          <a:p>
            <a:pPr marL="429895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Недостаточность АТФ-</a:t>
            </a:r>
            <a:r>
              <a:rPr lang="ru-RU" dirty="0" err="1">
                <a:solidFill>
                  <a:schemeClr val="bg1">
                    <a:lumMod val="75000"/>
                  </a:schemeClr>
                </a:solidFill>
              </a:rPr>
              <a:t>синтазы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и другие нарушения дыхательной цепи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E1C4C-6C06-4260-ACF8-7E1A01392B17}"/>
              </a:ext>
            </a:extLst>
          </p:cNvPr>
          <p:cNvSpPr txBox="1"/>
          <p:nvPr/>
        </p:nvSpPr>
        <p:spPr>
          <a:xfrm>
            <a:off x="8298137" y="797708"/>
            <a:ext cx="3863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Lato"/>
              </a:rPr>
              <a:t>Другие наследственные</a:t>
            </a:r>
          </a:p>
          <a:p>
            <a:pPr algn="ctr"/>
            <a:r>
              <a:rPr lang="ru-RU" sz="2400" b="1" dirty="0">
                <a:solidFill>
                  <a:schemeClr val="bg1">
                    <a:lumMod val="75000"/>
                  </a:schemeClr>
                </a:solidFill>
                <a:latin typeface="Lato"/>
              </a:rPr>
              <a:t>нарушения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0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22">
            <a:extLst>
              <a:ext uri="{FF2B5EF4-FFF2-40B4-BE49-F238E27FC236}">
                <a16:creationId xmlns:a16="http://schemas.microsoft.com/office/drawing/2014/main" id="{37689ED5-37A8-4B64-855B-E772233E3038}"/>
              </a:ext>
            </a:extLst>
          </p:cNvPr>
          <p:cNvCxnSpPr/>
          <p:nvPr/>
        </p:nvCxnSpPr>
        <p:spPr bwMode="auto">
          <a:xfrm flipV="1">
            <a:off x="3676555" y="797708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22">
            <a:extLst>
              <a:ext uri="{FF2B5EF4-FFF2-40B4-BE49-F238E27FC236}">
                <a16:creationId xmlns:a16="http://schemas.microsoft.com/office/drawing/2014/main" id="{187A38FA-A60A-4B5E-AA60-E3EA7E812A7D}"/>
              </a:ext>
            </a:extLst>
          </p:cNvPr>
          <p:cNvCxnSpPr/>
          <p:nvPr/>
        </p:nvCxnSpPr>
        <p:spPr bwMode="auto">
          <a:xfrm flipV="1">
            <a:off x="8271162" y="923693"/>
            <a:ext cx="0" cy="5247296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FFFFFF">
                <a:alpha val="50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12C2D2E-7875-4620-BEC7-03AB504F4B87}"/>
              </a:ext>
            </a:extLst>
          </p:cNvPr>
          <p:cNvSpPr txBox="1"/>
          <p:nvPr/>
        </p:nvSpPr>
        <p:spPr>
          <a:xfrm>
            <a:off x="817416" y="37660"/>
            <a:ext cx="108827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Органические </a:t>
            </a:r>
            <a:r>
              <a:rPr lang="ru-RU" sz="2400" b="1" cap="all" dirty="0" err="1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ацидурии</a:t>
            </a:r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/</a:t>
            </a:r>
            <a:r>
              <a:rPr lang="ru-RU" sz="2400" b="1" cap="all" dirty="0" err="1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ацидемии</a:t>
            </a:r>
            <a:endParaRPr lang="ru-RU" sz="2400" b="1" cap="all" dirty="0">
              <a:solidFill>
                <a:schemeClr val="accent1"/>
              </a:solidFill>
              <a:latin typeface="Lato"/>
              <a:ea typeface="+mj-ea"/>
              <a:cs typeface="+mj-cs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6F25A494-FD68-4357-B401-AE99C918956A}"/>
              </a:ext>
            </a:extLst>
          </p:cNvPr>
          <p:cNvSpPr>
            <a:spLocks/>
          </p:cNvSpPr>
          <p:nvPr/>
        </p:nvSpPr>
        <p:spPr bwMode="auto">
          <a:xfrm flipV="1">
            <a:off x="981870" y="490902"/>
            <a:ext cx="10669053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7FCF19-F069-AB42-8619-E21D6D96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687010"/>
            <a:ext cx="11904134" cy="61333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 Группа наследственных нарушений обмена веществ, характеризующиеся недостаточностью ферментов, участвующих в обмене аминокислот, что приводит к накоплению токсических метаболитов, поражающих все органы и ткани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Дебют в первые недели/годы жизни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Первым симптомом может быть </a:t>
            </a:r>
            <a:r>
              <a:rPr lang="ru-RU" dirty="0" err="1"/>
              <a:t>жизнеугрожающее</a:t>
            </a:r>
            <a:r>
              <a:rPr lang="ru-RU" dirty="0"/>
              <a:t> состояние (эпилептический статус, кома)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 err="1"/>
              <a:t>Кризовое</a:t>
            </a:r>
            <a:r>
              <a:rPr lang="ru-RU" dirty="0"/>
              <a:t> течение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Выявляются методом ТМС (войдут в программу расширенного скрининга)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dirty="0"/>
              <a:t>Терапия пожизненная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45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BE2C034F-A82F-4D49-8A4B-74491ED8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8667"/>
            <a:ext cx="10515600" cy="5838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Заболевание для включения: </a:t>
            </a:r>
            <a:endParaRPr lang="en-US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Другие виды нарушений обмена аминокислот с разветвленной цепью  (Код МКБ-10: Е71.1)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</a:rPr>
              <a:t>Препарат для включения:</a:t>
            </a:r>
            <a:endParaRPr lang="en-US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Карглумовая</a:t>
            </a:r>
            <a:r>
              <a:rPr lang="ru-RU" dirty="0"/>
              <a:t> кислота (</a:t>
            </a:r>
            <a:r>
              <a:rPr lang="en-US" dirty="0" err="1"/>
              <a:t>Carbaglu</a:t>
            </a:r>
            <a:r>
              <a:rPr lang="en-US" dirty="0"/>
              <a:t>® </a:t>
            </a:r>
            <a:r>
              <a:rPr lang="en-US" dirty="0" err="1"/>
              <a:t>Carglumic</a:t>
            </a:r>
            <a:r>
              <a:rPr lang="en-US" dirty="0"/>
              <a:t> Acid </a:t>
            </a:r>
            <a:r>
              <a:rPr lang="en-US" dirty="0" err="1"/>
              <a:t>Waymade</a:t>
            </a:r>
            <a:r>
              <a:rPr lang="en-US" dirty="0"/>
              <a:t> ®)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59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256DC-13BF-1144-91EA-25405035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>
                <a:solidFill>
                  <a:srgbClr val="FFFFFF"/>
                </a:solidFill>
              </a:rPr>
              <a:t>Гипераммониемия</a:t>
            </a:r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1C1D85F0-BB93-4FFC-B612-BBD869BE06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2134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24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403CF6-6275-4028-B640-B60D929D7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95" y="673821"/>
            <a:ext cx="4663571" cy="61967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0F1922-3FCD-4B39-9ED6-82914574995C}"/>
              </a:ext>
            </a:extLst>
          </p:cNvPr>
          <p:cNvSpPr txBox="1"/>
          <p:nvPr/>
        </p:nvSpPr>
        <p:spPr>
          <a:xfrm>
            <a:off x="2803296" y="76206"/>
            <a:ext cx="6095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accent1"/>
                </a:solidFill>
                <a:latin typeface="Lato"/>
                <a:ea typeface="+mj-ea"/>
                <a:cs typeface="+mj-cs"/>
              </a:rPr>
              <a:t>Симптомы гипераммониемии</a:t>
            </a:r>
          </a:p>
        </p:txBody>
      </p:sp>
      <p:sp>
        <p:nvSpPr>
          <p:cNvPr id="19" name="Parallelogramm 2">
            <a:extLst>
              <a:ext uri="{FF2B5EF4-FFF2-40B4-BE49-F238E27FC236}">
                <a16:creationId xmlns:a16="http://schemas.microsoft.com/office/drawing/2014/main" id="{FFCC48A8-6CB1-4727-80D0-4FB5731E61FC}"/>
              </a:ext>
            </a:extLst>
          </p:cNvPr>
          <p:cNvSpPr/>
          <p:nvPr/>
        </p:nvSpPr>
        <p:spPr bwMode="auto">
          <a:xfrm flipH="1">
            <a:off x="7294871" y="729386"/>
            <a:ext cx="240055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ЦНС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0" name="Parallelogramm 2">
            <a:extLst>
              <a:ext uri="{FF2B5EF4-FFF2-40B4-BE49-F238E27FC236}">
                <a16:creationId xmlns:a16="http://schemas.microsoft.com/office/drawing/2014/main" id="{0A4D39E0-D29B-44B6-9710-DEE7C4AC04E6}"/>
              </a:ext>
            </a:extLst>
          </p:cNvPr>
          <p:cNvSpPr/>
          <p:nvPr/>
        </p:nvSpPr>
        <p:spPr bwMode="auto">
          <a:xfrm flipH="1">
            <a:off x="7401477" y="2294992"/>
            <a:ext cx="3251833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Орган зрения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1" name="Freihandform 30">
            <a:extLst>
              <a:ext uri="{FF2B5EF4-FFF2-40B4-BE49-F238E27FC236}">
                <a16:creationId xmlns:a16="http://schemas.microsoft.com/office/drawing/2014/main" id="{9618B143-9ED3-46E4-8905-1A9DBCAF22E3}"/>
              </a:ext>
            </a:extLst>
          </p:cNvPr>
          <p:cNvSpPr/>
          <p:nvPr/>
        </p:nvSpPr>
        <p:spPr bwMode="auto">
          <a:xfrm>
            <a:off x="428771" y="847615"/>
            <a:ext cx="1571926" cy="44383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432000" tIns="72000" rIns="0" bIns="72000" anchor="ctr"/>
          <a:lstStyle/>
          <a:p>
            <a:pPr marL="0" marR="0" lvl="0" indent="0" defTabSz="801688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Общие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cs typeface="Arial" charset="0"/>
            </a:endParaRPr>
          </a:p>
        </p:txBody>
      </p:sp>
      <p:sp>
        <p:nvSpPr>
          <p:cNvPr id="22" name="Freihandform 30">
            <a:extLst>
              <a:ext uri="{FF2B5EF4-FFF2-40B4-BE49-F238E27FC236}">
                <a16:creationId xmlns:a16="http://schemas.microsoft.com/office/drawing/2014/main" id="{82695143-86AD-483F-B912-72486809448D}"/>
              </a:ext>
            </a:extLst>
          </p:cNvPr>
          <p:cNvSpPr/>
          <p:nvPr/>
        </p:nvSpPr>
        <p:spPr bwMode="auto">
          <a:xfrm>
            <a:off x="367165" y="2399893"/>
            <a:ext cx="4174267" cy="443832"/>
          </a:xfrm>
          <a:custGeom>
            <a:avLst/>
            <a:gdLst>
              <a:gd name="connsiteX0" fmla="*/ 2277978 w 2449094"/>
              <a:gd name="connsiteY0" fmla="*/ 0 h 443832"/>
              <a:gd name="connsiteX1" fmla="*/ 2449094 w 2449094"/>
              <a:gd name="connsiteY1" fmla="*/ 443832 h 443832"/>
              <a:gd name="connsiteX2" fmla="*/ 0 w 2449094"/>
              <a:gd name="connsiteY2" fmla="*/ 443832 h 443832"/>
              <a:gd name="connsiteX3" fmla="*/ 0 w 2449094"/>
              <a:gd name="connsiteY3" fmla="*/ 5348 h 443832"/>
              <a:gd name="connsiteX4" fmla="*/ 2277978 w 2449094"/>
              <a:gd name="connsiteY4" fmla="*/ 0 h 44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094" h="443832">
                <a:moveTo>
                  <a:pt x="2277978" y="0"/>
                </a:moveTo>
                <a:lnTo>
                  <a:pt x="2449094" y="443832"/>
                </a:lnTo>
                <a:lnTo>
                  <a:pt x="0" y="443832"/>
                </a:lnTo>
                <a:lnTo>
                  <a:pt x="0" y="5348"/>
                </a:lnTo>
                <a:lnTo>
                  <a:pt x="2277978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432000" tIns="72000" rIns="0" bIns="72000" anchor="ctr"/>
          <a:lstStyle/>
          <a:p>
            <a:pPr marL="0" marR="0" lvl="0" indent="0" defTabSz="801688" eaLnBrk="0" fontAlgn="auto" latinLnBrk="0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cs typeface="Arial" charset="0"/>
              </a:rPr>
              <a:t>Мышечные/Неврологические</a:t>
            </a:r>
          </a:p>
        </p:txBody>
      </p:sp>
      <p:sp>
        <p:nvSpPr>
          <p:cNvPr id="23" name="Parallelogramm 2">
            <a:extLst>
              <a:ext uri="{FF2B5EF4-FFF2-40B4-BE49-F238E27FC236}">
                <a16:creationId xmlns:a16="http://schemas.microsoft.com/office/drawing/2014/main" id="{8A097AC5-B3B5-4EFD-9AF8-34692F441F00}"/>
              </a:ext>
            </a:extLst>
          </p:cNvPr>
          <p:cNvSpPr/>
          <p:nvPr/>
        </p:nvSpPr>
        <p:spPr bwMode="auto">
          <a:xfrm flipH="1">
            <a:off x="8211014" y="3277594"/>
            <a:ext cx="2531961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Легочные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4" name="Parallelogramm 2">
            <a:extLst>
              <a:ext uri="{FF2B5EF4-FFF2-40B4-BE49-F238E27FC236}">
                <a16:creationId xmlns:a16="http://schemas.microsoft.com/office/drawing/2014/main" id="{C017A453-C47F-472E-B780-C29BB0DFEDB4}"/>
              </a:ext>
            </a:extLst>
          </p:cNvPr>
          <p:cNvSpPr/>
          <p:nvPr/>
        </p:nvSpPr>
        <p:spPr bwMode="auto">
          <a:xfrm flipH="1">
            <a:off x="8319044" y="4947485"/>
            <a:ext cx="2213067" cy="438103"/>
          </a:xfrm>
          <a:prstGeom prst="parallelogram">
            <a:avLst>
              <a:gd name="adj" fmla="val 38915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0"/>
          </a:gradFill>
          <a:ln w="12700">
            <a:noFill/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288000" tIns="72000" rIns="0" bIns="72000" anchor="ctr"/>
          <a:lstStyle/>
          <a:p>
            <a:pPr defTabSz="801688" eaLnBrk="0" hangingPunct="0">
              <a:lnSpc>
                <a:spcPct val="85000"/>
              </a:lnSpc>
            </a:pPr>
            <a:r>
              <a:rPr lang="ru-RU" sz="2400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Печень</a:t>
            </a:r>
            <a:endParaRPr lang="de-DE" sz="2400" b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36953271-1EF4-4F61-A108-454890B8DDD8}"/>
              </a:ext>
            </a:extLst>
          </p:cNvPr>
          <p:cNvSpPr/>
          <p:nvPr/>
        </p:nvSpPr>
        <p:spPr bwMode="auto">
          <a:xfrm>
            <a:off x="167002" y="640920"/>
            <a:ext cx="5236271" cy="104835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8" name="Textfeld 350">
            <a:extLst>
              <a:ext uri="{FF2B5EF4-FFF2-40B4-BE49-F238E27FC236}">
                <a16:creationId xmlns:a16="http://schemas.microsoft.com/office/drawing/2014/main" id="{390301D5-7829-4E1B-AC81-DD2A9DB2AB1E}"/>
              </a:ext>
            </a:extLst>
          </p:cNvPr>
          <p:cNvSpPr txBox="1"/>
          <p:nvPr/>
        </p:nvSpPr>
        <p:spPr bwMode="gray">
          <a:xfrm>
            <a:off x="311845" y="1365697"/>
            <a:ext cx="2986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Задержка развития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227A4F-4718-4CDC-AAFF-E4A2A2F00F63}"/>
              </a:ext>
            </a:extLst>
          </p:cNvPr>
          <p:cNvSpPr txBox="1"/>
          <p:nvPr/>
        </p:nvSpPr>
        <p:spPr>
          <a:xfrm>
            <a:off x="566864" y="3239712"/>
            <a:ext cx="39188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Нарушение координации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Гипотония или </a:t>
            </a:r>
            <a:r>
              <a:rPr lang="ru-RU" sz="2000" spc="-150" dirty="0" err="1">
                <a:latin typeface="Dotum" pitchFamily="34" charset="-127"/>
                <a:ea typeface="Dotum" pitchFamily="34" charset="-127"/>
                <a:cs typeface="Calibri" pitchFamily="34" charset="0"/>
              </a:rPr>
              <a:t>гипертонус</a:t>
            </a:r>
            <a:endParaRPr lang="ru-RU" sz="2000" spc="-150" dirty="0">
              <a:latin typeface="Dotum" pitchFamily="34" charset="-127"/>
              <a:ea typeface="Dotum" pitchFamily="34" charset="-127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Атаксия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Тремор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Судороги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Декортикация или </a:t>
            </a:r>
            <a:r>
              <a:rPr lang="ru-RU" sz="2000" spc="-150" dirty="0" err="1">
                <a:latin typeface="Dotum" pitchFamily="34" charset="-127"/>
                <a:ea typeface="Dotum" pitchFamily="34" charset="-127"/>
                <a:cs typeface="Calibri" pitchFamily="34" charset="0"/>
              </a:rPr>
              <a:t>децеребрационная</a:t>
            </a: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 поза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A8EAC9-F87A-4168-BA0F-9B7C6102B009}"/>
              </a:ext>
            </a:extLst>
          </p:cNvPr>
          <p:cNvSpPr txBox="1"/>
          <p:nvPr/>
        </p:nvSpPr>
        <p:spPr>
          <a:xfrm>
            <a:off x="7381441" y="1211808"/>
            <a:ext cx="28347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Возбуждение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Летаргия</a:t>
            </a:r>
          </a:p>
          <a:p>
            <a:pPr marL="342900" indent="-342900">
              <a:buFontTx/>
              <a:buChar char="-"/>
            </a:pP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Кома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CBBE38C-A42F-41A1-B67D-6C0A7E464221}"/>
              </a:ext>
            </a:extLst>
          </p:cNvPr>
          <p:cNvSpPr txBox="1"/>
          <p:nvPr/>
        </p:nvSpPr>
        <p:spPr>
          <a:xfrm>
            <a:off x="7401479" y="2771529"/>
            <a:ext cx="4423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- </a:t>
            </a: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Отек зрительного нерва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0FBD7E4-D32B-432E-A623-3A3D1E9F65A1}"/>
              </a:ext>
            </a:extLst>
          </p:cNvPr>
          <p:cNvSpPr txBox="1"/>
          <p:nvPr/>
        </p:nvSpPr>
        <p:spPr>
          <a:xfrm>
            <a:off x="8356920" y="3987369"/>
            <a:ext cx="286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- </a:t>
            </a:r>
            <a:r>
              <a:rPr lang="ru-RU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Нарушение дыхания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D0C730-8C74-4ECC-9436-9BF674B3634E}"/>
              </a:ext>
            </a:extLst>
          </p:cNvPr>
          <p:cNvSpPr txBox="1"/>
          <p:nvPr/>
        </p:nvSpPr>
        <p:spPr>
          <a:xfrm>
            <a:off x="8356920" y="5446137"/>
            <a:ext cx="28652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spc="-150" dirty="0">
                <a:latin typeface="Dotum" pitchFamily="34" charset="-127"/>
                <a:ea typeface="Dotum" pitchFamily="34" charset="-127"/>
                <a:cs typeface="Calibri" pitchFamily="34" charset="0"/>
              </a:rPr>
              <a:t>- </a:t>
            </a:r>
            <a:r>
              <a:rPr lang="ru-RU" sz="2000" spc="-150" dirty="0" err="1">
                <a:latin typeface="Dotum" pitchFamily="34" charset="-127"/>
                <a:ea typeface="Dotum" pitchFamily="34" charset="-127"/>
                <a:cs typeface="Calibri" pitchFamily="34" charset="0"/>
              </a:rPr>
              <a:t>Гепатомегалия</a:t>
            </a:r>
            <a:endParaRPr lang="ru-RU" sz="2000" spc="-150" dirty="0">
              <a:latin typeface="Dotum" pitchFamily="34" charset="-127"/>
              <a:ea typeface="Dotum" pitchFamily="34" charset="-127"/>
              <a:cs typeface="Calibri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303E724-5B09-44B8-B6F5-F9B8CFBC3A85}"/>
              </a:ext>
            </a:extLst>
          </p:cNvPr>
          <p:cNvSpPr txBox="1"/>
          <p:nvPr/>
        </p:nvSpPr>
        <p:spPr>
          <a:xfrm>
            <a:off x="81414" y="6519446"/>
            <a:ext cx="38504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 err="1"/>
              <a:t>Häggström</a:t>
            </a:r>
            <a:r>
              <a:rPr lang="en-US" sz="800" dirty="0"/>
              <a:t>, Mikael (2014). "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Medical gallery of Mikael </a:t>
            </a:r>
            <a:r>
              <a:rPr lang="en-US" sz="8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Häggström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2014</a:t>
            </a:r>
            <a:r>
              <a:rPr lang="en-US" sz="800" dirty="0"/>
              <a:t>". </a:t>
            </a:r>
            <a:r>
              <a:rPr lang="en-US" sz="800" dirty="0" err="1"/>
              <a:t>WikiJournal</a:t>
            </a:r>
            <a:r>
              <a:rPr lang="en-US" sz="800" dirty="0"/>
              <a:t> of Medicine 1 (2). </a:t>
            </a:r>
            <a:r>
              <a:rPr lang="en-US" sz="800" dirty="0">
                <a:hlinkClick r:id="rId5" tooltip="w: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lang="en-US" sz="800" dirty="0"/>
              <a:t>:</a:t>
            </a:r>
            <a:r>
              <a:rPr lang="en-US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10.15347/</a:t>
            </a:r>
            <a:r>
              <a:rPr lang="en-US" sz="8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wjm</a:t>
            </a:r>
            <a:r>
              <a:rPr lang="en-US" sz="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/2014.008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16775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82DA6-1588-B74F-A65D-F75A03401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ru-RU" sz="4000" b="1" cap="all" dirty="0">
                <a:solidFill>
                  <a:srgbClr val="FFFFFF"/>
                </a:solidFill>
                <a:latin typeface="Lato"/>
              </a:rPr>
              <a:t>Методы Коррекции </a:t>
            </a:r>
            <a:r>
              <a:rPr lang="ru-RU" sz="4000" b="1" cap="all" dirty="0" err="1">
                <a:solidFill>
                  <a:srgbClr val="FFFFFF"/>
                </a:solidFill>
                <a:latin typeface="Lato"/>
              </a:rPr>
              <a:t>гипераммониемии</a:t>
            </a:r>
            <a:endParaRPr lang="ru-RU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C4512829-5DB2-41EC-A40D-9AA88824C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61099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446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CEBAC9-F33A-462C-BF4D-B770A79DB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322" y="941479"/>
            <a:ext cx="5489954" cy="4905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39EEA1-3F49-4863-8013-76DE4F6B13E6}"/>
              </a:ext>
            </a:extLst>
          </p:cNvPr>
          <p:cNvSpPr>
            <a:spLocks/>
          </p:cNvSpPr>
          <p:nvPr/>
        </p:nvSpPr>
        <p:spPr bwMode="auto">
          <a:xfrm>
            <a:off x="987136" y="86042"/>
            <a:ext cx="10217728" cy="48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solidFill>
                  <a:srgbClr val="4472C4"/>
                </a:solidFill>
                <a:latin typeface="Lato"/>
                <a:sym typeface="Montserrat-Bold" charset="0"/>
              </a:rPr>
              <a:t>Лечение </a:t>
            </a:r>
            <a:r>
              <a:rPr lang="ru-RU" sz="2000" b="1" cap="all" dirty="0" err="1">
                <a:solidFill>
                  <a:srgbClr val="4472C4"/>
                </a:solidFill>
                <a:latin typeface="Lato"/>
                <a:sym typeface="Montserrat-Bold" charset="0"/>
              </a:rPr>
              <a:t>гипераммониемии</a:t>
            </a:r>
            <a:r>
              <a:rPr lang="ru-RU" sz="2000" b="1" cap="all" dirty="0">
                <a:solidFill>
                  <a:srgbClr val="4472C4"/>
                </a:solidFill>
                <a:latin typeface="Lato"/>
                <a:sym typeface="Montserrat-Bold" charset="0"/>
              </a:rPr>
              <a:t> при органических </a:t>
            </a:r>
            <a:r>
              <a:rPr lang="ru-RU" sz="2000" b="1" cap="all" dirty="0" err="1">
                <a:solidFill>
                  <a:srgbClr val="4472C4"/>
                </a:solidFill>
                <a:latin typeface="Lato"/>
                <a:sym typeface="Montserrat-Bold" charset="0"/>
              </a:rPr>
              <a:t>ацидемиях</a:t>
            </a:r>
            <a:endParaRPr lang="en-US" sz="2000" b="1" cap="all" dirty="0">
              <a:solidFill>
                <a:srgbClr val="4472C4"/>
              </a:solidFill>
              <a:latin typeface="Lato"/>
              <a:sym typeface="Montserrat-Bold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AA62A4-4E44-4338-81F7-A6F5593E9C06}"/>
              </a:ext>
            </a:extLst>
          </p:cNvPr>
          <p:cNvSpPr>
            <a:spLocks/>
          </p:cNvSpPr>
          <p:nvPr/>
        </p:nvSpPr>
        <p:spPr bwMode="auto">
          <a:xfrm flipV="1">
            <a:off x="617592" y="490901"/>
            <a:ext cx="11033332" cy="45719"/>
          </a:xfrm>
          <a:prstGeom prst="rect">
            <a:avLst/>
          </a:prstGeom>
          <a:gradFill>
            <a:gsLst>
              <a:gs pos="83000">
                <a:srgbClr val="00AA78"/>
              </a:gs>
              <a:gs pos="12000">
                <a:srgbClr val="505AAA"/>
              </a:gs>
            </a:gsLst>
            <a:lin ang="10800000" scaled="0"/>
          </a:gradFill>
          <a:ln>
            <a:noFill/>
          </a:ln>
        </p:spPr>
        <p:txBody>
          <a:bodyPr lIns="0" tIns="0" rIns="0" bIns="0"/>
          <a:lstStyle/>
          <a:p>
            <a:pPr marL="0" marR="0" lvl="0" indent="0" algn="ctr" defTabSz="12191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Gill Sans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1032CA-7B1F-4301-9316-09A9B388F484}"/>
              </a:ext>
            </a:extLst>
          </p:cNvPr>
          <p:cNvSpPr/>
          <p:nvPr/>
        </p:nvSpPr>
        <p:spPr>
          <a:xfrm>
            <a:off x="168723" y="6406928"/>
            <a:ext cx="115474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67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1. </a:t>
            </a:r>
            <a:r>
              <a:rPr lang="en-US" sz="1067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Nicholas Ah Mew, et al. N-</a:t>
            </a:r>
            <a:r>
              <a:rPr lang="en-US" sz="1067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carbamylglutamate</a:t>
            </a:r>
            <a:r>
              <a:rPr lang="en-US" sz="1067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 Augments Ureagenesis and Reduces Ammonia and Glutamine in Propionic Acidemia Pediatrics July 2010, 126 (1) e208-e214</a:t>
            </a:r>
            <a:endParaRPr lang="ru-RU" sz="1067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BB9B3-F6A9-4DB7-8392-5C5EB8DEE320}"/>
              </a:ext>
            </a:extLst>
          </p:cNvPr>
          <p:cNvSpPr txBox="1"/>
          <p:nvPr/>
        </p:nvSpPr>
        <p:spPr>
          <a:xfrm>
            <a:off x="270991" y="6605449"/>
            <a:ext cx="609700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CPS1 -  </a:t>
            </a:r>
            <a:r>
              <a:rPr lang="ru-RU" sz="5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карбамилфосфатсинтетаза</a:t>
            </a:r>
            <a:r>
              <a:rPr lang="ru-RU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 1 типа</a:t>
            </a:r>
          </a:p>
          <a:p>
            <a:r>
              <a:rPr lang="ru-RU" sz="6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</a:rPr>
              <a:t>NAG</a:t>
            </a:r>
            <a:r>
              <a:rPr lang="ru-RU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 – </a:t>
            </a:r>
            <a:r>
              <a:rPr lang="en-US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N</a:t>
            </a:r>
            <a:r>
              <a:rPr lang="ru-RU" sz="5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-</a:t>
            </a:r>
            <a:r>
              <a:rPr lang="ru-RU" sz="5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/>
                <a:sym typeface="Gill Sans" charset="0"/>
              </a:rPr>
              <a:t>ацетилглутамат</a:t>
            </a:r>
            <a:endParaRPr lang="ru-RU" sz="5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8F04710F-F845-4E21-86E3-29EF80FE6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873831"/>
              </p:ext>
            </p:extLst>
          </p:nvPr>
        </p:nvGraphicFramePr>
        <p:xfrm>
          <a:off x="168724" y="880138"/>
          <a:ext cx="6199269" cy="5097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37310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1032</Words>
  <Application>Microsoft Macintosh PowerPoint</Application>
  <PresentationFormat>Широкоэкранный</PresentationFormat>
  <Paragraphs>146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Dotum</vt:lpstr>
      <vt:lpstr>Arial</vt:lpstr>
      <vt:lpstr>Arial Narrow</vt:lpstr>
      <vt:lpstr>Calibri</vt:lpstr>
      <vt:lpstr>Calibri Light</vt:lpstr>
      <vt:lpstr>Comfortaa-Regular</vt:lpstr>
      <vt:lpstr>Gill Sans</vt:lpstr>
      <vt:lpstr>Lato</vt:lpstr>
      <vt:lpstr>proxima_nova_rgbold</vt:lpstr>
      <vt:lpstr>proxima_nova_rgregular</vt:lpstr>
      <vt:lpstr>Wingdings</vt:lpstr>
      <vt:lpstr>Тема Office</vt:lpstr>
      <vt:lpstr>Лечение гипераммониемии при заболеваниях из группы органических ацидемий</vt:lpstr>
      <vt:lpstr>Презентация PowerPoint</vt:lpstr>
      <vt:lpstr>Презентация PowerPoint</vt:lpstr>
      <vt:lpstr>Презентация PowerPoint</vt:lpstr>
      <vt:lpstr>Презентация PowerPoint</vt:lpstr>
      <vt:lpstr>Гипераммониемия</vt:lpstr>
      <vt:lpstr>Презентация PowerPoint</vt:lpstr>
      <vt:lpstr>Методы Коррекции гипераммониемии</vt:lpstr>
      <vt:lpstr>Презентация PowerPoint</vt:lpstr>
      <vt:lpstr>Патогенетическая терапия при органических ацидемиях</vt:lpstr>
      <vt:lpstr>Карглумовая кислота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гипераммониемии при заболеваниях из группы нарушений цикла мочевины</dc:title>
  <dc:creator>наталья печатникова</dc:creator>
  <cp:lastModifiedBy>наталья печатникова</cp:lastModifiedBy>
  <cp:revision>19</cp:revision>
  <dcterms:created xsi:type="dcterms:W3CDTF">2021-09-01T05:58:55Z</dcterms:created>
  <dcterms:modified xsi:type="dcterms:W3CDTF">2022-06-16T13:21:15Z</dcterms:modified>
</cp:coreProperties>
</file>