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embeddings/oleObject1" ContentType="application/vnd.openxmlformats-officedocument.spreadsheetml.sheet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60"/>
    <p:restoredTop sz="94698"/>
  </p:normalViewPr>
  <p:slideViewPr>
    <p:cSldViewPr>
      <p:cViewPr varScale="1">
        <p:scale>
          <a:sx n="111" d="100"/>
          <a:sy n="111" d="100"/>
        </p:scale>
        <p:origin x="-888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" 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1">
                  <c:v>70</c:v>
                </c:pt>
                <c:pt idx="2">
                  <c:v>73</c:v>
                </c:pt>
                <c:pt idx="3">
                  <c:v>68</c:v>
                </c:pt>
                <c:pt idx="4">
                  <c:v>64</c:v>
                </c:pt>
                <c:pt idx="5">
                  <c:v>64</c:v>
                </c:pt>
                <c:pt idx="6">
                  <c:v>62</c:v>
                </c:pt>
                <c:pt idx="7">
                  <c:v>60</c:v>
                </c:pt>
                <c:pt idx="8">
                  <c:v>57</c:v>
                </c:pt>
                <c:pt idx="9">
                  <c:v>53</c:v>
                </c:pt>
                <c:pt idx="10">
                  <c:v>42</c:v>
                </c:pt>
                <c:pt idx="11">
                  <c:v>29</c:v>
                </c:pt>
                <c:pt idx="12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BD-4D85-833C-FE201114B9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1">
                  <c:v>65</c:v>
                </c:pt>
                <c:pt idx="2">
                  <c:v>53</c:v>
                </c:pt>
                <c:pt idx="3">
                  <c:v>46</c:v>
                </c:pt>
                <c:pt idx="4">
                  <c:v>32</c:v>
                </c:pt>
                <c:pt idx="5">
                  <c:v>23</c:v>
                </c:pt>
                <c:pt idx="6">
                  <c:v>18</c:v>
                </c:pt>
                <c:pt idx="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BD-4D85-833C-FE201114B9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ТАТД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92</c:v>
                </c:pt>
                <c:pt idx="1">
                  <c:v>96</c:v>
                </c:pt>
                <c:pt idx="2">
                  <c:v>74</c:v>
                </c:pt>
                <c:pt idx="3">
                  <c:v>74</c:v>
                </c:pt>
                <c:pt idx="4">
                  <c:v>64</c:v>
                </c:pt>
                <c:pt idx="5">
                  <c:v>56</c:v>
                </c:pt>
                <c:pt idx="6">
                  <c:v>36</c:v>
                </c:pt>
                <c:pt idx="7">
                  <c:v>21</c:v>
                </c:pt>
                <c:pt idx="8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BD-4D85-833C-FE201114B98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тате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81</c:v>
                </c:pt>
                <c:pt idx="1">
                  <c:v>80</c:v>
                </c:pt>
                <c:pt idx="2">
                  <c:v>68</c:v>
                </c:pt>
                <c:pt idx="3">
                  <c:v>51</c:v>
                </c:pt>
                <c:pt idx="4">
                  <c:v>44</c:v>
                </c:pt>
                <c:pt idx="5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2BD-4D85-833C-FE201114B98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гиб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Лист1!$F$2:$F$19</c:f>
              <c:numCache>
                <c:formatCode>General</c:formatCode>
                <c:ptCount val="18"/>
                <c:pt idx="6">
                  <c:v>30</c:v>
                </c:pt>
                <c:pt idx="7">
                  <c:v>19</c:v>
                </c:pt>
                <c:pt idx="8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62BD-4D85-833C-FE201114B98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ДУР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Лист1!$G$2:$G$19</c:f>
              <c:numCache>
                <c:formatCode>General</c:formatCode>
                <c:ptCount val="18"/>
                <c:pt idx="1">
                  <c:v>105</c:v>
                </c:pt>
                <c:pt idx="2">
                  <c:v>101</c:v>
                </c:pt>
                <c:pt idx="3">
                  <c:v>84</c:v>
                </c:pt>
                <c:pt idx="4">
                  <c:v>81</c:v>
                </c:pt>
                <c:pt idx="5">
                  <c:v>72</c:v>
                </c:pt>
                <c:pt idx="6">
                  <c:v>68</c:v>
                </c:pt>
                <c:pt idx="7">
                  <c:v>59</c:v>
                </c:pt>
                <c:pt idx="8">
                  <c:v>44</c:v>
                </c:pt>
                <c:pt idx="9">
                  <c:v>45</c:v>
                </c:pt>
                <c:pt idx="10">
                  <c:v>39</c:v>
                </c:pt>
                <c:pt idx="11">
                  <c:v>33</c:v>
                </c:pt>
                <c:pt idx="12">
                  <c:v>29</c:v>
                </c:pt>
                <c:pt idx="13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62BD-4D85-833C-FE201114B98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кор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Лист1!$H$2:$H$19</c:f>
              <c:numCache>
                <c:formatCode>General</c:formatCode>
                <c:ptCount val="18"/>
                <c:pt idx="1">
                  <c:v>57</c:v>
                </c:pt>
                <c:pt idx="2">
                  <c:v>50</c:v>
                </c:pt>
                <c:pt idx="3">
                  <c:v>47</c:v>
                </c:pt>
                <c:pt idx="4">
                  <c:v>41</c:v>
                </c:pt>
                <c:pt idx="5">
                  <c:v>33</c:v>
                </c:pt>
                <c:pt idx="6">
                  <c:v>29</c:v>
                </c:pt>
                <c:pt idx="7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62BD-4D85-833C-FE201114B98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шом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Лист1!$I$2:$I$19</c:f>
              <c:numCache>
                <c:formatCode>General</c:formatCode>
                <c:ptCount val="18"/>
                <c:pt idx="0">
                  <c:v>80</c:v>
                </c:pt>
                <c:pt idx="1">
                  <c:v>78</c:v>
                </c:pt>
                <c:pt idx="2">
                  <c:v>65</c:v>
                </c:pt>
                <c:pt idx="3">
                  <c:v>60</c:v>
                </c:pt>
                <c:pt idx="4">
                  <c:v>38</c:v>
                </c:pt>
                <c:pt idx="5">
                  <c:v>33</c:v>
                </c:pt>
                <c:pt idx="6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62BD-4D85-833C-FE201114B98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мел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Лист1!$J$2:$J$19</c:f>
              <c:numCache>
                <c:formatCode>General</c:formatCode>
                <c:ptCount val="18"/>
                <c:pt idx="6">
                  <c:v>30</c:v>
                </c:pt>
                <c:pt idx="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62BD-4D85-833C-FE201114B98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фел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Лист1!$K$2:$K$19</c:f>
              <c:numCache>
                <c:formatCode>General</c:formatCode>
                <c:ptCount val="18"/>
                <c:pt idx="11">
                  <c:v>17</c:v>
                </c:pt>
                <c:pt idx="1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62BD-4D85-833C-FE201114B98D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мал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Лист1!$L$2:$L$19</c:f>
              <c:numCache>
                <c:formatCode>General</c:formatCode>
                <c:ptCount val="18"/>
                <c:pt idx="6">
                  <c:v>15</c:v>
                </c:pt>
                <c:pt idx="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62BD-4D85-833C-FE201114B98D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бей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Лист1!$M$2:$M$19</c:f>
              <c:numCache>
                <c:formatCode>General</c:formatCode>
                <c:ptCount val="18"/>
                <c:pt idx="6">
                  <c:v>17</c:v>
                </c:pt>
                <c:pt idx="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62BD-4D85-833C-FE201114B98D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СЕМ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Лист1!$N$2:$N$19</c:f>
              <c:numCache>
                <c:formatCode>General</c:formatCode>
                <c:ptCount val="18"/>
                <c:pt idx="1">
                  <c:v>80</c:v>
                </c:pt>
                <c:pt idx="2">
                  <c:v>79</c:v>
                </c:pt>
                <c:pt idx="3">
                  <c:v>62</c:v>
                </c:pt>
                <c:pt idx="4">
                  <c:v>52</c:v>
                </c:pt>
                <c:pt idx="5">
                  <c:v>38</c:v>
                </c:pt>
                <c:pt idx="6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62BD-4D85-833C-FE201114B98D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ТЕК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Лист1!$O$2:$O$19</c:f>
              <c:numCache>
                <c:formatCode>General</c:formatCode>
                <c:ptCount val="18"/>
                <c:pt idx="0">
                  <c:v>104</c:v>
                </c:pt>
                <c:pt idx="1">
                  <c:v>109</c:v>
                </c:pt>
                <c:pt idx="2">
                  <c:v>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62BD-4D85-833C-FE201114B98D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КАР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Лист1!$P$2:$P$19</c:f>
              <c:numCache>
                <c:formatCode>General</c:formatCode>
                <c:ptCount val="18"/>
                <c:pt idx="0">
                  <c:v>112</c:v>
                </c:pt>
                <c:pt idx="1">
                  <c:v>109</c:v>
                </c:pt>
                <c:pt idx="2">
                  <c:v>87</c:v>
                </c:pt>
                <c:pt idx="3">
                  <c:v>75</c:v>
                </c:pt>
                <c:pt idx="4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62BD-4D85-833C-FE201114B98D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нед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Лист1!$Q$2:$Q$19</c:f>
              <c:numCache>
                <c:formatCode>General</c:formatCode>
                <c:ptCount val="18"/>
                <c:pt idx="4">
                  <c:v>18</c:v>
                </c:pt>
                <c:pt idx="5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62BD-4D85-833C-FE201114B98D}"/>
            </c:ext>
          </c:extLst>
        </c:ser>
        <c:ser>
          <c:idx val="16"/>
          <c:order val="16"/>
          <c:tx>
            <c:strRef>
              <c:f>Лист1!$R$1</c:f>
              <c:strCache>
                <c:ptCount val="1"/>
                <c:pt idx="0">
                  <c:v>МОИ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Лист1!$R$2:$R$19</c:f>
              <c:numCache>
                <c:formatCode>General</c:formatCode>
                <c:ptCount val="18"/>
                <c:pt idx="1">
                  <c:v>104</c:v>
                </c:pt>
                <c:pt idx="2">
                  <c:v>116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62BD-4D85-833C-FE201114B98D}"/>
            </c:ext>
          </c:extLst>
        </c:ser>
        <c:ser>
          <c:idx val="17"/>
          <c:order val="17"/>
          <c:tx>
            <c:strRef>
              <c:f>Лист1!$S$1</c:f>
              <c:strCache>
                <c:ptCount val="1"/>
                <c:pt idx="0">
                  <c:v>таг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Лист1!$S$2:$S$19</c:f>
              <c:numCache>
                <c:formatCode>General</c:formatCode>
                <c:ptCount val="18"/>
                <c:pt idx="6">
                  <c:v>17</c:v>
                </c:pt>
                <c:pt idx="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62BD-4D85-833C-FE201114B98D}"/>
            </c:ext>
          </c:extLst>
        </c:ser>
        <c:ser>
          <c:idx val="18"/>
          <c:order val="18"/>
          <c:tx>
            <c:strRef>
              <c:f>Лист1!$T$1</c:f>
              <c:strCache>
                <c:ptCount val="1"/>
                <c:pt idx="0">
                  <c:v>ОШИ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Лист1!$T$2:$T$19</c:f>
              <c:numCache>
                <c:formatCode>General</c:formatCode>
                <c:ptCount val="18"/>
                <c:pt idx="0">
                  <c:v>101</c:v>
                </c:pt>
                <c:pt idx="1">
                  <c:v>102</c:v>
                </c:pt>
                <c:pt idx="2">
                  <c:v>91</c:v>
                </c:pt>
                <c:pt idx="3">
                  <c:v>87</c:v>
                </c:pt>
                <c:pt idx="4">
                  <c:v>82</c:v>
                </c:pt>
                <c:pt idx="5">
                  <c:v>67</c:v>
                </c:pt>
                <c:pt idx="6">
                  <c:v>64</c:v>
                </c:pt>
                <c:pt idx="7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62BD-4D85-833C-FE201114B98D}"/>
            </c:ext>
          </c:extLst>
        </c:ser>
        <c:ser>
          <c:idx val="19"/>
          <c:order val="19"/>
          <c:tx>
            <c:strRef>
              <c:f>Лист1!$U$1</c:f>
              <c:strCache>
                <c:ptCount val="1"/>
                <c:pt idx="0">
                  <c:v>кол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Лист1!$U$2:$U$19</c:f>
              <c:numCache>
                <c:formatCode>General</c:formatCode>
                <c:ptCount val="18"/>
                <c:pt idx="1">
                  <c:v>30</c:v>
                </c:pt>
                <c:pt idx="2">
                  <c:v>32</c:v>
                </c:pt>
                <c:pt idx="3">
                  <c:v>26</c:v>
                </c:pt>
                <c:pt idx="4">
                  <c:v>21</c:v>
                </c:pt>
                <c:pt idx="5">
                  <c:v>14</c:v>
                </c:pt>
                <c:pt idx="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1-62BD-4D85-833C-FE201114B98D}"/>
            </c:ext>
          </c:extLst>
        </c:ser>
        <c:ser>
          <c:idx val="20"/>
          <c:order val="20"/>
          <c:tx>
            <c:strRef>
              <c:f>Лист1!$V$1</c:f>
              <c:strCache>
                <c:ptCount val="1"/>
                <c:pt idx="0">
                  <c:v>бос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Лист1!$V$2:$V$19</c:f>
              <c:numCache>
                <c:formatCode>General</c:formatCode>
                <c:ptCount val="18"/>
                <c:pt idx="0">
                  <c:v>112</c:v>
                </c:pt>
                <c:pt idx="1">
                  <c:v>96</c:v>
                </c:pt>
                <c:pt idx="2">
                  <c:v>72</c:v>
                </c:pt>
                <c:pt idx="3">
                  <c:v>62</c:v>
                </c:pt>
                <c:pt idx="4">
                  <c:v>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62BD-4D85-833C-FE201114B98D}"/>
            </c:ext>
          </c:extLst>
        </c:ser>
        <c:ser>
          <c:idx val="21"/>
          <c:order val="21"/>
          <c:tx>
            <c:strRef>
              <c:f>Лист1!$W$1</c:f>
              <c:strCache>
                <c:ptCount val="1"/>
                <c:pt idx="0">
                  <c:v>бай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Лист1!$W$2:$W$19</c:f>
              <c:numCache>
                <c:formatCode>General</c:formatCode>
                <c:ptCount val="18"/>
                <c:pt idx="1">
                  <c:v>110</c:v>
                </c:pt>
                <c:pt idx="2">
                  <c:v>101</c:v>
                </c:pt>
                <c:pt idx="3">
                  <c:v>91</c:v>
                </c:pt>
                <c:pt idx="4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62BD-4D85-833C-FE201114B98D}"/>
            </c:ext>
          </c:extLst>
        </c:ser>
        <c:ser>
          <c:idx val="22"/>
          <c:order val="22"/>
          <c:tx>
            <c:strRef>
              <c:f>Лист1!$X$1</c:f>
              <c:strCache>
                <c:ptCount val="1"/>
                <c:pt idx="0">
                  <c:v>муг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Лист1!$X$2:$X$19</c:f>
              <c:numCache>
                <c:formatCode>General</c:formatCode>
                <c:ptCount val="18"/>
                <c:pt idx="6">
                  <c:v>14</c:v>
                </c:pt>
                <c:pt idx="7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62BD-4D85-833C-FE201114B98D}"/>
            </c:ext>
          </c:extLst>
        </c:ser>
        <c:ser>
          <c:idx val="23"/>
          <c:order val="23"/>
          <c:tx>
            <c:strRef>
              <c:f>Лист1!$Y$1</c:f>
              <c:strCache>
                <c:ptCount val="1"/>
                <c:pt idx="0">
                  <c:v>худ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Лист1!$Y$2:$Y$19</c:f>
              <c:numCache>
                <c:formatCode>General</c:formatCode>
                <c:ptCount val="18"/>
                <c:pt idx="4">
                  <c:v>16</c:v>
                </c:pt>
                <c:pt idx="5">
                  <c:v>12</c:v>
                </c:pt>
                <c:pt idx="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5-62BD-4D85-833C-FE201114B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07296"/>
        <c:axId val="218817280"/>
      </c:lineChart>
      <c:catAx>
        <c:axId val="2188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817280"/>
        <c:crosses val="autoZero"/>
        <c:auto val="1"/>
        <c:lblAlgn val="ctr"/>
        <c:lblOffset val="100"/>
        <c:noMultiLvlLbl val="0"/>
      </c:catAx>
      <c:valAx>
        <c:axId val="21881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8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B5191D1-BD30-4A3F-A095-58766DEC160B}" type="datetime1">
              <a:rPr lang="ru-RU"/>
              <a:pPr lvl="0">
                <a:defRPr/>
              </a:pPr>
              <a:t>15-06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8124455F-5CBE-4C48-943A-209EC4405C57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bf839e5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bf839e5b_0_5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8489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4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9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7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5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7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7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1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3524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FBF3-38AF-4B87-BCD2-8C6D5B14E020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9D06-5103-457B-B814-3E29E4CFD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emf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emf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Relationship Id="rId6" Type="http://schemas.openxmlformats.org/officeDocument/2006/relationships/image" Target="../media/image23.jpeg"  /><Relationship Id="rId7" Type="http://schemas.openxmlformats.org/officeDocument/2006/relationships/image" Target="../media/image24.jpeg"  /><Relationship Id="rId8" Type="http://schemas.openxmlformats.org/officeDocument/2006/relationships/image" Target="../media/image25.jpeg"  /><Relationship Id="rId9" Type="http://schemas.openxmlformats.org/officeDocument/2006/relationships/image" Target="../media/image2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8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1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emf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emf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Нефропатический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цистиноз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Терапевтические опции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А.Н.Цыгин</a:t>
            </a:r>
            <a:endParaRPr lang="ru-RU" dirty="0" smtClean="0"/>
          </a:p>
          <a:p>
            <a:r>
              <a:rPr lang="ru-RU" dirty="0" smtClean="0"/>
              <a:t>НМИЦ «Здоровья детей»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4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Дозирование </a:t>
            </a:r>
            <a:r>
              <a:rPr lang="ru-RU" sz="3200" dirty="0" err="1"/>
              <a:t>Цистагона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/>
              <a:t>Детям до  12 лет-</a:t>
            </a:r>
            <a:r>
              <a:rPr lang="en-US" dirty="0"/>
              <a:t> 1.30 g/m2/</a:t>
            </a:r>
            <a:r>
              <a:rPr lang="ru-RU" dirty="0"/>
              <a:t>день в 4 приема</a:t>
            </a:r>
            <a:r>
              <a:rPr lang="en-US" dirty="0"/>
              <a:t>. </a:t>
            </a:r>
            <a:r>
              <a:rPr lang="ru-RU" dirty="0"/>
              <a:t>Максимум </a:t>
            </a:r>
            <a:r>
              <a:rPr lang="en-US" dirty="0"/>
              <a:t>1,95 g/m2/</a:t>
            </a:r>
            <a:r>
              <a:rPr lang="ru-RU" dirty="0"/>
              <a:t>день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i="1" dirty="0"/>
              <a:t>Для больных старше 12 лет и с весом более 50 кг – 2 г в день разделенные на 4 приема</a:t>
            </a:r>
            <a:r>
              <a:rPr lang="en-US" dirty="0"/>
              <a:t>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4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sz="3000" dirty="0" err="1"/>
              <a:t>Цистагон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 </a:t>
            </a:r>
            <a:r>
              <a:rPr lang="ru-RU" sz="1425" dirty="0"/>
              <a:t>(</a:t>
            </a:r>
            <a:r>
              <a:rPr lang="ru-RU" sz="1425" dirty="0" err="1"/>
              <a:t>Цистеамина</a:t>
            </a:r>
            <a:r>
              <a:rPr lang="ru-RU" sz="1425" dirty="0"/>
              <a:t> </a:t>
            </a:r>
            <a:r>
              <a:rPr lang="ru-RU" sz="1425" dirty="0" err="1"/>
              <a:t>битартрат</a:t>
            </a:r>
            <a:r>
              <a:rPr lang="ru-RU" sz="1425" dirty="0"/>
              <a:t>)</a:t>
            </a:r>
            <a:endParaRPr lang="ru-RU" sz="3000" dirty="0"/>
          </a:p>
        </p:txBody>
      </p:sp>
      <p:pic>
        <p:nvPicPr>
          <p:cNvPr id="522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120" y="1970486"/>
            <a:ext cx="4599385" cy="2640806"/>
          </a:xfrm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9" y="1431131"/>
            <a:ext cx="13501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2861" y="3807620"/>
            <a:ext cx="2268140" cy="191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441884" y="5355194"/>
            <a:ext cx="4855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Препарат проходит регистрацию в РФ    </a:t>
            </a:r>
          </a:p>
        </p:txBody>
      </p:sp>
    </p:spTree>
    <p:extLst>
      <p:ext uri="{BB962C8B-B14F-4D97-AF65-F5344CB8AC3E}">
        <p14:creationId xmlns:p14="http://schemas.microsoft.com/office/powerpoint/2010/main" val="3460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Лечение </a:t>
            </a:r>
            <a:r>
              <a:rPr lang="ru-RU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цистиноза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Cysteamine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bitartrat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Cystagon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®)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 50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mg/kg/24h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qid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(до 2 г)</a:t>
            </a:r>
          </a:p>
          <a:p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Глазные капли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цистеамина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каждые 2 часа или </a:t>
            </a:r>
            <a:r>
              <a:rPr lang="en-US" dirty="0"/>
              <a:t>mercaptamine hydrochloride (</a:t>
            </a:r>
            <a:r>
              <a:rPr lang="en-US" dirty="0" err="1"/>
              <a:t>Cystadrops</a:t>
            </a:r>
            <a:r>
              <a:rPr lang="en-US" dirty="0"/>
              <a:t>)</a:t>
            </a:r>
            <a:r>
              <a:rPr lang="ru-RU" dirty="0"/>
              <a:t> 4 раза в день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VitD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calcidol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0,5- 2 мкг/день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l-G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Фосфат, жидкость, калий, бикарбонат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Индометацин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для снижения потерь воды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L-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Carnitin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/>
              <a:t>&lt; 50 mg/kg/</a:t>
            </a:r>
            <a:r>
              <a:rPr lang="ru-RU" sz="2600" dirty="0"/>
              <a:t>день в 3 приема</a:t>
            </a:r>
            <a:r>
              <a:rPr lang="en-US" sz="3000" b="1" dirty="0"/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-тироксин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12-50 mcg/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день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Гормон роста если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цистеамин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питание и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др.лечение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неэффективны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Wuhl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2001)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Трансплантация почки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Питание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!!!!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35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764704"/>
            <a:ext cx="6172200" cy="812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/>
              <a:t>Почечная выживаемость у больных </a:t>
            </a:r>
            <a:r>
              <a:rPr lang="ru-RU" sz="2400" dirty="0" err="1"/>
              <a:t>цистинозом</a:t>
            </a:r>
            <a:r>
              <a:rPr lang="ru-RU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Manz</a:t>
            </a:r>
            <a:r>
              <a:rPr lang="en-US" sz="2400" dirty="0"/>
              <a:t> &amp; </a:t>
            </a:r>
            <a:r>
              <a:rPr lang="en-US" sz="2400" dirty="0" err="1"/>
              <a:t>Gretz</a:t>
            </a:r>
            <a:r>
              <a:rPr lang="en-US" sz="2400" dirty="0"/>
              <a:t>, 199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2135982"/>
            <a:ext cx="4972050" cy="34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34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314450" y="306390"/>
            <a:ext cx="66865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92180" y="6525344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Gahl</a:t>
            </a:r>
            <a:r>
              <a:rPr lang="en-US" dirty="0">
                <a:solidFill>
                  <a:srgbClr val="000000"/>
                </a:solidFill>
              </a:rPr>
              <a:t>, 2008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371600" y="17465"/>
            <a:ext cx="64008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20797" y="641268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Gahl</a:t>
            </a:r>
            <a:r>
              <a:rPr lang="en-US" dirty="0">
                <a:solidFill>
                  <a:srgbClr val="000000"/>
                </a:solidFill>
              </a:rPr>
              <a:t>, 2008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6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Раннее начало </a:t>
            </a:r>
            <a:r>
              <a:rPr lang="ru-RU" sz="3200" dirty="0" err="1"/>
              <a:t>цистеамина</a:t>
            </a:r>
            <a:r>
              <a:rPr lang="ru-RU" sz="3200" dirty="0"/>
              <a:t> отдаляет </a:t>
            </a:r>
            <a:r>
              <a:rPr lang="ru-RU" sz="3200" dirty="0" err="1"/>
              <a:t>тХПН</a:t>
            </a:r>
            <a:endParaRPr lang="en-US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589" y="1988840"/>
            <a:ext cx="5353484" cy="3816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652" y="3447975"/>
            <a:ext cx="461665" cy="12295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/>
              <a:t>Age of ESRD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6964" y="44549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7490" y="3346531"/>
            <a:ext cx="4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9111" y="21567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1790" y="6306446"/>
            <a:ext cx="294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when </a:t>
            </a:r>
            <a:r>
              <a:rPr lang="en-US" dirty="0" err="1"/>
              <a:t>cysteamine</a:t>
            </a:r>
            <a:r>
              <a:rPr lang="en-US" dirty="0"/>
              <a:t> started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5816" y="6021287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1940" y="6021287"/>
            <a:ext cx="43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090140" y="6034389"/>
            <a:ext cx="4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2811" y="60343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9876" y="6040651"/>
            <a:ext cx="7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33" y="6368471"/>
            <a:ext cx="260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A.Brodin</a:t>
            </a:r>
            <a:r>
              <a:rPr lang="en-US" sz="1200" i="1" dirty="0"/>
              <a:t>-Sartorius; </a:t>
            </a:r>
            <a:r>
              <a:rPr lang="en-US" sz="1200" dirty="0"/>
              <a:t>Kidney International (2012) 81, 179–189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497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Влияние </a:t>
            </a:r>
            <a:r>
              <a:rPr lang="ru-RU" sz="2800" dirty="0" err="1"/>
              <a:t>цистеамина</a:t>
            </a:r>
            <a:r>
              <a:rPr lang="ru-RU" sz="2800" dirty="0"/>
              <a:t> на </a:t>
            </a:r>
            <a:r>
              <a:rPr lang="ru-RU" sz="2800" dirty="0" err="1"/>
              <a:t>непочечные</a:t>
            </a:r>
            <a:r>
              <a:rPr lang="ru-RU" sz="2800" dirty="0"/>
              <a:t> проявления </a:t>
            </a:r>
            <a:r>
              <a:rPr lang="ru-RU" sz="2800" dirty="0" err="1"/>
              <a:t>цистиноза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8" y="1717874"/>
            <a:ext cx="6607541" cy="4087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63093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F.Emma</a:t>
            </a:r>
            <a:r>
              <a:rPr lang="en-US" i="1" dirty="0"/>
              <a:t> et al; </a:t>
            </a:r>
            <a:r>
              <a:rPr lang="en-US" dirty="0" err="1"/>
              <a:t>Nephrol</a:t>
            </a:r>
            <a:r>
              <a:rPr lang="en-US" dirty="0"/>
              <a:t> Dial Transplant (2014) 29: iv87–iv94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 idx="4294967295"/>
          </p:nvPr>
        </p:nvSpPr>
        <p:spPr>
          <a:xfrm>
            <a:off x="681038" y="366713"/>
            <a:ext cx="7686675" cy="719137"/>
          </a:xfrm>
        </p:spPr>
        <p:txBody>
          <a:bodyPr/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Выживаемость почечного трансплантата</a:t>
            </a:r>
          </a:p>
        </p:txBody>
      </p:sp>
      <p:pic>
        <p:nvPicPr>
          <p:cNvPr id="60418" name="Picture 2" descr="graft survi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692275"/>
            <a:ext cx="721201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940152" y="6106373"/>
            <a:ext cx="28082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400" b="1" dirty="0">
                <a:solidFill>
                  <a:srgbClr val="000000"/>
                </a:solidFill>
              </a:rPr>
              <a:t>Van Stralen et al. 2011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60420" name="Line 10"/>
          <p:cNvSpPr>
            <a:spLocks noChangeShapeType="1"/>
          </p:cNvSpPr>
          <p:nvPr/>
        </p:nvSpPr>
        <p:spPr bwMode="auto">
          <a:xfrm flipV="1">
            <a:off x="0" y="1482725"/>
            <a:ext cx="9144000" cy="4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1424" tIns="45712" rIns="91424" bIns="45712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1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/>
              <a:t>Лечение глазными каплями </a:t>
            </a:r>
            <a:r>
              <a:rPr lang="ru-RU" sz="2400" dirty="0" err="1"/>
              <a:t>цистеамина</a:t>
            </a:r>
            <a:endParaRPr lang="en-US" sz="2400" dirty="0"/>
          </a:p>
        </p:txBody>
      </p:sp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      </a:t>
            </a:r>
            <a:r>
              <a:rPr lang="en-US" b="1" i="1">
                <a:solidFill>
                  <a:srgbClr val="000000"/>
                </a:solidFill>
              </a:rPr>
              <a:t>262 mo	       303 mo		     342 mo	         354 mo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 3.00		   0.25			 2.50		      0.25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    </a:t>
            </a:r>
            <a:r>
              <a:rPr lang="en-US" b="1" i="1">
                <a:solidFill>
                  <a:srgbClr val="000000"/>
                </a:solidFill>
              </a:rPr>
              <a:t>304 mo	      316 mo		  394 mo	       406 mo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381000" y="6324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       3.00	         0.25		     3.00	          0.25</a:t>
            </a: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4419600" y="685800"/>
            <a:ext cx="0" cy="601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3495" name="Picture 8"/>
          <p:cNvPicPr>
            <a:picLocks noChangeAspect="1" noChangeArrowheads="1"/>
          </p:cNvPicPr>
          <p:nvPr/>
        </p:nvPicPr>
        <p:blipFill>
          <a:blip r:embed="rId2"/>
          <a:srcRect l="15001" r="32500"/>
          <a:stretch>
            <a:fillRect/>
          </a:stretch>
        </p:blipFill>
        <p:spPr bwMode="auto">
          <a:xfrm>
            <a:off x="304800" y="1066800"/>
            <a:ext cx="1600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3"/>
          <a:srcRect l="32500" r="2499"/>
          <a:stretch>
            <a:fillRect/>
          </a:stretch>
        </p:blipFill>
        <p:spPr bwMode="auto">
          <a:xfrm>
            <a:off x="2209800" y="1066800"/>
            <a:ext cx="1981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4"/>
          <a:srcRect l="34091" r="9091"/>
          <a:stretch>
            <a:fillRect/>
          </a:stretch>
        </p:blipFill>
        <p:spPr bwMode="auto">
          <a:xfrm>
            <a:off x="228600" y="4114800"/>
            <a:ext cx="1905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1"/>
          <p:cNvPicPr>
            <a:picLocks noChangeAspect="1" noChangeArrowheads="1"/>
          </p:cNvPicPr>
          <p:nvPr/>
        </p:nvPicPr>
        <p:blipFill>
          <a:blip r:embed="rId5"/>
          <a:srcRect l="6818" r="36363"/>
          <a:stretch>
            <a:fillRect/>
          </a:stretch>
        </p:blipFill>
        <p:spPr bwMode="auto">
          <a:xfrm>
            <a:off x="2362200" y="4114800"/>
            <a:ext cx="1905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2"/>
          <p:cNvPicPr>
            <a:picLocks noChangeAspect="1" noChangeArrowheads="1"/>
          </p:cNvPicPr>
          <p:nvPr/>
        </p:nvPicPr>
        <p:blipFill>
          <a:blip r:embed="rId6"/>
          <a:srcRect l="14043" r="23082"/>
          <a:stretch>
            <a:fillRect/>
          </a:stretch>
        </p:blipFill>
        <p:spPr bwMode="auto">
          <a:xfrm>
            <a:off x="4648200" y="1066800"/>
            <a:ext cx="2051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3"/>
          <p:cNvPicPr>
            <a:picLocks noChangeAspect="1" noChangeArrowheads="1"/>
          </p:cNvPicPr>
          <p:nvPr/>
        </p:nvPicPr>
        <p:blipFill>
          <a:blip r:embed="rId7"/>
          <a:srcRect l="18605" r="20930"/>
          <a:stretch>
            <a:fillRect/>
          </a:stretch>
        </p:blipFill>
        <p:spPr bwMode="auto">
          <a:xfrm>
            <a:off x="6934200" y="1066800"/>
            <a:ext cx="1981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4"/>
          <p:cNvPicPr>
            <a:picLocks noChangeAspect="1" noChangeArrowheads="1"/>
          </p:cNvPicPr>
          <p:nvPr/>
        </p:nvPicPr>
        <p:blipFill>
          <a:blip r:embed="rId8"/>
          <a:srcRect l="19191" r="25366"/>
          <a:stretch>
            <a:fillRect/>
          </a:stretch>
        </p:blipFill>
        <p:spPr bwMode="auto">
          <a:xfrm>
            <a:off x="4648200" y="4114800"/>
            <a:ext cx="1981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5"/>
          <p:cNvPicPr>
            <a:picLocks noChangeAspect="1" noChangeArrowheads="1"/>
          </p:cNvPicPr>
          <p:nvPr/>
        </p:nvPicPr>
        <p:blipFill>
          <a:blip r:embed="rId9"/>
          <a:srcRect l="21277" r="21277"/>
          <a:stretch>
            <a:fillRect/>
          </a:stretch>
        </p:blipFill>
        <p:spPr bwMode="auto">
          <a:xfrm>
            <a:off x="6858000" y="4114800"/>
            <a:ext cx="20574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61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175" dirty="0">
                <a:solidFill>
                  <a:srgbClr val="002060"/>
                </a:solidFill>
                <a:effectLst/>
              </a:rPr>
              <a:t>Синдром </a:t>
            </a:r>
            <a:r>
              <a:rPr lang="ru-RU" sz="2175" dirty="0" err="1">
                <a:solidFill>
                  <a:srgbClr val="002060"/>
                </a:solidFill>
                <a:effectLst/>
              </a:rPr>
              <a:t>Фанкони</a:t>
            </a:r>
            <a:r>
              <a:rPr lang="ru-RU" sz="2175" dirty="0">
                <a:solidFill>
                  <a:srgbClr val="002060"/>
                </a:solidFill>
                <a:effectLst/>
              </a:rPr>
              <a:t> (де Тони-</a:t>
            </a:r>
            <a:r>
              <a:rPr lang="ru-RU" sz="2175" dirty="0" err="1">
                <a:solidFill>
                  <a:srgbClr val="002060"/>
                </a:solidFill>
                <a:effectLst/>
              </a:rPr>
              <a:t>Дебре</a:t>
            </a:r>
            <a:r>
              <a:rPr lang="ru-RU" sz="2175" dirty="0">
                <a:solidFill>
                  <a:srgbClr val="002060"/>
                </a:solidFill>
                <a:effectLst/>
              </a:rPr>
              <a:t>)</a:t>
            </a:r>
          </a:p>
        </p:txBody>
      </p:sp>
      <p:pic>
        <p:nvPicPr>
          <p:cNvPr id="174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30180" y="1970486"/>
            <a:ext cx="4536281" cy="3673078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2132410"/>
            <a:ext cx="15716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62902" y="4462701"/>
            <a:ext cx="2588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Гвидо </a:t>
            </a:r>
            <a:r>
              <a:rPr lang="ru-RU" b="1" dirty="0" err="1"/>
              <a:t>Фанкони</a:t>
            </a:r>
            <a:r>
              <a:rPr lang="ru-RU" b="1" dirty="0"/>
              <a:t>, 1959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700" y="5643564"/>
            <a:ext cx="675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Наиболее частая причина – </a:t>
            </a:r>
            <a:r>
              <a:rPr lang="ru-RU" b="1" dirty="0" err="1">
                <a:solidFill>
                  <a:srgbClr val="FF0000"/>
                </a:solidFill>
              </a:rPr>
              <a:t>нефропатический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цистиноз</a:t>
            </a:r>
            <a:r>
              <a:rPr lang="ru-RU" b="1" dirty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908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143" y="549743"/>
            <a:ext cx="8574857" cy="223224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пациента с установленным диагнозом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Нефропатический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цистиноз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мальчики 20 (58,8%), девочки 14 (41,2%), 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субъект РФ, 7 федеральных округов РФ,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4972" y="128893"/>
            <a:ext cx="7414055" cy="60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Дети с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цистинозом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 России</a:t>
            </a:r>
          </a:p>
          <a:p>
            <a:pPr algn="ctr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490938-87E5-4F63-9B03-11A2FAC42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1731" r="17014" b="13514"/>
          <a:stretch/>
        </p:blipFill>
        <p:spPr>
          <a:xfrm>
            <a:off x="1401436" y="2321532"/>
            <a:ext cx="6683022" cy="4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9941699F-AFBA-4488-9A4A-75B4671CCE72}"/>
              </a:ext>
            </a:extLst>
          </p:cNvPr>
          <p:cNvSpPr txBox="1">
            <a:spLocks/>
          </p:cNvSpPr>
          <p:nvPr/>
        </p:nvSpPr>
        <p:spPr>
          <a:xfrm>
            <a:off x="203200" y="0"/>
            <a:ext cx="8940800" cy="3081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Tx/>
              <a:buChar char="-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различных вариантов гена 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CTNS,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(35%) из которых не были описаны ранее в базе данных HGMD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детей (44,1%) - делеция 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572257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п.н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>
              <a:buFontTx/>
              <a:buChar char="-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детей (17,6%) -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миссенс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c.1015G&gt;A, p.G339R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детей (14,7%) 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миссенс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c.518A&gt;G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p.Y173C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детей (11,8%) - преждевременная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терминация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трансляции 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c.433C&gt;T, p.Q145*, </a:t>
            </a:r>
          </a:p>
          <a:p>
            <a:pPr>
              <a:buFontTx/>
              <a:buChar char="-"/>
            </a:pPr>
            <a:r>
              <a:rPr lang="en-US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(8,8%) - преждевременная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терминация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трансляции</a:t>
            </a:r>
            <a:r>
              <a:rPr 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c.785G&gt;A, p.W262*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F7CEF2C-446B-4721-BA84-2D2B9E90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7311" r="15826" b="24232"/>
          <a:stretch/>
        </p:blipFill>
        <p:spPr>
          <a:xfrm>
            <a:off x="548402" y="3259952"/>
            <a:ext cx="7414055" cy="346915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4848DC8-8E2E-439D-8FED-6BA237E37063}"/>
              </a:ext>
            </a:extLst>
          </p:cNvPr>
          <p:cNvSpPr txBox="1">
            <a:spLocks/>
          </p:cNvSpPr>
          <p:nvPr/>
        </p:nvSpPr>
        <p:spPr>
          <a:xfrm>
            <a:off x="864972" y="128893"/>
            <a:ext cx="7414055" cy="60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Генетика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цистиноза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 России</a:t>
            </a:r>
          </a:p>
          <a:p>
            <a:pPr algn="ctr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28535C6-B14D-4321-A8DA-1CCA255E50DF}"/>
              </a:ext>
            </a:extLst>
          </p:cNvPr>
          <p:cNvSpPr txBox="1">
            <a:spLocks/>
          </p:cNvSpPr>
          <p:nvPr/>
        </p:nvSpPr>
        <p:spPr>
          <a:xfrm>
            <a:off x="548402" y="3167086"/>
            <a:ext cx="7414055" cy="609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Распределение патогенных вариантов по федеральным округам</a:t>
            </a:r>
            <a:endParaRPr lang="ru-RU" sz="12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0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39581B-70EF-4870-A46D-A6BE1CCA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СКФ у детей с </a:t>
            </a:r>
            <a:r>
              <a:rPr lang="ru-RU" sz="2800" dirty="0" err="1"/>
              <a:t>цистинозом</a:t>
            </a:r>
            <a:endParaRPr lang="ru-RU" sz="28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1834124A-08D1-4802-94D8-752D5D0A3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91863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681843"/>
            <a:ext cx="58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GFR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79505" y="5445224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Возраст</a:t>
            </a:r>
          </a:p>
          <a:p>
            <a:r>
              <a:rPr lang="ru-RU" dirty="0"/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1535943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Потребность в препаратах </a:t>
            </a:r>
            <a:r>
              <a:rPr lang="ru-RU" sz="2800" dirty="0" err="1" smtClean="0"/>
              <a:t>Цистагон</a:t>
            </a:r>
            <a:r>
              <a:rPr lang="ru-RU" sz="2800" dirty="0" smtClean="0"/>
              <a:t> и </a:t>
            </a:r>
            <a:r>
              <a:rPr lang="ru-RU" sz="2800" dirty="0" err="1" smtClean="0"/>
              <a:t>Цистадропс</a:t>
            </a:r>
            <a:r>
              <a:rPr lang="ru-RU" sz="2800" dirty="0" smtClean="0"/>
              <a:t> в РФ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Общее количество пациентов – 35</a:t>
            </a:r>
          </a:p>
          <a:p>
            <a:r>
              <a:rPr lang="ru-RU" sz="2400" dirty="0" smtClean="0"/>
              <a:t>Стоимость лечения одного пациента в год – 62 000 Евро плюс НДС на незарегистрированные препараты 20% - Итого: 75 000 Евро – 6 323 250 рублей</a:t>
            </a:r>
          </a:p>
          <a:p>
            <a:r>
              <a:rPr lang="ru-RU" sz="2400" dirty="0" smtClean="0"/>
              <a:t>Общая сумма – 221 300 000 рублей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65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Регина Х. 2г.10 мес.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Рост 80 см, масса тела 10 кг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Полидипсия,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полиурия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рвота по утрам с 1 года.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Рахит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глюкозурия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фосфатурия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гипокалиемия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гипофосфатемия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Лечение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вит.Д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без эффекта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 1 г. 3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мес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повышение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креатинина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(СКФ 61 мл/мин), анемия,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метаболический ацидоз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УЗИ – почки увеличены, признаков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нефрокальциноза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нет.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Предварительное заключение: Синдром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Фанкони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 Хроническая болезнь почек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стадия</a:t>
            </a:r>
          </a:p>
        </p:txBody>
      </p:sp>
      <p:pic>
        <p:nvPicPr>
          <p:cNvPr id="47109" name="Picture 4" descr="P10100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1556792"/>
            <a:ext cx="3394472" cy="4525963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6948264" y="3068960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0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0" y="243071"/>
            <a:ext cx="4941168" cy="4941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CTNS:</a:t>
            </a:r>
            <a:r>
              <a:rPr lang="en-US" b="1" dirty="0"/>
              <a:t>  Del 57 kb       p.W262X </a:t>
            </a:r>
            <a:endParaRPr lang="ru-RU" dirty="0"/>
          </a:p>
          <a:p>
            <a:r>
              <a:rPr lang="en-US" b="1" dirty="0"/>
              <a:t>(heterozygous)*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1700808"/>
            <a:ext cx="3219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Это </a:t>
            </a:r>
            <a:r>
              <a:rPr lang="ru-RU" sz="4000" dirty="0" err="1"/>
              <a:t>цистиноз</a:t>
            </a:r>
            <a:r>
              <a:rPr lang="ru-RU" sz="4000" dirty="0"/>
              <a:t>!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5347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304800"/>
            <a:ext cx="58293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Цистиноз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7350" y="1219200"/>
            <a:ext cx="58293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Аутосомно-рецессивное наследование ( ген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CTNS 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коротком плече 17 хромосомы). Самая частая мутация в Европе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del57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Kb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Распространенность: 1:200000</a:t>
            </a:r>
          </a:p>
          <a:p>
            <a:pPr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Внутриклеточное накопление 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цистина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за счет дефекта 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лизосомального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транспорта.</a:t>
            </a:r>
          </a:p>
          <a:p>
            <a:pPr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Органное повреждение: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Почки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Роговица (фотофобия, 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кератоконъюнктивит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Щитовидная железа (гипотиреоз)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Гипогонадизм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Поджелудочная железа (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сах.диабет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Мышцы и ЦНС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994" y="2993859"/>
            <a:ext cx="1225692" cy="106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771" y="4118844"/>
            <a:ext cx="1242138" cy="110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>
            <a:cxnSpLocks/>
            <a:endCxn id="5" idx="1"/>
          </p:cNvCxnSpPr>
          <p:nvPr/>
        </p:nvCxnSpPr>
        <p:spPr>
          <a:xfrm>
            <a:off x="4517994" y="2780928"/>
            <a:ext cx="2598000" cy="746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4463988" y="2852936"/>
            <a:ext cx="2652006" cy="1589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86650" y="2624527"/>
            <a:ext cx="64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Conjunctiva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6647389" y="4601775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Liver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0515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Клиника – синдром </a:t>
            </a:r>
            <a:r>
              <a:rPr lang="ru-RU" dirty="0" err="1" smtClean="0"/>
              <a:t>Фанкони</a:t>
            </a:r>
            <a:r>
              <a:rPr lang="ru-RU" dirty="0" smtClean="0"/>
              <a:t> + кристаллы </a:t>
            </a:r>
            <a:r>
              <a:rPr lang="ru-RU" dirty="0" err="1" smtClean="0"/>
              <a:t>цистина</a:t>
            </a:r>
            <a:r>
              <a:rPr lang="ru-RU" dirty="0" smtClean="0"/>
              <a:t> в роговице</a:t>
            </a:r>
          </a:p>
          <a:p>
            <a:r>
              <a:rPr lang="ru-RU" dirty="0" smtClean="0"/>
              <a:t>Повышенное соотношение </a:t>
            </a:r>
            <a:r>
              <a:rPr lang="ru-RU" dirty="0" err="1" smtClean="0"/>
              <a:t>цистин</a:t>
            </a:r>
            <a:r>
              <a:rPr lang="ru-RU" dirty="0" smtClean="0"/>
              <a:t>/белок (</a:t>
            </a:r>
            <a:r>
              <a:rPr lang="en-US" dirty="0" smtClean="0"/>
              <a:t>&gt;</a:t>
            </a:r>
            <a:r>
              <a:rPr lang="ru-RU" dirty="0" smtClean="0"/>
              <a:t>2,0нг/</a:t>
            </a:r>
            <a:r>
              <a:rPr lang="ru-RU" dirty="0" err="1" smtClean="0"/>
              <a:t>ммоль</a:t>
            </a:r>
            <a:r>
              <a:rPr lang="ru-RU" dirty="0" smtClean="0"/>
              <a:t>) в лейкоцитах</a:t>
            </a:r>
          </a:p>
          <a:p>
            <a:r>
              <a:rPr lang="ru-RU" dirty="0" smtClean="0"/>
              <a:t>Обнаружение мутаций в гене </a:t>
            </a:r>
            <a:r>
              <a:rPr lang="en-US" i="1" dirty="0" smtClean="0"/>
              <a:t>CTNS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817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1485900" y="6245225"/>
            <a:ext cx="1600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nl-NL" dirty="0"/>
              <a:t>	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5932" y="184152"/>
            <a:ext cx="5828110" cy="114141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Экстраренальные</a:t>
            </a:r>
            <a:r>
              <a:rPr lang="ru-RU" dirty="0"/>
              <a:t> симптомы </a:t>
            </a:r>
            <a:r>
              <a:rPr lang="ru-RU" dirty="0" err="1"/>
              <a:t>цистиноза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3754" y="1535113"/>
            <a:ext cx="6343650" cy="4572000"/>
          </a:xfrm>
        </p:spPr>
        <p:txBody>
          <a:bodyPr>
            <a:normAutofit/>
          </a:bodyPr>
          <a:lstStyle/>
          <a:p>
            <a:pPr marL="741363" lvl="1" defTabSz="627063">
              <a:lnSpc>
                <a:spcPct val="80000"/>
              </a:lnSpc>
              <a:buNone/>
              <a:tabLst>
                <a:tab pos="4429125" algn="r"/>
                <a:tab pos="6767513" algn="r"/>
              </a:tabLst>
            </a:pPr>
            <a:r>
              <a:rPr lang="ru-RU" sz="1600" u="sng" dirty="0"/>
              <a:t>Глазные</a:t>
            </a:r>
            <a:endParaRPr lang="en-US" sz="1600" u="sng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Фотофобия</a:t>
            </a:r>
            <a:r>
              <a:rPr lang="en-US" sz="1600" dirty="0"/>
              <a:t>	50%	8-12 </a:t>
            </a:r>
            <a:r>
              <a:rPr lang="ru-RU" sz="1600" dirty="0"/>
              <a:t>лет</a:t>
            </a:r>
            <a:r>
              <a:rPr lang="en-US" sz="1600" dirty="0"/>
              <a:t> </a:t>
            </a:r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 err="1"/>
              <a:t>Ретинальная</a:t>
            </a:r>
            <a:r>
              <a:rPr lang="ru-RU" sz="1600" dirty="0"/>
              <a:t> слепота</a:t>
            </a:r>
            <a:r>
              <a:rPr lang="en-US" sz="1600" dirty="0"/>
              <a:t>	10-15%	13-40 </a:t>
            </a:r>
            <a:r>
              <a:rPr lang="ru-RU" sz="1600" dirty="0"/>
              <a:t>лет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endParaRPr lang="en-US" sz="1600" dirty="0"/>
          </a:p>
          <a:p>
            <a:pPr marL="741363" lvl="1" defTabSz="627063">
              <a:lnSpc>
                <a:spcPct val="80000"/>
              </a:lnSpc>
              <a:buNone/>
              <a:tabLst>
                <a:tab pos="4429125" algn="r"/>
                <a:tab pos="6767513" algn="r"/>
              </a:tabLst>
            </a:pPr>
            <a:r>
              <a:rPr lang="ru-RU" sz="1600" u="sng" dirty="0" smtClean="0"/>
              <a:t>Эндокринные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Гипотиреоз</a:t>
            </a:r>
            <a:r>
              <a:rPr lang="en-US" sz="1600" dirty="0"/>
              <a:t>	50%	5-10 </a:t>
            </a:r>
            <a:r>
              <a:rPr lang="ru-RU" sz="1600" dirty="0"/>
              <a:t>лет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Сахарный диабет</a:t>
            </a:r>
            <a:r>
              <a:rPr lang="en-US" sz="1600" dirty="0"/>
              <a:t>	5%	18-40 </a:t>
            </a:r>
            <a:r>
              <a:rPr lang="ru-RU" sz="1600" dirty="0"/>
              <a:t>лет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Мужской </a:t>
            </a:r>
            <a:r>
              <a:rPr lang="ru-RU" sz="1600" dirty="0" err="1"/>
              <a:t>гипогонадизм</a:t>
            </a:r>
            <a:r>
              <a:rPr lang="en-US" sz="1600" dirty="0"/>
              <a:t> 	70%	18-40 </a:t>
            </a:r>
            <a:r>
              <a:rPr lang="ru-RU" sz="1600" dirty="0"/>
              <a:t>лет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endParaRPr lang="en-US" sz="1600" dirty="0"/>
          </a:p>
          <a:p>
            <a:pPr marL="741363" lvl="1" defTabSz="627063">
              <a:lnSpc>
                <a:spcPct val="80000"/>
              </a:lnSpc>
              <a:buNone/>
              <a:tabLst>
                <a:tab pos="4429125" algn="r"/>
                <a:tab pos="6767513" algn="r"/>
              </a:tabLst>
            </a:pPr>
            <a:r>
              <a:rPr lang="ru-RU" sz="1600" u="sng" dirty="0" err="1"/>
              <a:t>Нейро</a:t>
            </a:r>
            <a:r>
              <a:rPr lang="ru-RU" sz="1600" u="sng" dirty="0"/>
              <a:t>-мышечные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Миопатия</a:t>
            </a:r>
            <a:r>
              <a:rPr lang="en-US" sz="1600" dirty="0"/>
              <a:t>	20%	12-40 </a:t>
            </a:r>
            <a:r>
              <a:rPr lang="ru-RU" sz="1600" dirty="0"/>
              <a:t>лет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endParaRPr lang="en-US" sz="1600" dirty="0"/>
          </a:p>
          <a:p>
            <a:pPr defTabSz="627063">
              <a:lnSpc>
                <a:spcPct val="80000"/>
              </a:lnSpc>
              <a:buNone/>
              <a:tabLst>
                <a:tab pos="4429125" algn="r"/>
                <a:tab pos="6767513" algn="r"/>
              </a:tabLst>
            </a:pPr>
            <a:r>
              <a:rPr lang="en-US" sz="1600" dirty="0"/>
              <a:t>	</a:t>
            </a:r>
            <a:r>
              <a:rPr lang="ru-RU" sz="1600" u="sng" dirty="0"/>
              <a:t>Неврологические</a:t>
            </a:r>
            <a:r>
              <a:rPr lang="en-US" sz="1600" dirty="0"/>
              <a:t>	2-10%	21-40 </a:t>
            </a:r>
            <a:r>
              <a:rPr lang="ru-RU" sz="1600" dirty="0"/>
              <a:t>лет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Эпилепсия</a:t>
            </a:r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Психические расстройства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/>
              <a:t>Мозжечковые и пирамидные расстройства</a:t>
            </a:r>
            <a:endParaRPr lang="en-US" sz="1600" dirty="0"/>
          </a:p>
          <a:p>
            <a:pPr marL="741363" lvl="1" defTabSz="627063">
              <a:lnSpc>
                <a:spcPct val="80000"/>
              </a:lnSpc>
              <a:tabLst>
                <a:tab pos="4429125" algn="r"/>
                <a:tab pos="6767513" algn="r"/>
              </a:tabLst>
            </a:pPr>
            <a:r>
              <a:rPr lang="ru-RU" sz="1600" dirty="0" err="1"/>
              <a:t>Инсульто</a:t>
            </a:r>
            <a:r>
              <a:rPr lang="ru-RU" sz="1600" dirty="0"/>
              <a:t>-подобные эпизоды</a:t>
            </a:r>
            <a:endParaRPr lang="en-US" sz="1600" dirty="0"/>
          </a:p>
          <a:p>
            <a:pPr marL="400050" lvl="1" indent="0" defTabSz="627063">
              <a:lnSpc>
                <a:spcPct val="80000"/>
              </a:lnSpc>
              <a:buNone/>
              <a:tabLst>
                <a:tab pos="4429125" algn="r"/>
                <a:tab pos="6767513" algn="r"/>
              </a:tabLst>
            </a:pPr>
            <a:r>
              <a:rPr lang="ru-RU" sz="1600" u="sng" dirty="0"/>
              <a:t>Задержка роста</a:t>
            </a:r>
            <a:endParaRPr lang="en-US" sz="1600" u="sng" dirty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64088" y="5853365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700" i="1" dirty="0"/>
              <a:t>Gahl  et al. 2002</a:t>
            </a:r>
            <a:r>
              <a:rPr lang="nl-NL" i="1" dirty="0">
                <a:solidFill>
                  <a:srgbClr val="606060"/>
                </a:solidFill>
              </a:rPr>
              <a:t> </a:t>
            </a:r>
            <a:r>
              <a:rPr lang="nl-NL" dirty="0">
                <a:solidFill>
                  <a:srgbClr val="606060"/>
                </a:solidFill>
              </a:rPr>
              <a:t/>
            </a:r>
            <a:br>
              <a:rPr lang="nl-NL" dirty="0">
                <a:solidFill>
                  <a:srgbClr val="606060"/>
                </a:solidFill>
              </a:rPr>
            </a:br>
            <a:endParaRPr lang="nl-NL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8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Поздние осложнения </a:t>
            </a:r>
            <a:r>
              <a:rPr lang="ru-RU" sz="2800" dirty="0" err="1"/>
              <a:t>цистиноза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99102"/>
            <a:ext cx="4176465" cy="4947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601848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 2 Late complications of</a:t>
            </a:r>
          </a:p>
          <a:p>
            <a:r>
              <a:rPr lang="en-US" sz="1200" dirty="0" err="1"/>
              <a:t>cystinosis</a:t>
            </a:r>
            <a:r>
              <a:rPr lang="en-US" sz="1200" dirty="0"/>
              <a:t> a) vacuoles in the</a:t>
            </a:r>
          </a:p>
          <a:p>
            <a:r>
              <a:rPr lang="fr-FR" sz="1200" dirty="0"/>
              <a:t>muscle cells, b) cystine crystals</a:t>
            </a:r>
          </a:p>
          <a:p>
            <a:r>
              <a:rPr lang="en-US" sz="1200" dirty="0"/>
              <a:t>in the hand muscles, c) hepatic</a:t>
            </a:r>
          </a:p>
          <a:p>
            <a:r>
              <a:rPr lang="en-US" sz="1200" dirty="0"/>
              <a:t>nodular hyperplasia, d) bone</a:t>
            </a:r>
          </a:p>
          <a:p>
            <a:r>
              <a:rPr lang="en-US" sz="1200" dirty="0"/>
              <a:t>marrow </a:t>
            </a:r>
            <a:r>
              <a:rPr lang="en-US" sz="1200" dirty="0" err="1"/>
              <a:t>cystine</a:t>
            </a:r>
            <a:r>
              <a:rPr lang="en-US" sz="1200" dirty="0"/>
              <a:t> crystals. e)</a:t>
            </a:r>
          </a:p>
          <a:p>
            <a:r>
              <a:rPr lang="en-US" sz="1200" dirty="0"/>
              <a:t>adult patient with trunk muscle</a:t>
            </a:r>
          </a:p>
          <a:p>
            <a:r>
              <a:rPr lang="en-US" sz="1200" dirty="0"/>
              <a:t>wasting, f) hand muscle atrophy</a:t>
            </a:r>
          </a:p>
          <a:p>
            <a:r>
              <a:rPr lang="en-US" sz="1200" dirty="0"/>
              <a:t>g) barium swallowing study :</a:t>
            </a:r>
          </a:p>
          <a:p>
            <a:r>
              <a:rPr lang="en-US" sz="1200" dirty="0"/>
              <a:t>Pooling in </a:t>
            </a:r>
            <a:r>
              <a:rPr lang="en-US" sz="1200" dirty="0" err="1"/>
              <a:t>valleculae</a:t>
            </a:r>
            <a:r>
              <a:rPr lang="en-US" sz="1200" dirty="0"/>
              <a:t> and</a:t>
            </a:r>
          </a:p>
          <a:p>
            <a:r>
              <a:rPr lang="en-US" sz="1200" dirty="0"/>
              <a:t>pyriform sinuses h) cerebral</a:t>
            </a:r>
          </a:p>
          <a:p>
            <a:r>
              <a:rPr lang="en-US" sz="1200" dirty="0"/>
              <a:t>calcifications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8355" y="6223687"/>
            <a:ext cx="243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G.Nesterova</a:t>
            </a:r>
            <a:r>
              <a:rPr lang="en-US" sz="1400" i="1" dirty="0"/>
              <a:t>; </a:t>
            </a:r>
            <a:r>
              <a:rPr lang="en-US" sz="1400" dirty="0" err="1"/>
              <a:t>Pediatr</a:t>
            </a:r>
            <a:r>
              <a:rPr lang="en-US" sz="1400" dirty="0"/>
              <a:t> </a:t>
            </a:r>
            <a:r>
              <a:rPr lang="en-US" sz="1400" dirty="0" err="1"/>
              <a:t>Nephrol</a:t>
            </a:r>
            <a:r>
              <a:rPr lang="en-US" sz="1400" dirty="0"/>
              <a:t> (2013) 28:51–59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7109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Лизосома при </a:t>
            </a:r>
            <a:r>
              <a:rPr lang="ru-RU" sz="2000" dirty="0" err="1">
                <a:solidFill>
                  <a:schemeClr val="tx1"/>
                </a:solidFill>
              </a:rPr>
              <a:t>цистинозе</a:t>
            </a:r>
            <a:r>
              <a:rPr lang="ru-RU" sz="2000" dirty="0">
                <a:solidFill>
                  <a:schemeClr val="tx1"/>
                </a:solidFill>
              </a:rPr>
              <a:t> и эффект </a:t>
            </a:r>
            <a:r>
              <a:rPr lang="ru-RU" sz="2000" dirty="0" err="1">
                <a:solidFill>
                  <a:schemeClr val="tx1"/>
                </a:solidFill>
              </a:rPr>
              <a:t>цистеамина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5900" y="2421137"/>
            <a:ext cx="6172200" cy="30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020" y="4645986"/>
            <a:ext cx="1778404" cy="2212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6168121"/>
            <a:ext cx="149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Jerry Schneider</a:t>
            </a:r>
          </a:p>
        </p:txBody>
      </p:sp>
    </p:spTree>
    <p:extLst>
      <p:ext uri="{BB962C8B-B14F-4D97-AF65-F5344CB8AC3E}">
        <p14:creationId xmlns:p14="http://schemas.microsoft.com/office/powerpoint/2010/main" val="1369889951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693</ep:Words>
  <ep:PresentationFormat>Экран (4:3)</ep:PresentationFormat>
  <ep:Paragraphs>133</ep:Paragraphs>
  <ep:Slides>23</ep:Slides>
  <ep:Notes>1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23</vt:i4>
      </vt:variant>
    </vt:vector>
  </ep:HeadingPairs>
  <ep:TitlesOfParts>
    <vt:vector size="24" baseType="lpstr">
      <vt:lpstr>Тема Office</vt:lpstr>
      <vt:lpstr>Нефропатический цистиноз. Терапевтические опции</vt:lpstr>
      <vt:lpstr>Синдром Фанкони (де Тони-Дебре)</vt:lpstr>
      <vt:lpstr>Регина Х. 2г.10 мес.</vt:lpstr>
      <vt:lpstr>Презентация PowerPoint</vt:lpstr>
      <vt:lpstr>Цистиноз</vt:lpstr>
      <vt:lpstr>Диагностика</vt:lpstr>
      <vt:lpstr>Экстраренальные симптомы цистиноза</vt:lpstr>
      <vt:lpstr>Поздние осложнения цистиноза</vt:lpstr>
      <vt:lpstr>Лизосома при цистинозе и эффект цистеамина</vt:lpstr>
      <vt:lpstr>Дозирование Цистагона</vt:lpstr>
      <vt:lpstr>Цистагон  (Цистеамина битартрат)</vt:lpstr>
      <vt:lpstr>Лечение цистиноза</vt:lpstr>
      <vt:lpstr>Почечная выживаемость у больных цистинозом (Manz &amp; Gretz, 1994</vt:lpstr>
      <vt:lpstr>Презентация PowerPoint</vt:lpstr>
      <vt:lpstr>Презентация PowerPoint</vt:lpstr>
      <vt:lpstr>Раннее начало цистеамина отдаляет тХПН</vt:lpstr>
      <vt:lpstr>Влияние цистеамина на непочечные проявления цистиноза</vt:lpstr>
      <vt:lpstr>Выживаемость почечного трансплантата</vt:lpstr>
      <vt:lpstr>Лечение глазными каплями цистеамина</vt:lpstr>
      <vt:lpstr>Презентация PowerPoint</vt:lpstr>
      <vt:lpstr>Презентация PowerPoint</vt:lpstr>
      <vt:lpstr>СКФ у детей с цистинозом</vt:lpstr>
      <vt:lpstr>Потребность в препаратах Цистагон и Цистадропс в РФ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2021-09-30T09:12:42.000</dcterms:created>
  <dc:creator>Цыгин Алексей Николаевич</dc:creator>
  <cp:lastModifiedBy>User</cp:lastModifiedBy>
  <dcterms:modified xsi:type="dcterms:W3CDTF">2022-06-15T13:39:28.291</dcterms:modified>
  <cp:revision>6</cp:revision>
  <dc:title>Нефропатический цистиноз. Терапевтические опции</dc:title>
  <cp:version>0906.0100.01</cp:version>
</cp:coreProperties>
</file>